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4"/>
  </p:notesMasterIdLst>
  <p:handoutMasterIdLst>
    <p:handoutMasterId r:id="rId25"/>
  </p:handoutMasterIdLst>
  <p:sldIdLst>
    <p:sldId id="348" r:id="rId3"/>
    <p:sldId id="372" r:id="rId4"/>
    <p:sldId id="411" r:id="rId5"/>
    <p:sldId id="405" r:id="rId6"/>
    <p:sldId id="410" r:id="rId7"/>
    <p:sldId id="409" r:id="rId8"/>
    <p:sldId id="417" r:id="rId9"/>
    <p:sldId id="413" r:id="rId10"/>
    <p:sldId id="419" r:id="rId11"/>
    <p:sldId id="425" r:id="rId12"/>
    <p:sldId id="414" r:id="rId13"/>
    <p:sldId id="427" r:id="rId14"/>
    <p:sldId id="421" r:id="rId15"/>
    <p:sldId id="422" r:id="rId16"/>
    <p:sldId id="420" r:id="rId17"/>
    <p:sldId id="424" r:id="rId18"/>
    <p:sldId id="428" r:id="rId19"/>
    <p:sldId id="429" r:id="rId20"/>
    <p:sldId id="434" r:id="rId21"/>
    <p:sldId id="431" r:id="rId22"/>
    <p:sldId id="433" r:id="rId23"/>
  </p:sldIdLst>
  <p:sldSz cx="9144000" cy="6858000" type="screen4x3"/>
  <p:notesSz cx="9945688" cy="6858000"/>
  <p:defaultTextStyle>
    <a:defPPr>
      <a:defRPr lang="de-DE"/>
    </a:defPPr>
    <a:lvl1pPr algn="l" defTabSz="457200" rtl="0" fontAlgn="base">
      <a:spcBef>
        <a:spcPct val="0"/>
      </a:spcBef>
      <a:spcAft>
        <a:spcPct val="0"/>
      </a:spcAft>
      <a:defRPr kern="1200">
        <a:solidFill>
          <a:schemeClr val="tx1"/>
        </a:solidFill>
        <a:latin typeface="Calibri" pitchFamily="34" charset="0"/>
        <a:ea typeface="Geneva"/>
        <a:cs typeface="Arial" charset="0"/>
      </a:defRPr>
    </a:lvl1pPr>
    <a:lvl2pPr marL="457200" algn="l" defTabSz="457200" rtl="0" fontAlgn="base">
      <a:spcBef>
        <a:spcPct val="0"/>
      </a:spcBef>
      <a:spcAft>
        <a:spcPct val="0"/>
      </a:spcAft>
      <a:defRPr kern="1200">
        <a:solidFill>
          <a:schemeClr val="tx1"/>
        </a:solidFill>
        <a:latin typeface="Calibri" pitchFamily="34" charset="0"/>
        <a:ea typeface="Geneva"/>
        <a:cs typeface="Arial" charset="0"/>
      </a:defRPr>
    </a:lvl2pPr>
    <a:lvl3pPr marL="914400" algn="l" defTabSz="457200" rtl="0" fontAlgn="base">
      <a:spcBef>
        <a:spcPct val="0"/>
      </a:spcBef>
      <a:spcAft>
        <a:spcPct val="0"/>
      </a:spcAft>
      <a:defRPr kern="1200">
        <a:solidFill>
          <a:schemeClr val="tx1"/>
        </a:solidFill>
        <a:latin typeface="Calibri" pitchFamily="34" charset="0"/>
        <a:ea typeface="Geneva"/>
        <a:cs typeface="Arial" charset="0"/>
      </a:defRPr>
    </a:lvl3pPr>
    <a:lvl4pPr marL="1371600" algn="l" defTabSz="457200" rtl="0" fontAlgn="base">
      <a:spcBef>
        <a:spcPct val="0"/>
      </a:spcBef>
      <a:spcAft>
        <a:spcPct val="0"/>
      </a:spcAft>
      <a:defRPr kern="1200">
        <a:solidFill>
          <a:schemeClr val="tx1"/>
        </a:solidFill>
        <a:latin typeface="Calibri" pitchFamily="34" charset="0"/>
        <a:ea typeface="Geneva"/>
        <a:cs typeface="Arial" charset="0"/>
      </a:defRPr>
    </a:lvl4pPr>
    <a:lvl5pPr marL="1828800" algn="l" defTabSz="457200" rtl="0" fontAlgn="base">
      <a:spcBef>
        <a:spcPct val="0"/>
      </a:spcBef>
      <a:spcAft>
        <a:spcPct val="0"/>
      </a:spcAft>
      <a:defRPr kern="1200">
        <a:solidFill>
          <a:schemeClr val="tx1"/>
        </a:solidFill>
        <a:latin typeface="Calibri" pitchFamily="34" charset="0"/>
        <a:ea typeface="Geneva"/>
        <a:cs typeface="Arial" charset="0"/>
      </a:defRPr>
    </a:lvl5pPr>
    <a:lvl6pPr marL="2286000" algn="l" defTabSz="914400" rtl="0" eaLnBrk="1" latinLnBrk="0" hangingPunct="1">
      <a:defRPr kern="1200">
        <a:solidFill>
          <a:schemeClr val="tx1"/>
        </a:solidFill>
        <a:latin typeface="Calibri" pitchFamily="34" charset="0"/>
        <a:ea typeface="Geneva"/>
        <a:cs typeface="Arial" charset="0"/>
      </a:defRPr>
    </a:lvl6pPr>
    <a:lvl7pPr marL="2743200" algn="l" defTabSz="914400" rtl="0" eaLnBrk="1" latinLnBrk="0" hangingPunct="1">
      <a:defRPr kern="1200">
        <a:solidFill>
          <a:schemeClr val="tx1"/>
        </a:solidFill>
        <a:latin typeface="Calibri" pitchFamily="34" charset="0"/>
        <a:ea typeface="Geneva"/>
        <a:cs typeface="Arial" charset="0"/>
      </a:defRPr>
    </a:lvl7pPr>
    <a:lvl8pPr marL="3200400" algn="l" defTabSz="914400" rtl="0" eaLnBrk="1" latinLnBrk="0" hangingPunct="1">
      <a:defRPr kern="1200">
        <a:solidFill>
          <a:schemeClr val="tx1"/>
        </a:solidFill>
        <a:latin typeface="Calibri" pitchFamily="34" charset="0"/>
        <a:ea typeface="Geneva"/>
        <a:cs typeface="Arial" charset="0"/>
      </a:defRPr>
    </a:lvl8pPr>
    <a:lvl9pPr marL="3657600" algn="l" defTabSz="914400" rtl="0" eaLnBrk="1" latinLnBrk="0" hangingPunct="1">
      <a:defRPr kern="1200">
        <a:solidFill>
          <a:schemeClr val="tx1"/>
        </a:solidFill>
        <a:latin typeface="Calibri" pitchFamily="34" charset="0"/>
        <a:ea typeface="Genev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0056AC"/>
    <a:srgbClr val="4488B2"/>
    <a:srgbClr val="0066CC"/>
    <a:srgbClr val="458AB5"/>
    <a:srgbClr val="CCECFF"/>
    <a:srgbClr val="BDD8D9"/>
    <a:srgbClr val="B4D0E2"/>
    <a:srgbClr val="95BE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8042" autoAdjust="0"/>
  </p:normalViewPr>
  <p:slideViewPr>
    <p:cSldViewPr snapToGrid="0" snapToObjects="1">
      <p:cViewPr>
        <p:scale>
          <a:sx n="100" d="100"/>
          <a:sy n="100" d="100"/>
        </p:scale>
        <p:origin x="-1968" y="-480"/>
      </p:cViewPr>
      <p:guideLst>
        <p:guide orient="horz" pos="858"/>
        <p:guide orient="horz" pos="3846"/>
        <p:guide orient="horz" pos="1488"/>
        <p:guide pos="169"/>
        <p:guide pos="5593"/>
        <p:guide pos="2773"/>
        <p:guide pos="40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8" d="100"/>
        <a:sy n="188" d="100"/>
      </p:scale>
      <p:origin x="0" y="7080"/>
    </p:cViewPr>
  </p:sorterViewPr>
  <p:notesViewPr>
    <p:cSldViewPr snapToGrid="0" snapToObjects="1">
      <p:cViewPr varScale="1">
        <p:scale>
          <a:sx n="77" d="100"/>
          <a:sy n="77" d="100"/>
        </p:scale>
        <p:origin x="-2220" y="-90"/>
      </p:cViewPr>
      <p:guideLst>
        <p:guide orient="horz" pos="2160"/>
        <p:guide pos="313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8475" cy="342900"/>
          </a:xfrm>
          <a:prstGeom prst="rect">
            <a:avLst/>
          </a:prstGeom>
        </p:spPr>
        <p:txBody>
          <a:bodyPr vert="horz" lIns="92578" tIns="46290" rIns="92578" bIns="46290" rtlCol="0"/>
          <a:lstStyle>
            <a:lvl1pPr algn="l">
              <a:defRPr sz="1200">
                <a:ea typeface="Geneva" charset="-128"/>
                <a:cs typeface="+mn-cs"/>
              </a:defRPr>
            </a:lvl1pPr>
          </a:lstStyle>
          <a:p>
            <a:pPr>
              <a:defRPr/>
            </a:pPr>
            <a:endParaRPr lang="de-DE"/>
          </a:p>
        </p:txBody>
      </p:sp>
      <p:sp>
        <p:nvSpPr>
          <p:cNvPr id="3" name="Datumsplatzhalter 2"/>
          <p:cNvSpPr>
            <a:spLocks noGrp="1"/>
          </p:cNvSpPr>
          <p:nvPr>
            <p:ph type="dt" sz="quarter" idx="1"/>
          </p:nvPr>
        </p:nvSpPr>
        <p:spPr>
          <a:xfrm>
            <a:off x="5634038" y="0"/>
            <a:ext cx="4310062" cy="342900"/>
          </a:xfrm>
          <a:prstGeom prst="rect">
            <a:avLst/>
          </a:prstGeom>
        </p:spPr>
        <p:txBody>
          <a:bodyPr vert="horz" lIns="92578" tIns="46290" rIns="92578" bIns="46290" rtlCol="0"/>
          <a:lstStyle>
            <a:lvl1pPr algn="r">
              <a:defRPr sz="1200" smtClean="0">
                <a:ea typeface="Geneva" charset="-128"/>
                <a:cs typeface="+mn-cs"/>
              </a:defRPr>
            </a:lvl1pPr>
          </a:lstStyle>
          <a:p>
            <a:pPr>
              <a:defRPr/>
            </a:pPr>
            <a:fld id="{0345C2F5-A5C7-4357-B90C-F7EB9698E186}" type="datetimeFigureOut">
              <a:rPr lang="de-DE"/>
              <a:pPr>
                <a:defRPr/>
              </a:pPr>
              <a:t>24.05.2014</a:t>
            </a:fld>
            <a:endParaRPr lang="de-DE"/>
          </a:p>
        </p:txBody>
      </p:sp>
      <p:sp>
        <p:nvSpPr>
          <p:cNvPr id="4" name="Fußzeilenplatzhalter 3"/>
          <p:cNvSpPr>
            <a:spLocks noGrp="1"/>
          </p:cNvSpPr>
          <p:nvPr>
            <p:ph type="ftr" sz="quarter" idx="2"/>
          </p:nvPr>
        </p:nvSpPr>
        <p:spPr>
          <a:xfrm>
            <a:off x="0" y="6515100"/>
            <a:ext cx="4308475" cy="341313"/>
          </a:xfrm>
          <a:prstGeom prst="rect">
            <a:avLst/>
          </a:prstGeom>
        </p:spPr>
        <p:txBody>
          <a:bodyPr vert="horz" lIns="92578" tIns="46290" rIns="92578" bIns="46290" rtlCol="0" anchor="b"/>
          <a:lstStyle>
            <a:lvl1pPr algn="l">
              <a:defRPr sz="1200">
                <a:ea typeface="Geneva" charset="-128"/>
                <a:cs typeface="+mn-cs"/>
              </a:defRPr>
            </a:lvl1pPr>
          </a:lstStyle>
          <a:p>
            <a:pPr>
              <a:defRPr/>
            </a:pPr>
            <a:endParaRPr lang="de-DE"/>
          </a:p>
        </p:txBody>
      </p:sp>
      <p:sp>
        <p:nvSpPr>
          <p:cNvPr id="5" name="Foliennummernplatzhalter 4"/>
          <p:cNvSpPr>
            <a:spLocks noGrp="1"/>
          </p:cNvSpPr>
          <p:nvPr>
            <p:ph type="sldNum" sz="quarter" idx="3"/>
          </p:nvPr>
        </p:nvSpPr>
        <p:spPr>
          <a:xfrm>
            <a:off x="5634038" y="6515100"/>
            <a:ext cx="4310062" cy="341313"/>
          </a:xfrm>
          <a:prstGeom prst="rect">
            <a:avLst/>
          </a:prstGeom>
        </p:spPr>
        <p:txBody>
          <a:bodyPr vert="horz" lIns="92578" tIns="46290" rIns="92578" bIns="46290" rtlCol="0" anchor="b"/>
          <a:lstStyle>
            <a:lvl1pPr algn="r">
              <a:defRPr sz="1200" smtClean="0">
                <a:ea typeface="Geneva" charset="-128"/>
                <a:cs typeface="+mn-cs"/>
              </a:defRPr>
            </a:lvl1pPr>
          </a:lstStyle>
          <a:p>
            <a:pPr>
              <a:defRPr/>
            </a:pPr>
            <a:fld id="{72CFAC6D-8603-4C9B-A48B-5AEEAAD8747C}" type="slidenum">
              <a:rPr lang="de-DE"/>
              <a:pPr>
                <a:defRPr/>
              </a:pPr>
              <a:t>‹Nr.›</a:t>
            </a:fld>
            <a:endParaRPr lang="de-DE"/>
          </a:p>
        </p:txBody>
      </p:sp>
    </p:spTree>
    <p:extLst>
      <p:ext uri="{BB962C8B-B14F-4D97-AF65-F5344CB8AC3E}">
        <p14:creationId xmlns:p14="http://schemas.microsoft.com/office/powerpoint/2010/main" val="2603653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10063" cy="342900"/>
          </a:xfrm>
          <a:prstGeom prst="rect">
            <a:avLst/>
          </a:prstGeom>
        </p:spPr>
        <p:txBody>
          <a:bodyPr vert="horz" lIns="92578" tIns="46290" rIns="92578" bIns="46290" rtlCol="0"/>
          <a:lstStyle>
            <a:lvl1pPr algn="l">
              <a:defRPr sz="1200">
                <a:ea typeface="Geneva" charset="-128"/>
                <a:cs typeface="+mn-cs"/>
              </a:defRPr>
            </a:lvl1pPr>
          </a:lstStyle>
          <a:p>
            <a:pPr>
              <a:defRPr/>
            </a:pPr>
            <a:endParaRPr lang="de-DE"/>
          </a:p>
        </p:txBody>
      </p:sp>
      <p:sp>
        <p:nvSpPr>
          <p:cNvPr id="3" name="Datumsplatzhalter 2"/>
          <p:cNvSpPr>
            <a:spLocks noGrp="1"/>
          </p:cNvSpPr>
          <p:nvPr>
            <p:ph type="dt" idx="1"/>
          </p:nvPr>
        </p:nvSpPr>
        <p:spPr>
          <a:xfrm>
            <a:off x="5634038" y="0"/>
            <a:ext cx="4310062" cy="342900"/>
          </a:xfrm>
          <a:prstGeom prst="rect">
            <a:avLst/>
          </a:prstGeom>
        </p:spPr>
        <p:txBody>
          <a:bodyPr vert="horz" lIns="92578" tIns="46290" rIns="92578" bIns="46290" rtlCol="0"/>
          <a:lstStyle>
            <a:lvl1pPr algn="r">
              <a:defRPr sz="1200" smtClean="0">
                <a:ea typeface="Geneva" charset="-128"/>
                <a:cs typeface="+mn-cs"/>
              </a:defRPr>
            </a:lvl1pPr>
          </a:lstStyle>
          <a:p>
            <a:pPr>
              <a:defRPr/>
            </a:pPr>
            <a:fld id="{9FDC7381-7AB0-41E4-A2F6-210B416B310E}" type="datetimeFigureOut">
              <a:rPr lang="de-DE"/>
              <a:pPr>
                <a:defRPr/>
              </a:pPr>
              <a:t>24.05.2014</a:t>
            </a:fld>
            <a:endParaRPr lang="de-DE"/>
          </a:p>
        </p:txBody>
      </p:sp>
      <p:sp>
        <p:nvSpPr>
          <p:cNvPr id="4" name="Folienbildplatzhalter 3"/>
          <p:cNvSpPr>
            <a:spLocks noGrp="1" noRot="1" noChangeAspect="1"/>
          </p:cNvSpPr>
          <p:nvPr>
            <p:ph type="sldImg" idx="2"/>
          </p:nvPr>
        </p:nvSpPr>
        <p:spPr>
          <a:xfrm>
            <a:off x="3259138" y="514350"/>
            <a:ext cx="3427412" cy="2571750"/>
          </a:xfrm>
          <a:prstGeom prst="rect">
            <a:avLst/>
          </a:prstGeom>
          <a:noFill/>
          <a:ln w="12700">
            <a:solidFill>
              <a:prstClr val="black"/>
            </a:solidFill>
          </a:ln>
        </p:spPr>
        <p:txBody>
          <a:bodyPr vert="horz" lIns="92578" tIns="46290" rIns="92578" bIns="46290" rtlCol="0" anchor="ctr"/>
          <a:lstStyle/>
          <a:p>
            <a:pPr lvl="0"/>
            <a:endParaRPr lang="de-DE" noProof="0"/>
          </a:p>
        </p:txBody>
      </p:sp>
      <p:sp>
        <p:nvSpPr>
          <p:cNvPr id="5" name="Notizenplatzhalter 4"/>
          <p:cNvSpPr>
            <a:spLocks noGrp="1"/>
          </p:cNvSpPr>
          <p:nvPr>
            <p:ph type="body" sz="quarter" idx="3"/>
          </p:nvPr>
        </p:nvSpPr>
        <p:spPr>
          <a:xfrm>
            <a:off x="995363" y="3257550"/>
            <a:ext cx="7956550" cy="3086100"/>
          </a:xfrm>
          <a:prstGeom prst="rect">
            <a:avLst/>
          </a:prstGeom>
        </p:spPr>
        <p:txBody>
          <a:bodyPr vert="horz" lIns="92578" tIns="46290" rIns="92578" bIns="4629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6513513"/>
            <a:ext cx="4310063" cy="342900"/>
          </a:xfrm>
          <a:prstGeom prst="rect">
            <a:avLst/>
          </a:prstGeom>
        </p:spPr>
        <p:txBody>
          <a:bodyPr vert="horz" lIns="92578" tIns="46290" rIns="92578" bIns="46290" rtlCol="0" anchor="b"/>
          <a:lstStyle>
            <a:lvl1pPr algn="l">
              <a:defRPr sz="1200">
                <a:ea typeface="Geneva" charset="-128"/>
                <a:cs typeface="+mn-cs"/>
              </a:defRPr>
            </a:lvl1pPr>
          </a:lstStyle>
          <a:p>
            <a:pPr>
              <a:defRPr/>
            </a:pPr>
            <a:endParaRPr lang="de-DE"/>
          </a:p>
        </p:txBody>
      </p:sp>
      <p:sp>
        <p:nvSpPr>
          <p:cNvPr id="7" name="Foliennummernplatzhalter 6"/>
          <p:cNvSpPr>
            <a:spLocks noGrp="1"/>
          </p:cNvSpPr>
          <p:nvPr>
            <p:ph type="sldNum" sz="quarter" idx="5"/>
          </p:nvPr>
        </p:nvSpPr>
        <p:spPr>
          <a:xfrm>
            <a:off x="5634038" y="6513513"/>
            <a:ext cx="4310062" cy="342900"/>
          </a:xfrm>
          <a:prstGeom prst="rect">
            <a:avLst/>
          </a:prstGeom>
        </p:spPr>
        <p:txBody>
          <a:bodyPr vert="horz" lIns="92578" tIns="46290" rIns="92578" bIns="46290" rtlCol="0" anchor="b"/>
          <a:lstStyle>
            <a:lvl1pPr algn="r">
              <a:defRPr sz="1200" smtClean="0">
                <a:ea typeface="Geneva" charset="-128"/>
                <a:cs typeface="+mn-cs"/>
              </a:defRPr>
            </a:lvl1pPr>
          </a:lstStyle>
          <a:p>
            <a:pPr>
              <a:defRPr/>
            </a:pPr>
            <a:fld id="{25E8FC81-2030-451F-81B6-018E40998C7F}" type="slidenum">
              <a:rPr lang="de-DE"/>
              <a:pPr>
                <a:defRPr/>
              </a:pPr>
              <a:t>‹Nr.›</a:t>
            </a:fld>
            <a:endParaRPr lang="de-DE"/>
          </a:p>
        </p:txBody>
      </p:sp>
    </p:spTree>
    <p:extLst>
      <p:ext uri="{BB962C8B-B14F-4D97-AF65-F5344CB8AC3E}">
        <p14:creationId xmlns:p14="http://schemas.microsoft.com/office/powerpoint/2010/main" val="322986103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lienbildplatzhalter 1"/>
          <p:cNvSpPr>
            <a:spLocks noGrp="1" noRot="1" noChangeAspect="1"/>
          </p:cNvSpPr>
          <p:nvPr>
            <p:ph type="sldImg"/>
          </p:nvPr>
        </p:nvSpPr>
        <p:spPr bwMode="auto">
          <a:noFill/>
          <a:ln>
            <a:solidFill>
              <a:srgbClr val="000000"/>
            </a:solidFill>
            <a:miter lim="800000"/>
            <a:headEnd/>
            <a:tailEnd/>
          </a:ln>
        </p:spPr>
      </p:sp>
      <p:sp>
        <p:nvSpPr>
          <p:cNvPr id="3174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p:txBody>
      </p:sp>
      <p:sp>
        <p:nvSpPr>
          <p:cNvPr id="3174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870758-1679-4D14-BD5D-67440B3FDD91}" type="slidenum">
              <a:rPr lang="de-DE">
                <a:ea typeface="Geneva"/>
                <a:cs typeface="Geneva"/>
              </a:rPr>
              <a:pPr/>
              <a:t>1</a:t>
            </a:fld>
            <a:endParaRPr lang="de-DE">
              <a:ea typeface="Geneva"/>
              <a:cs typeface="Gene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bwMode="auto">
          <a:noFill/>
          <a:ln>
            <a:solidFill>
              <a:srgbClr val="000000"/>
            </a:solidFill>
            <a:miter lim="800000"/>
            <a:headEnd/>
            <a:tailEnd/>
          </a:ln>
        </p:spPr>
      </p:sp>
      <p:sp>
        <p:nvSpPr>
          <p:cNvPr id="3584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584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D37E54-91B9-4D55-978B-174B9C4B64DF}" type="slidenum">
              <a:rPr lang="de-DE">
                <a:ea typeface="Geneva"/>
                <a:cs typeface="Geneva"/>
              </a:rPr>
              <a:pPr/>
              <a:t>4</a:t>
            </a:fld>
            <a:endParaRPr lang="de-DE">
              <a:ea typeface="Geneva"/>
              <a:cs typeface="Gene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p:cNvSpPr>
          <p:nvPr>
            <p:ph type="sldImg"/>
          </p:nvPr>
        </p:nvSpPr>
        <p:spPr bwMode="auto">
          <a:noFill/>
          <a:ln>
            <a:solidFill>
              <a:srgbClr val="000000"/>
            </a:solidFill>
            <a:miter lim="800000"/>
            <a:headEnd/>
            <a:tailEnd/>
          </a:ln>
        </p:spPr>
      </p:sp>
      <p:sp>
        <p:nvSpPr>
          <p:cNvPr id="3789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p:txBody>
      </p:sp>
      <p:sp>
        <p:nvSpPr>
          <p:cNvPr id="3789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9F30BF-4707-46F5-8A98-D2FA7710865B}" type="slidenum">
              <a:rPr lang="de-DE">
                <a:ea typeface="Geneva"/>
                <a:cs typeface="Geneva"/>
              </a:rPr>
              <a:pPr/>
              <a:t>5</a:t>
            </a:fld>
            <a:endParaRPr lang="de-DE">
              <a:ea typeface="Geneva"/>
              <a:cs typeface="Gene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roles for research libraries in the 21</a:t>
            </a:r>
            <a:r>
              <a:rPr lang="en-US" baseline="30000" smtClean="0">
                <a:latin typeface="Arial" charset="0"/>
              </a:rPr>
              <a:t>st</a:t>
            </a:r>
            <a:r>
              <a:rPr lang="en-US" smtClean="0">
                <a:latin typeface="Arial" charset="0"/>
              </a:rPr>
              <a:t> century, in particular in e-science</a:t>
            </a:r>
          </a:p>
          <a:p>
            <a:pPr>
              <a:spcBef>
                <a:spcPct val="0"/>
              </a:spcBef>
            </a:pPr>
            <a:r>
              <a:rPr lang="en-US" b="1" smtClean="0">
                <a:latin typeface="Arial" charset="0"/>
              </a:rPr>
              <a:t>Memory stick </a:t>
            </a:r>
            <a:endParaRPr lang="en-US" smtClean="0">
              <a:latin typeface="Arial" charset="0"/>
            </a:endParaRPr>
          </a:p>
          <a:p>
            <a:pPr>
              <a:spcBef>
                <a:spcPct val="0"/>
              </a:spcBef>
            </a:pPr>
            <a:r>
              <a:rPr lang="en-US" smtClean="0">
                <a:latin typeface="Arial" charset="0"/>
              </a:rPr>
              <a:t>Attended by researchers; Talk about 1-2 challenges, connectors to scientists</a:t>
            </a:r>
          </a:p>
          <a:p>
            <a:pPr>
              <a:spcBef>
                <a:spcPct val="0"/>
              </a:spcBef>
            </a:pPr>
            <a:endParaRPr lang="en-US" smtClean="0">
              <a:latin typeface="Arial" charset="0"/>
            </a:endParaRP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78C08B-A53E-4F5F-9483-7BEC4BF7C217}" type="slidenum">
              <a:rPr lang="en-US">
                <a:latin typeface="Arial" charset="0"/>
                <a:ea typeface="MS PGothic" pitchFamily="34" charset="-128"/>
                <a:cs typeface="Geneva"/>
              </a:rPr>
              <a:pPr/>
              <a:t>9</a:t>
            </a:fld>
            <a:endParaRPr lang="en-US">
              <a:latin typeface="Arial" charset="0"/>
              <a:ea typeface="MS PGothic" pitchFamily="34" charset="-128"/>
              <a:cs typeface="Gene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lienbildplatzhalter 1"/>
          <p:cNvSpPr>
            <a:spLocks noGrp="1" noRot="1" noChangeAspect="1"/>
          </p:cNvSpPr>
          <p:nvPr>
            <p:ph type="sldImg"/>
          </p:nvPr>
        </p:nvSpPr>
        <p:spPr bwMode="auto">
          <a:noFill/>
          <a:ln>
            <a:solidFill>
              <a:srgbClr val="000000"/>
            </a:solidFill>
            <a:miter lim="800000"/>
            <a:headEnd/>
            <a:tailEnd/>
          </a:ln>
        </p:spPr>
      </p:sp>
      <p:sp>
        <p:nvSpPr>
          <p:cNvPr id="5529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p:txBody>
      </p:sp>
      <p:sp>
        <p:nvSpPr>
          <p:cNvPr id="5529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03CD5F-2300-4469-AC17-91C4EC35B512}" type="slidenum">
              <a:rPr lang="de-DE">
                <a:ea typeface="Geneva"/>
                <a:cs typeface="Geneva"/>
              </a:rPr>
              <a:pPr/>
              <a:t>20</a:t>
            </a:fld>
            <a:endParaRPr lang="de-DE">
              <a:ea typeface="Geneva"/>
              <a:cs typeface="Gene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normAutofit fontScale="85000" lnSpcReduction="20000"/>
          </a:bodyPr>
          <a:lstStyle/>
          <a:p>
            <a:pPr fontAlgn="auto">
              <a:spcBef>
                <a:spcPts val="0"/>
              </a:spcBef>
              <a:spcAft>
                <a:spcPts val="0"/>
              </a:spcAft>
              <a:defRPr/>
            </a:pPr>
            <a:r>
              <a:rPr lang="en-US" dirty="0" smtClean="0"/>
              <a:t>Innovation is facilitated through the special situation of the Göttingen Research Campus. </a:t>
            </a:r>
          </a:p>
          <a:p>
            <a:pPr fontAlgn="auto">
              <a:spcBef>
                <a:spcPts val="0"/>
              </a:spcBef>
              <a:spcAft>
                <a:spcPts val="0"/>
              </a:spcAft>
              <a:defRPr/>
            </a:pPr>
            <a:r>
              <a:rPr lang="en-US" dirty="0" smtClean="0"/>
              <a:t>With the 5 Max Planck </a:t>
            </a:r>
            <a:r>
              <a:rPr lang="en-US" dirty="0" err="1" smtClean="0"/>
              <a:t>Instutiutes</a:t>
            </a:r>
            <a:r>
              <a:rPr lang="en-US" dirty="0" smtClean="0"/>
              <a:t>, the primate centre, Institute of Aerodynamics and Flow Technology and the Academy of Sciences we share many research projects.</a:t>
            </a:r>
          </a:p>
          <a:p>
            <a:pPr fontAlgn="auto">
              <a:spcBef>
                <a:spcPts val="0"/>
              </a:spcBef>
              <a:spcAft>
                <a:spcPts val="0"/>
              </a:spcAft>
              <a:defRPr/>
            </a:pPr>
            <a:r>
              <a:rPr lang="en-US" dirty="0" smtClean="0"/>
              <a:t>We have a formal agreement with the Max Planck Society and individually with the other partners. And the Göttingen research Council is a formal board deciding on the strategy of the campus and advising the university.</a:t>
            </a:r>
          </a:p>
          <a:p>
            <a:pPr fontAlgn="auto">
              <a:spcBef>
                <a:spcPts val="0"/>
              </a:spcBef>
              <a:spcAft>
                <a:spcPts val="0"/>
              </a:spcAft>
              <a:defRPr/>
            </a:pPr>
            <a:r>
              <a:rPr lang="en-US" dirty="0" smtClean="0"/>
              <a:t>Coming to Göttingen this year in January I was really </a:t>
            </a:r>
            <a:r>
              <a:rPr lang="en-US" dirty="0" err="1" smtClean="0"/>
              <a:t>striked</a:t>
            </a:r>
            <a:r>
              <a:rPr lang="en-US" dirty="0" smtClean="0"/>
              <a:t>  by the excellent daily life cooperation with the partners in the campus. </a:t>
            </a:r>
          </a:p>
          <a:p>
            <a:pPr fontAlgn="auto">
              <a:spcBef>
                <a:spcPts val="0"/>
              </a:spcBef>
              <a:spcAft>
                <a:spcPts val="0"/>
              </a:spcAft>
              <a:defRPr/>
            </a:pPr>
            <a:r>
              <a:rPr lang="en-US" dirty="0" smtClean="0"/>
              <a:t>And being responsible for the qualification of 25.000 students I am impressed by the commitment of our partners in teaching, which is done by some colleagues with extreme enthusiasm and high </a:t>
            </a:r>
            <a:r>
              <a:rPr lang="en-US" dirty="0" err="1" smtClean="0"/>
              <a:t>qulaity</a:t>
            </a:r>
            <a:r>
              <a:rPr lang="en-US" dirty="0" smtClean="0"/>
              <a:t>     </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Is there any such thing as a ‚Göttingen spirit’ today? </a:t>
            </a:r>
          </a:p>
          <a:p>
            <a:pPr fontAlgn="auto">
              <a:spcBef>
                <a:spcPts val="0"/>
              </a:spcBef>
              <a:spcAft>
                <a:spcPts val="0"/>
              </a:spcAft>
              <a:defRPr/>
            </a:pPr>
            <a:endParaRPr lang="en-US" b="1" dirty="0" smtClean="0"/>
          </a:p>
          <a:p>
            <a:pPr fontAlgn="auto">
              <a:spcBef>
                <a:spcPts val="0"/>
              </a:spcBef>
              <a:spcAft>
                <a:spcPts val="0"/>
              </a:spcAft>
              <a:defRPr/>
            </a:pPr>
            <a:r>
              <a:rPr lang="en-GB" dirty="0" smtClean="0"/>
              <a:t>Open-minded cooperation; Barrier free cooperation across disciplines and institutional boarders, No barriers between university and non-university research institutions; </a:t>
            </a:r>
          </a:p>
          <a:p>
            <a:pPr fontAlgn="auto">
              <a:spcBef>
                <a:spcPts val="0"/>
              </a:spcBef>
              <a:spcAft>
                <a:spcPts val="0"/>
              </a:spcAft>
              <a:defRPr/>
            </a:pPr>
            <a:r>
              <a:rPr lang="en-GB" dirty="0" smtClean="0"/>
              <a:t>Being honest with ourselves; Doing things instead of talking about them</a:t>
            </a:r>
          </a:p>
          <a:p>
            <a:pPr fontAlgn="auto">
              <a:spcBef>
                <a:spcPts val="0"/>
              </a:spcBef>
              <a:spcAft>
                <a:spcPts val="0"/>
              </a:spcAft>
              <a:defRPr/>
            </a:pPr>
            <a:r>
              <a:rPr lang="en-GB" dirty="0" smtClean="0"/>
              <a:t>We do not need a fusion with non-university institutions – we already live close cooperation without making much ado about them.</a:t>
            </a:r>
            <a:endParaRPr lang="de-DE" dirty="0" smtClean="0"/>
          </a:p>
          <a:p>
            <a:pPr fontAlgn="auto">
              <a:spcBef>
                <a:spcPts val="0"/>
              </a:spcBef>
              <a:spcAft>
                <a:spcPts val="0"/>
              </a:spcAft>
              <a:defRPr/>
            </a:pPr>
            <a:r>
              <a:rPr lang="en-US" dirty="0" smtClean="0"/>
              <a:t>In </a:t>
            </a:r>
            <a:r>
              <a:rPr lang="en-US" dirty="0" err="1" smtClean="0"/>
              <a:t>Goettingen</a:t>
            </a:r>
            <a:r>
              <a:rPr lang="en-US" dirty="0" smtClean="0"/>
              <a:t>, “town and gown” are very harmoniously connected; wherever you go in </a:t>
            </a:r>
            <a:r>
              <a:rPr lang="en-US" dirty="0" err="1" smtClean="0"/>
              <a:t>Goettingen</a:t>
            </a:r>
            <a:r>
              <a:rPr lang="en-US" dirty="0" smtClean="0"/>
              <a:t> you find the University. non-existence of real barriers; a ubiquitous willingness to cooperate includes not only the whole of the University but the MPIs  as  well.</a:t>
            </a:r>
            <a:endParaRPr lang="de-DE" dirty="0" smtClean="0"/>
          </a:p>
          <a:p>
            <a:pPr fontAlgn="auto">
              <a:spcBef>
                <a:spcPts val="0"/>
              </a:spcBef>
              <a:spcAft>
                <a:spcPts val="0"/>
              </a:spcAft>
              <a:defRPr/>
            </a:pPr>
            <a:r>
              <a:rPr lang="en-US" dirty="0" smtClean="0"/>
              <a:t>	</a:t>
            </a:r>
          </a:p>
          <a:p>
            <a:pPr fontAlgn="auto">
              <a:spcBef>
                <a:spcPts val="0"/>
              </a:spcBef>
              <a:spcAft>
                <a:spcPts val="0"/>
              </a:spcAft>
              <a:defRPr/>
            </a:pPr>
            <a:r>
              <a:rPr lang="en-US" dirty="0" smtClean="0"/>
              <a:t>It</a:t>
            </a:r>
            <a:r>
              <a:rPr lang="en-GB" dirty="0" smtClean="0"/>
              <a:t> is somehow in the Academy of Sciences and Humanities and that institution opens more and more for younger scholars and especially for women. Good spirit of research, inspiration and discussion among scholars and with students is well the practise in some departments. Göttingen is very well equipped for a culture of open research and diversity, fruitful private-professional exchange of scholars in then faculty club.</a:t>
            </a:r>
            <a:endParaRPr lang="de-DE" dirty="0" smtClean="0"/>
          </a:p>
          <a:p>
            <a:pPr fontAlgn="auto">
              <a:spcBef>
                <a:spcPts val="0"/>
              </a:spcBef>
              <a:spcAft>
                <a:spcPts val="0"/>
              </a:spcAft>
              <a:defRPr/>
            </a:pPr>
            <a:endParaRPr lang="en-GB" dirty="0" smtClean="0"/>
          </a:p>
          <a:p>
            <a:pPr fontAlgn="auto">
              <a:spcBef>
                <a:spcPts val="0"/>
              </a:spcBef>
              <a:spcAft>
                <a:spcPts val="0"/>
              </a:spcAft>
              <a:defRPr/>
            </a:pPr>
            <a:endParaRPr lang="de-DE" dirty="0" smtClean="0"/>
          </a:p>
          <a:p>
            <a:pPr fontAlgn="auto">
              <a:spcBef>
                <a:spcPts val="0"/>
              </a:spcBef>
              <a:spcAft>
                <a:spcPts val="0"/>
              </a:spcAft>
              <a:defRPr/>
            </a:pPr>
            <a:r>
              <a:rPr lang="en-US" dirty="0" smtClean="0"/>
              <a:t> </a:t>
            </a:r>
            <a:endParaRPr lang="de-DE" dirty="0" smtClean="0"/>
          </a:p>
        </p:txBody>
      </p:sp>
      <p:sp>
        <p:nvSpPr>
          <p:cNvPr id="5734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C5F0A6-0216-4A31-A8A9-63952A889952}" type="slidenum">
              <a:rPr lang="de-DE">
                <a:ea typeface="Geneva"/>
                <a:cs typeface="Geneva"/>
              </a:rPr>
              <a:pPr/>
              <a:t>21</a:t>
            </a:fld>
            <a:endParaRPr lang="de-DE">
              <a:ea typeface="Geneva"/>
              <a:cs typeface="Gene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smtClean="0">
                <a:solidFill>
                  <a:srgbClr val="000000"/>
                </a:solidFill>
              </a:defRPr>
            </a:lvl1pPr>
          </a:lstStyle>
          <a:p>
            <a:pPr>
              <a:defRPr/>
            </a:pPr>
            <a:r>
              <a:rPr lang="de-DE"/>
              <a:t>20.05.14</a:t>
            </a:r>
            <a:endParaRPr lang="de-DE" dirty="0"/>
          </a:p>
        </p:txBody>
      </p:sp>
      <p:sp>
        <p:nvSpPr>
          <p:cNvPr id="3" name="Fußzeilenplatzhalter 4"/>
          <p:cNvSpPr>
            <a:spLocks noGrp="1"/>
          </p:cNvSpPr>
          <p:nvPr>
            <p:ph type="ftr" sz="quarter" idx="11"/>
          </p:nvPr>
        </p:nvSpPr>
        <p:spPr>
          <a:xfrm>
            <a:off x="2540000" y="6545263"/>
            <a:ext cx="3619500" cy="365125"/>
          </a:xfrm>
          <a:prstGeom prst="rect">
            <a:avLst/>
          </a:prstGeom>
        </p:spPr>
        <p:txBody>
          <a:bodyPr/>
          <a:lstStyle>
            <a:lvl1pPr>
              <a:defRPr sz="1600" smtClean="0">
                <a:ea typeface="Geneva" charset="-128"/>
                <a:cs typeface="+mn-cs"/>
              </a:defRPr>
            </a:lvl1pPr>
          </a:lstStyle>
          <a:p>
            <a:pPr>
              <a:defRPr/>
            </a:pPr>
            <a:r>
              <a:rPr lang="de-DE"/>
              <a:t>LIBER  *   Vienna  *   Norbert Lossau </a:t>
            </a:r>
            <a:endParaRPr lang="de-DE" dirty="0"/>
          </a:p>
        </p:txBody>
      </p:sp>
      <p:sp>
        <p:nvSpPr>
          <p:cNvPr id="4" name="Foliennummernplatzhalter 5"/>
          <p:cNvSpPr>
            <a:spLocks noGrp="1"/>
          </p:cNvSpPr>
          <p:nvPr>
            <p:ph type="sldNum" sz="quarter" idx="12"/>
          </p:nvPr>
        </p:nvSpPr>
        <p:spPr>
          <a:xfrm>
            <a:off x="6553200" y="6524625"/>
            <a:ext cx="2133600" cy="365125"/>
          </a:xfrm>
          <a:prstGeom prst="rect">
            <a:avLst/>
          </a:prstGeom>
        </p:spPr>
        <p:txBody>
          <a:bodyPr/>
          <a:lstStyle>
            <a:lvl1pPr>
              <a:defRPr smtClean="0">
                <a:solidFill>
                  <a:schemeClr val="tx1"/>
                </a:solidFill>
                <a:ea typeface="Geneva" charset="-128"/>
                <a:cs typeface="+mn-cs"/>
              </a:defRPr>
            </a:lvl1pPr>
          </a:lstStyle>
          <a:p>
            <a:pPr>
              <a:defRPr/>
            </a:pPr>
            <a:fld id="{9247130B-4BEB-4646-9230-A942DD2DE1E1}"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smtClean="0"/>
            </a:lvl1pPr>
          </a:lstStyle>
          <a:p>
            <a:pPr>
              <a:defRPr/>
            </a:pPr>
            <a:r>
              <a:rPr lang="de-DE"/>
              <a:t>20.05.14</a:t>
            </a: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smtClean="0">
                <a:ea typeface="Geneva" charset="-128"/>
                <a:cs typeface="+mn-cs"/>
              </a:defRPr>
            </a:lvl1pPr>
          </a:lstStyle>
          <a:p>
            <a:pPr>
              <a:defRPr/>
            </a:pPr>
            <a:r>
              <a:rPr lang="de-DE"/>
              <a:t>LIBER  *   Vienna  *   Norbert Lossau </a:t>
            </a: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ea typeface="Geneva" charset="-128"/>
                <a:cs typeface="+mn-cs"/>
              </a:defRPr>
            </a:lvl1pPr>
          </a:lstStyle>
          <a:p>
            <a:pPr>
              <a:defRPr/>
            </a:pPr>
            <a:fld id="{AB980FA2-8E61-42A6-BAAC-17E64B8EC55F}"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smtClean="0"/>
            </a:lvl1pPr>
          </a:lstStyle>
          <a:p>
            <a:pPr>
              <a:defRPr/>
            </a:pPr>
            <a:r>
              <a:rPr lang="de-DE"/>
              <a:t>20.05.14</a:t>
            </a: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smtClean="0">
                <a:ea typeface="Geneva" charset="-128"/>
                <a:cs typeface="+mn-cs"/>
              </a:defRPr>
            </a:lvl1pPr>
          </a:lstStyle>
          <a:p>
            <a:pPr>
              <a:defRPr/>
            </a:pPr>
            <a:r>
              <a:rPr lang="de-DE"/>
              <a:t>LIBER  *   Vienna  *   Norbert Lossau </a:t>
            </a: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ea typeface="Geneva" charset="-128"/>
                <a:cs typeface="+mn-cs"/>
              </a:defRPr>
            </a:lvl1pPr>
          </a:lstStyle>
          <a:p>
            <a:pPr>
              <a:defRPr/>
            </a:pPr>
            <a:fld id="{50310CCB-F251-4315-9553-E8BFEEA69D48}"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2555875" y="6245225"/>
            <a:ext cx="5111750" cy="476250"/>
          </a:xfrm>
          <a:prstGeom prst="rect">
            <a:avLst/>
          </a:prstGeom>
        </p:spPr>
        <p:txBody>
          <a:bodyPr/>
          <a:lstStyle>
            <a:lvl1pPr>
              <a:defRPr>
                <a:ea typeface="Geneva" charset="-128"/>
                <a:cs typeface="+mn-cs"/>
              </a:defRPr>
            </a:lvl1pPr>
          </a:lstStyle>
          <a:p>
            <a:pPr>
              <a:defRPr/>
            </a:pPr>
            <a:endParaRPr lang="de-DE"/>
          </a:p>
        </p:txBody>
      </p:sp>
      <p:sp>
        <p:nvSpPr>
          <p:cNvPr id="6" name="Rectangle 6"/>
          <p:cNvSpPr>
            <a:spLocks noGrp="1" noChangeArrowheads="1"/>
          </p:cNvSpPr>
          <p:nvPr>
            <p:ph type="sldNum" sz="quarter" idx="12"/>
          </p:nvPr>
        </p:nvSpPr>
        <p:spPr>
          <a:xfrm>
            <a:off x="8316913" y="6265863"/>
            <a:ext cx="576262" cy="476250"/>
          </a:xfrm>
          <a:prstGeom prst="rect">
            <a:avLst/>
          </a:prstGeom>
        </p:spPr>
        <p:txBody>
          <a:bodyPr/>
          <a:lstStyle>
            <a:lvl1pPr>
              <a:defRPr>
                <a:ea typeface="Geneva" charset="-128"/>
                <a:cs typeface="+mn-cs"/>
              </a:defRPr>
            </a:lvl1pPr>
          </a:lstStyle>
          <a:p>
            <a:pPr>
              <a:defRPr/>
            </a:pPr>
            <a:fld id="{49E7D8CB-D208-4091-B6A9-0147B052E066}" type="slidenum">
              <a:rPr lang="de-DE"/>
              <a:pPr>
                <a:defRPr/>
              </a:pPr>
              <a:t>‹Nr.›</a:t>
            </a:fld>
            <a:endParaRPr lang="de-DE"/>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9" name="Inhaltsplatzhalter 8"/>
          <p:cNvSpPr>
            <a:spLocks noGrp="1"/>
          </p:cNvSpPr>
          <p:nvPr>
            <p:ph sz="quarter" idx="13"/>
          </p:nvPr>
        </p:nvSpPr>
        <p:spPr>
          <a:xfrm>
            <a:off x="361950" y="6619875"/>
            <a:ext cx="914400" cy="9144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3"/>
          <p:cNvSpPr>
            <a:spLocks noGrp="1"/>
          </p:cNvSpPr>
          <p:nvPr>
            <p:ph type="dt" sz="half" idx="14"/>
          </p:nvPr>
        </p:nvSpPr>
        <p:spPr/>
        <p:txBody>
          <a:bodyPr/>
          <a:lstStyle>
            <a:lvl1pPr>
              <a:defRPr smtClean="0"/>
            </a:lvl1pPr>
          </a:lstStyle>
          <a:p>
            <a:pPr>
              <a:defRPr/>
            </a:pPr>
            <a:fld id="{94708405-402D-4FD8-B701-BCB1EDC8141B}" type="datetime1">
              <a:rPr lang="de-DE"/>
              <a:pPr>
                <a:defRPr/>
              </a:pPr>
              <a:t>24.05.2014</a:t>
            </a:fld>
            <a:endParaRPr lang="de-DE" dirty="0"/>
          </a:p>
        </p:txBody>
      </p:sp>
      <p:sp>
        <p:nvSpPr>
          <p:cNvPr id="4" name="Fußzeilenplatzhalter 4"/>
          <p:cNvSpPr>
            <a:spLocks noGrp="1"/>
          </p:cNvSpPr>
          <p:nvPr>
            <p:ph type="ftr" sz="quarter" idx="15"/>
          </p:nvPr>
        </p:nvSpPr>
        <p:spPr>
          <a:xfrm>
            <a:off x="3124200" y="6356350"/>
            <a:ext cx="2895600" cy="365125"/>
          </a:xfrm>
          <a:prstGeom prst="rect">
            <a:avLst/>
          </a:prstGeom>
        </p:spPr>
        <p:txBody>
          <a:bodyPr/>
          <a:lstStyle>
            <a:lvl1pPr>
              <a:defRPr>
                <a:ea typeface="Geneva" charset="-128"/>
                <a:cs typeface="+mn-cs"/>
              </a:defRPr>
            </a:lvl1pPr>
          </a:lstStyle>
          <a:p>
            <a:pPr>
              <a:defRPr/>
            </a:pPr>
            <a:endParaRPr lang="de-DE"/>
          </a:p>
        </p:txBody>
      </p:sp>
      <p:sp>
        <p:nvSpPr>
          <p:cNvPr id="5" name="Foliennummernplatzhalter 5"/>
          <p:cNvSpPr>
            <a:spLocks noGrp="1"/>
          </p:cNvSpPr>
          <p:nvPr>
            <p:ph type="sldNum" sz="quarter" idx="16"/>
          </p:nvPr>
        </p:nvSpPr>
        <p:spPr>
          <a:xfrm>
            <a:off x="6553200" y="6356350"/>
            <a:ext cx="2133600" cy="365125"/>
          </a:xfrm>
          <a:prstGeom prst="rect">
            <a:avLst/>
          </a:prstGeom>
        </p:spPr>
        <p:txBody>
          <a:bodyPr/>
          <a:lstStyle>
            <a:lvl1pPr>
              <a:defRPr smtClean="0">
                <a:solidFill>
                  <a:schemeClr val="bg1"/>
                </a:solidFill>
                <a:ea typeface="Geneva" charset="-128"/>
                <a:cs typeface="+mn-cs"/>
              </a:defRPr>
            </a:lvl1pPr>
          </a:lstStyle>
          <a:p>
            <a:pPr>
              <a:defRPr/>
            </a:pPr>
            <a:fld id="{FEDBE56B-1167-47E8-809D-8BCE29651F38}"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de-DE"/>
              <a:t>20.05.14</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t>LIBER  *   Vienna  *   Norbert Lossau </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50574DA2-7A65-474C-B127-99879D00BBA2}" type="slidenum">
              <a:rPr lang="de-DE"/>
              <a:pPr>
                <a:defRPr/>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de-DE"/>
              <a:t>20.05.14</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t>LIBER  *   Vienna  *   Norbert Lossau </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F60F0B26-FAA9-4B6A-BC7A-902EB5CD0FAD}" type="slidenum">
              <a:rPr lang="de-DE"/>
              <a:pPr>
                <a:defRPr/>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a:t>20.05.14</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t>LIBER  *   Vienna  *   Norbert Lossau </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B8E19FD1-1F0C-4F66-92E2-DBC5EA9F7B46}" type="slidenum">
              <a:rPr lang="de-DE"/>
              <a:pPr>
                <a:defRPr/>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1476375" y="1566863"/>
            <a:ext cx="35290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ontent Placeholder 3"/>
          <p:cNvSpPr>
            <a:spLocks noGrp="1"/>
          </p:cNvSpPr>
          <p:nvPr>
            <p:ph sz="half" idx="2"/>
          </p:nvPr>
        </p:nvSpPr>
        <p:spPr>
          <a:xfrm>
            <a:off x="5157788" y="1566863"/>
            <a:ext cx="352901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de-DE"/>
              <a:t>20.05.14</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de-DE"/>
              <a:t>LIBER  *   Vienna  *   Norbert Lossau </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470326F9-B68D-438C-872D-31A1707978CC}" type="slidenum">
              <a:rPr lang="de-DE"/>
              <a:pPr>
                <a:defRPr/>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de-DE"/>
              <a:t>20.05.14</a:t>
            </a:r>
            <a:endParaRPr lang="de-DE" dirty="0"/>
          </a:p>
        </p:txBody>
      </p:sp>
      <p:sp>
        <p:nvSpPr>
          <p:cNvPr id="8" name="Rectangle 5"/>
          <p:cNvSpPr>
            <a:spLocks noGrp="1" noChangeArrowheads="1"/>
          </p:cNvSpPr>
          <p:nvPr>
            <p:ph type="ftr" sz="quarter" idx="11"/>
          </p:nvPr>
        </p:nvSpPr>
        <p:spPr>
          <a:ln/>
        </p:spPr>
        <p:txBody>
          <a:bodyPr/>
          <a:lstStyle>
            <a:lvl1pPr>
              <a:defRPr/>
            </a:lvl1pPr>
          </a:lstStyle>
          <a:p>
            <a:pPr>
              <a:defRPr/>
            </a:pPr>
            <a:r>
              <a:rPr lang="de-DE"/>
              <a:t>LIBER  *   Vienna  *   Norbert Lossau </a:t>
            </a:r>
            <a:endParaRPr lang="de-DE" dirty="0"/>
          </a:p>
        </p:txBody>
      </p:sp>
      <p:sp>
        <p:nvSpPr>
          <p:cNvPr id="9" name="Rectangle 6"/>
          <p:cNvSpPr>
            <a:spLocks noGrp="1" noChangeArrowheads="1"/>
          </p:cNvSpPr>
          <p:nvPr>
            <p:ph type="sldNum" sz="quarter" idx="12"/>
          </p:nvPr>
        </p:nvSpPr>
        <p:spPr>
          <a:ln/>
        </p:spPr>
        <p:txBody>
          <a:bodyPr/>
          <a:lstStyle>
            <a:lvl1pPr>
              <a:defRPr/>
            </a:lvl1pPr>
          </a:lstStyle>
          <a:p>
            <a:pPr>
              <a:defRPr/>
            </a:pPr>
            <a:fld id="{FDABDEC6-A199-4950-A384-79B6421AFD86}" type="slidenum">
              <a:rPr lang="de-DE"/>
              <a:pPr>
                <a:defRPr/>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de-DE"/>
              <a:t>20.05.14</a:t>
            </a: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de-DE"/>
              <a:t>LIBER  *   Vienna  *   Norbert Lossau </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AAA3D429-B24D-42A9-89CD-EBC8CAD91C0B}"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406408"/>
            <a:ext cx="8229600" cy="698496"/>
          </a:xfrm>
          <a:prstGeom prst="rect">
            <a:avLst/>
          </a:prstGeom>
        </p:spPr>
        <p:txBody>
          <a:bodyPr/>
          <a:lstStyle>
            <a:lvl1pPr>
              <a:defRPr sz="2800"/>
            </a:lvl1pPr>
          </a:lstStyle>
          <a:p>
            <a:r>
              <a:rPr lang="de-DE" dirty="0" smtClean="0"/>
              <a:t>Mastertitelformat bearbeiten</a:t>
            </a:r>
            <a:endParaRPr lang="de-DE" dirty="0"/>
          </a:p>
        </p:txBody>
      </p:sp>
      <p:sp>
        <p:nvSpPr>
          <p:cNvPr id="3" name="Inhaltsplatzhalter 2"/>
          <p:cNvSpPr>
            <a:spLocks noGrp="1"/>
          </p:cNvSpPr>
          <p:nvPr>
            <p:ph idx="1"/>
          </p:nvPr>
        </p:nvSpPr>
        <p:spPr/>
        <p:txBody>
          <a:bodyPr>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smtClean="0">
                <a:solidFill>
                  <a:srgbClr val="000000"/>
                </a:solidFill>
              </a:defRPr>
            </a:lvl1pPr>
          </a:lstStyle>
          <a:p>
            <a:pPr>
              <a:defRPr/>
            </a:pPr>
            <a:r>
              <a:rPr lang="de-DE"/>
              <a:t>20.05.14</a:t>
            </a:r>
            <a:endParaRPr lang="de-DE" dirty="0"/>
          </a:p>
        </p:txBody>
      </p:sp>
      <p:sp>
        <p:nvSpPr>
          <p:cNvPr id="5" name="Fußzeilenplatzhalter 4"/>
          <p:cNvSpPr>
            <a:spLocks noGrp="1"/>
          </p:cNvSpPr>
          <p:nvPr>
            <p:ph type="ftr" sz="quarter" idx="11"/>
          </p:nvPr>
        </p:nvSpPr>
        <p:spPr>
          <a:xfrm>
            <a:off x="2755900" y="6545263"/>
            <a:ext cx="3644900" cy="365125"/>
          </a:xfrm>
          <a:prstGeom prst="rect">
            <a:avLst/>
          </a:prstGeom>
        </p:spPr>
        <p:txBody>
          <a:bodyPr/>
          <a:lstStyle>
            <a:lvl1pPr>
              <a:defRPr sz="1600" smtClean="0">
                <a:ea typeface="Geneva" charset="-128"/>
                <a:cs typeface="+mn-cs"/>
              </a:defRPr>
            </a:lvl1pPr>
          </a:lstStyle>
          <a:p>
            <a:pPr>
              <a:defRPr/>
            </a:pPr>
            <a:r>
              <a:rPr lang="de-DE"/>
              <a:t>LIBER  *   Vienna  *   Norbert Lossau </a:t>
            </a:r>
            <a:endParaRPr lang="de-DE" dirty="0"/>
          </a:p>
        </p:txBody>
      </p:sp>
      <p:sp>
        <p:nvSpPr>
          <p:cNvPr id="6" name="Foliennummernplatzhalter 5"/>
          <p:cNvSpPr>
            <a:spLocks noGrp="1"/>
          </p:cNvSpPr>
          <p:nvPr>
            <p:ph type="sldNum" sz="quarter" idx="12"/>
          </p:nvPr>
        </p:nvSpPr>
        <p:spPr>
          <a:xfrm>
            <a:off x="8077200" y="6562725"/>
            <a:ext cx="1219200" cy="365125"/>
          </a:xfrm>
          <a:prstGeom prst="rect">
            <a:avLst/>
          </a:prstGeom>
        </p:spPr>
        <p:txBody>
          <a:bodyPr/>
          <a:lstStyle>
            <a:lvl1pPr>
              <a:defRPr sz="1600" smtClean="0">
                <a:ea typeface="Geneva" charset="-128"/>
                <a:cs typeface="+mn-cs"/>
              </a:defRPr>
            </a:lvl1pPr>
          </a:lstStyle>
          <a:p>
            <a:pPr>
              <a:defRPr/>
            </a:pPr>
            <a:fld id="{C0108FAB-891C-4090-92AE-AEF212513C1C}" type="slidenum">
              <a:rPr lang="de-DE"/>
              <a:pPr>
                <a:defRPr/>
              </a:pPr>
              <a:t>‹Nr.›</a:t>
            </a:fld>
            <a:endParaRPr lang="de-DE"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a:t>20.05.14</a:t>
            </a:r>
            <a:endParaRPr lang="de-DE" dirty="0"/>
          </a:p>
        </p:txBody>
      </p:sp>
      <p:sp>
        <p:nvSpPr>
          <p:cNvPr id="3" name="Rectangle 5"/>
          <p:cNvSpPr>
            <a:spLocks noGrp="1" noChangeArrowheads="1"/>
          </p:cNvSpPr>
          <p:nvPr>
            <p:ph type="ftr" sz="quarter" idx="11"/>
          </p:nvPr>
        </p:nvSpPr>
        <p:spPr>
          <a:ln/>
        </p:spPr>
        <p:txBody>
          <a:bodyPr/>
          <a:lstStyle>
            <a:lvl1pPr>
              <a:defRPr/>
            </a:lvl1pPr>
          </a:lstStyle>
          <a:p>
            <a:pPr>
              <a:defRPr/>
            </a:pPr>
            <a:r>
              <a:rPr lang="de-DE"/>
              <a:t>LIBER  *   Vienna  *   Norbert Lossau </a:t>
            </a:r>
            <a:endParaRPr lang="de-DE" dirty="0"/>
          </a:p>
        </p:txBody>
      </p:sp>
      <p:sp>
        <p:nvSpPr>
          <p:cNvPr id="4" name="Rectangle 6"/>
          <p:cNvSpPr>
            <a:spLocks noGrp="1" noChangeArrowheads="1"/>
          </p:cNvSpPr>
          <p:nvPr>
            <p:ph type="sldNum" sz="quarter" idx="12"/>
          </p:nvPr>
        </p:nvSpPr>
        <p:spPr>
          <a:ln/>
        </p:spPr>
        <p:txBody>
          <a:bodyPr/>
          <a:lstStyle>
            <a:lvl1pPr>
              <a:defRPr/>
            </a:lvl1pPr>
          </a:lstStyle>
          <a:p>
            <a:pPr>
              <a:defRPr/>
            </a:pPr>
            <a:fld id="{B49D0F91-76F2-4FE6-8A6E-24D79B9ECE99}" type="slidenum">
              <a:rPr lang="de-DE"/>
              <a:pPr>
                <a:defRPr/>
              </a:pPr>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t>20.05.14</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de-DE"/>
              <a:t>LIBER  *   Vienna  *   Norbert Lossau </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A5ABA84B-9274-4E3D-88A7-95E2CE82614A}" type="slidenum">
              <a:rPr lang="de-DE"/>
              <a:pPr>
                <a:defRPr/>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t>20.05.14</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de-DE"/>
              <a:t>LIBER  *   Vienna  *   Norbert Lossau </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11ACC834-E0B6-4637-89D8-2F48DDFC01A7}" type="slidenum">
              <a:rPr lang="de-DE"/>
              <a:pPr>
                <a:defRPr/>
              </a:pPr>
              <a:t>‹Nr.›</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de-DE"/>
              <a:t>20.05.14</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t>LIBER  *   Vienna  *   Norbert Lossau </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C4098565-929A-459D-9450-3E2D530452C9}" type="slidenum">
              <a:rPr lang="de-DE"/>
              <a:pPr>
                <a:defRPr/>
              </a:pPr>
              <a:t>‹Nr.›</a:t>
            </a:fld>
            <a:endParaRPr 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4988" y="260350"/>
            <a:ext cx="1801812" cy="583247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1476375" y="260350"/>
            <a:ext cx="5256213" cy="58324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de-DE"/>
              <a:t>20.05.14</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t>LIBER  *   Vienna  *   Norbert Lossau </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1F254CA2-668D-4590-BF08-BF2016B7D333}" type="slidenum">
              <a:rPr lang="de-DE"/>
              <a:pPr>
                <a:defRPr/>
              </a:pPr>
              <a:t>‹Nr.›</a:t>
            </a:fld>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476375" y="260350"/>
            <a:ext cx="7199313"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1476375" y="1566863"/>
            <a:ext cx="3529013" cy="45259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157788" y="1566863"/>
            <a:ext cx="3529012" cy="21859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5157788" y="3905250"/>
            <a:ext cx="3529012" cy="2187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r>
              <a:rPr lang="de-DE"/>
              <a:t>20.05.14</a:t>
            </a:r>
            <a:endParaRPr lang="de-DE" dirty="0"/>
          </a:p>
        </p:txBody>
      </p:sp>
      <p:sp>
        <p:nvSpPr>
          <p:cNvPr id="7" name="Rectangle 5"/>
          <p:cNvSpPr>
            <a:spLocks noGrp="1" noChangeArrowheads="1"/>
          </p:cNvSpPr>
          <p:nvPr>
            <p:ph type="ftr" sz="quarter" idx="11"/>
          </p:nvPr>
        </p:nvSpPr>
        <p:spPr>
          <a:ln/>
        </p:spPr>
        <p:txBody>
          <a:bodyPr/>
          <a:lstStyle>
            <a:lvl1pPr>
              <a:defRPr/>
            </a:lvl1pPr>
          </a:lstStyle>
          <a:p>
            <a:pPr>
              <a:defRPr/>
            </a:pPr>
            <a:r>
              <a:rPr lang="de-DE"/>
              <a:t>LIBER  *   Vienna  *   Norbert Lossau </a:t>
            </a:r>
            <a:endParaRPr lang="de-DE" dirty="0"/>
          </a:p>
        </p:txBody>
      </p:sp>
      <p:sp>
        <p:nvSpPr>
          <p:cNvPr id="8" name="Rectangle 6"/>
          <p:cNvSpPr>
            <a:spLocks noGrp="1" noChangeArrowheads="1"/>
          </p:cNvSpPr>
          <p:nvPr>
            <p:ph type="sldNum" sz="quarter" idx="12"/>
          </p:nvPr>
        </p:nvSpPr>
        <p:spPr>
          <a:ln/>
        </p:spPr>
        <p:txBody>
          <a:bodyPr/>
          <a:lstStyle>
            <a:lvl1pPr>
              <a:defRPr/>
            </a:lvl1pPr>
          </a:lstStyle>
          <a:p>
            <a:pPr>
              <a:defRPr/>
            </a:pPr>
            <a:fld id="{0CF041FE-F610-48CB-AE4D-FB9C2FF5EF08}"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lvl1pPr>
              <a:defRPr smtClean="0">
                <a:solidFill>
                  <a:srgbClr val="000000"/>
                </a:solidFill>
              </a:defRPr>
            </a:lvl1pPr>
          </a:lstStyle>
          <a:p>
            <a:pPr>
              <a:defRPr/>
            </a:pPr>
            <a:r>
              <a:rPr lang="de-DE"/>
              <a:t>20.05.14</a:t>
            </a:r>
            <a:endParaRPr lang="de-DE" dirty="0"/>
          </a:p>
        </p:txBody>
      </p:sp>
      <p:sp>
        <p:nvSpPr>
          <p:cNvPr id="5" name="Fußzeilenplatzhalter 4"/>
          <p:cNvSpPr>
            <a:spLocks noGrp="1"/>
          </p:cNvSpPr>
          <p:nvPr>
            <p:ph type="ftr" sz="quarter" idx="11"/>
          </p:nvPr>
        </p:nvSpPr>
        <p:spPr>
          <a:xfrm>
            <a:off x="2616200" y="6526213"/>
            <a:ext cx="3543300" cy="501650"/>
          </a:xfrm>
          <a:prstGeom prst="rect">
            <a:avLst/>
          </a:prstGeom>
        </p:spPr>
        <p:txBody>
          <a:bodyPr/>
          <a:lstStyle>
            <a:lvl1pPr>
              <a:defRPr sz="1600" smtClean="0">
                <a:ea typeface="Geneva" charset="-128"/>
                <a:cs typeface="+mn-cs"/>
              </a:defRPr>
            </a:lvl1pPr>
          </a:lstStyle>
          <a:p>
            <a:pPr>
              <a:defRPr/>
            </a:pPr>
            <a:r>
              <a:rPr lang="de-DE"/>
              <a:t>LIBER  *   Vienna  *   Norbert Lossau </a:t>
            </a:r>
            <a:endParaRPr lang="de-DE" dirty="0"/>
          </a:p>
        </p:txBody>
      </p:sp>
      <p:sp>
        <p:nvSpPr>
          <p:cNvPr id="6" name="Foliennummernplatzhalter 5"/>
          <p:cNvSpPr>
            <a:spLocks noGrp="1"/>
          </p:cNvSpPr>
          <p:nvPr>
            <p:ph type="sldNum" sz="quarter" idx="12"/>
          </p:nvPr>
        </p:nvSpPr>
        <p:spPr>
          <a:xfrm>
            <a:off x="6921500" y="6526213"/>
            <a:ext cx="2133600" cy="365125"/>
          </a:xfrm>
          <a:prstGeom prst="rect">
            <a:avLst/>
          </a:prstGeom>
        </p:spPr>
        <p:txBody>
          <a:bodyPr/>
          <a:lstStyle>
            <a:lvl1pPr>
              <a:defRPr sz="1600" smtClean="0">
                <a:ea typeface="Geneva" charset="-128"/>
                <a:cs typeface="+mn-cs"/>
              </a:defRPr>
            </a:lvl1pPr>
          </a:lstStyle>
          <a:p>
            <a:pPr>
              <a:defRPr/>
            </a:pPr>
            <a:fld id="{0151FCFB-920A-440C-AE35-6BA8A875F360}" type="slidenum">
              <a:rPr lang="de-DE"/>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smtClean="0"/>
            </a:lvl1pPr>
          </a:lstStyle>
          <a:p>
            <a:pPr>
              <a:defRPr/>
            </a:pPr>
            <a:r>
              <a:rPr lang="de-DE"/>
              <a:t>20.05.14</a:t>
            </a:r>
          </a:p>
        </p:txBody>
      </p:sp>
      <p:sp>
        <p:nvSpPr>
          <p:cNvPr id="6" name="Fußzeilenplatzhalter 4"/>
          <p:cNvSpPr>
            <a:spLocks noGrp="1"/>
          </p:cNvSpPr>
          <p:nvPr>
            <p:ph type="ftr" sz="quarter" idx="11"/>
          </p:nvPr>
        </p:nvSpPr>
        <p:spPr>
          <a:xfrm>
            <a:off x="3124200" y="6356350"/>
            <a:ext cx="2895600" cy="365125"/>
          </a:xfrm>
          <a:prstGeom prst="rect">
            <a:avLst/>
          </a:prstGeom>
        </p:spPr>
        <p:txBody>
          <a:bodyPr/>
          <a:lstStyle>
            <a:lvl1pPr>
              <a:defRPr smtClean="0">
                <a:ea typeface="Geneva" charset="-128"/>
                <a:cs typeface="+mn-cs"/>
              </a:defRPr>
            </a:lvl1pPr>
          </a:lstStyle>
          <a:p>
            <a:pPr>
              <a:defRPr/>
            </a:pPr>
            <a:r>
              <a:rPr lang="de-DE"/>
              <a:t>LIBER  *   Vienna  *   Norbert Lossau </a:t>
            </a:r>
          </a:p>
        </p:txBody>
      </p:sp>
      <p:sp>
        <p:nvSpPr>
          <p:cNvPr id="7" name="Foliennummernplatzhalter 5"/>
          <p:cNvSpPr>
            <a:spLocks noGrp="1"/>
          </p:cNvSpPr>
          <p:nvPr>
            <p:ph type="sldNum" sz="quarter" idx="12"/>
          </p:nvPr>
        </p:nvSpPr>
        <p:spPr>
          <a:xfrm>
            <a:off x="6553200" y="6356350"/>
            <a:ext cx="2133600" cy="365125"/>
          </a:xfrm>
          <a:prstGeom prst="rect">
            <a:avLst/>
          </a:prstGeom>
        </p:spPr>
        <p:txBody>
          <a:bodyPr/>
          <a:lstStyle>
            <a:lvl1pPr>
              <a:defRPr>
                <a:ea typeface="Geneva" charset="-128"/>
                <a:cs typeface="+mn-cs"/>
              </a:defRPr>
            </a:lvl1pPr>
          </a:lstStyle>
          <a:p>
            <a:pPr>
              <a:defRPr/>
            </a:pPr>
            <a:fld id="{585A2CD8-3D97-46D5-963B-3FB8D3B2EB69}"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smtClean="0"/>
            </a:lvl1pPr>
          </a:lstStyle>
          <a:p>
            <a:pPr>
              <a:defRPr/>
            </a:pPr>
            <a:r>
              <a:rPr lang="de-DE"/>
              <a:t>20.05.14</a:t>
            </a:r>
          </a:p>
        </p:txBody>
      </p:sp>
      <p:sp>
        <p:nvSpPr>
          <p:cNvPr id="8" name="Fußzeilenplatzhalter 4"/>
          <p:cNvSpPr>
            <a:spLocks noGrp="1"/>
          </p:cNvSpPr>
          <p:nvPr>
            <p:ph type="ftr" sz="quarter" idx="11"/>
          </p:nvPr>
        </p:nvSpPr>
        <p:spPr>
          <a:xfrm>
            <a:off x="3124200" y="6356350"/>
            <a:ext cx="2895600" cy="365125"/>
          </a:xfrm>
          <a:prstGeom prst="rect">
            <a:avLst/>
          </a:prstGeom>
        </p:spPr>
        <p:txBody>
          <a:bodyPr/>
          <a:lstStyle>
            <a:lvl1pPr>
              <a:defRPr smtClean="0">
                <a:ea typeface="Geneva" charset="-128"/>
                <a:cs typeface="+mn-cs"/>
              </a:defRPr>
            </a:lvl1pPr>
          </a:lstStyle>
          <a:p>
            <a:pPr>
              <a:defRPr/>
            </a:pPr>
            <a:r>
              <a:rPr lang="de-DE"/>
              <a:t>LIBER  *   Vienna  *   Norbert Lossau </a:t>
            </a:r>
          </a:p>
        </p:txBody>
      </p:sp>
      <p:sp>
        <p:nvSpPr>
          <p:cNvPr id="9" name="Foliennummernplatzhalter 5"/>
          <p:cNvSpPr>
            <a:spLocks noGrp="1"/>
          </p:cNvSpPr>
          <p:nvPr>
            <p:ph type="sldNum" sz="quarter" idx="12"/>
          </p:nvPr>
        </p:nvSpPr>
        <p:spPr>
          <a:xfrm>
            <a:off x="6553200" y="6356350"/>
            <a:ext cx="2133600" cy="365125"/>
          </a:xfrm>
          <a:prstGeom prst="rect">
            <a:avLst/>
          </a:prstGeom>
        </p:spPr>
        <p:txBody>
          <a:bodyPr/>
          <a:lstStyle>
            <a:lvl1pPr>
              <a:defRPr>
                <a:ea typeface="Geneva" charset="-128"/>
                <a:cs typeface="+mn-cs"/>
              </a:defRPr>
            </a:lvl1pPr>
          </a:lstStyle>
          <a:p>
            <a:pPr>
              <a:defRPr/>
            </a:pPr>
            <a:fld id="{7FDA1B5A-67B8-4CB7-9259-F8D96BB293D9}"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Mastertitelformat bearbeiten</a:t>
            </a:r>
            <a:endParaRPr lang="de-DE"/>
          </a:p>
        </p:txBody>
      </p:sp>
      <p:sp>
        <p:nvSpPr>
          <p:cNvPr id="3" name="Datumsplatzhalter 3"/>
          <p:cNvSpPr>
            <a:spLocks noGrp="1"/>
          </p:cNvSpPr>
          <p:nvPr>
            <p:ph type="dt" sz="half" idx="10"/>
          </p:nvPr>
        </p:nvSpPr>
        <p:spPr/>
        <p:txBody>
          <a:bodyPr/>
          <a:lstStyle>
            <a:lvl1pPr>
              <a:defRPr smtClean="0"/>
            </a:lvl1pPr>
          </a:lstStyle>
          <a:p>
            <a:pPr>
              <a:defRPr/>
            </a:pPr>
            <a:r>
              <a:rPr lang="de-DE"/>
              <a:t>20.05.14</a:t>
            </a:r>
          </a:p>
        </p:txBody>
      </p:sp>
      <p:sp>
        <p:nvSpPr>
          <p:cNvPr id="4" name="Fußzeilenplatzhalter 4"/>
          <p:cNvSpPr>
            <a:spLocks noGrp="1"/>
          </p:cNvSpPr>
          <p:nvPr>
            <p:ph type="ftr" sz="quarter" idx="11"/>
          </p:nvPr>
        </p:nvSpPr>
        <p:spPr>
          <a:xfrm>
            <a:off x="3124200" y="6356350"/>
            <a:ext cx="2895600" cy="365125"/>
          </a:xfrm>
          <a:prstGeom prst="rect">
            <a:avLst/>
          </a:prstGeom>
        </p:spPr>
        <p:txBody>
          <a:bodyPr/>
          <a:lstStyle>
            <a:lvl1pPr>
              <a:defRPr smtClean="0">
                <a:ea typeface="Geneva" charset="-128"/>
                <a:cs typeface="+mn-cs"/>
              </a:defRPr>
            </a:lvl1pPr>
          </a:lstStyle>
          <a:p>
            <a:pPr>
              <a:defRPr/>
            </a:pPr>
            <a:r>
              <a:rPr lang="de-DE"/>
              <a:t>LIBER  *   Vienna  *   Norbert Lossau </a:t>
            </a:r>
          </a:p>
        </p:txBody>
      </p:sp>
      <p:sp>
        <p:nvSpPr>
          <p:cNvPr id="5" name="Foliennummernplatzhalter 5"/>
          <p:cNvSpPr>
            <a:spLocks noGrp="1"/>
          </p:cNvSpPr>
          <p:nvPr>
            <p:ph type="sldNum" sz="quarter" idx="12"/>
          </p:nvPr>
        </p:nvSpPr>
        <p:spPr>
          <a:xfrm>
            <a:off x="6553200" y="6356350"/>
            <a:ext cx="2133600" cy="365125"/>
          </a:xfrm>
          <a:prstGeom prst="rect">
            <a:avLst/>
          </a:prstGeom>
        </p:spPr>
        <p:txBody>
          <a:bodyPr/>
          <a:lstStyle>
            <a:lvl1pPr>
              <a:defRPr>
                <a:ea typeface="Geneva" charset="-128"/>
                <a:cs typeface="+mn-cs"/>
              </a:defRPr>
            </a:lvl1pPr>
          </a:lstStyle>
          <a:p>
            <a:pPr>
              <a:defRPr/>
            </a:pPr>
            <a:fld id="{837AAD75-541C-4185-B882-3BE4C0FCEAB1}"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smtClean="0"/>
            </a:lvl1pPr>
          </a:lstStyle>
          <a:p>
            <a:pPr>
              <a:defRPr/>
            </a:pPr>
            <a:r>
              <a:rPr lang="de-DE"/>
              <a:t>20.05.14</a:t>
            </a:r>
          </a:p>
        </p:txBody>
      </p:sp>
      <p:sp>
        <p:nvSpPr>
          <p:cNvPr id="3" name="Fußzeilenplatzhalter 4"/>
          <p:cNvSpPr>
            <a:spLocks noGrp="1"/>
          </p:cNvSpPr>
          <p:nvPr>
            <p:ph type="ftr" sz="quarter" idx="11"/>
          </p:nvPr>
        </p:nvSpPr>
        <p:spPr>
          <a:xfrm>
            <a:off x="3124200" y="6356350"/>
            <a:ext cx="2895600" cy="365125"/>
          </a:xfrm>
          <a:prstGeom prst="rect">
            <a:avLst/>
          </a:prstGeom>
        </p:spPr>
        <p:txBody>
          <a:bodyPr/>
          <a:lstStyle>
            <a:lvl1pPr>
              <a:defRPr smtClean="0">
                <a:ea typeface="Geneva" charset="-128"/>
                <a:cs typeface="+mn-cs"/>
              </a:defRPr>
            </a:lvl1pPr>
          </a:lstStyle>
          <a:p>
            <a:pPr>
              <a:defRPr/>
            </a:pPr>
            <a:r>
              <a:rPr lang="de-DE"/>
              <a:t>LIBER  *   Vienna  *   Norbert Lossau </a:t>
            </a:r>
          </a:p>
        </p:txBody>
      </p:sp>
      <p:sp>
        <p:nvSpPr>
          <p:cNvPr id="4" name="Foliennummernplatzhalter 5"/>
          <p:cNvSpPr>
            <a:spLocks noGrp="1"/>
          </p:cNvSpPr>
          <p:nvPr>
            <p:ph type="sldNum" sz="quarter" idx="12"/>
          </p:nvPr>
        </p:nvSpPr>
        <p:spPr>
          <a:xfrm>
            <a:off x="6553200" y="6356350"/>
            <a:ext cx="2133600" cy="365125"/>
          </a:xfrm>
          <a:prstGeom prst="rect">
            <a:avLst/>
          </a:prstGeom>
        </p:spPr>
        <p:txBody>
          <a:bodyPr/>
          <a:lstStyle>
            <a:lvl1pPr>
              <a:defRPr>
                <a:ea typeface="Geneva" charset="-128"/>
                <a:cs typeface="+mn-cs"/>
              </a:defRPr>
            </a:lvl1pPr>
          </a:lstStyle>
          <a:p>
            <a:pPr>
              <a:defRPr/>
            </a:pPr>
            <a:fld id="{39179177-1C11-4543-AC5A-FA728CCFB068}"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3"/>
          <p:cNvSpPr>
            <a:spLocks noGrp="1"/>
          </p:cNvSpPr>
          <p:nvPr>
            <p:ph type="dt" sz="half" idx="10"/>
          </p:nvPr>
        </p:nvSpPr>
        <p:spPr/>
        <p:txBody>
          <a:bodyPr/>
          <a:lstStyle>
            <a:lvl1pPr>
              <a:defRPr smtClean="0"/>
            </a:lvl1pPr>
          </a:lstStyle>
          <a:p>
            <a:pPr>
              <a:defRPr/>
            </a:pPr>
            <a:r>
              <a:rPr lang="de-DE"/>
              <a:t>20.05.14</a:t>
            </a:r>
          </a:p>
        </p:txBody>
      </p:sp>
      <p:sp>
        <p:nvSpPr>
          <p:cNvPr id="6" name="Fußzeilenplatzhalter 4"/>
          <p:cNvSpPr>
            <a:spLocks noGrp="1"/>
          </p:cNvSpPr>
          <p:nvPr>
            <p:ph type="ftr" sz="quarter" idx="11"/>
          </p:nvPr>
        </p:nvSpPr>
        <p:spPr>
          <a:xfrm>
            <a:off x="3124200" y="6356350"/>
            <a:ext cx="2895600" cy="365125"/>
          </a:xfrm>
          <a:prstGeom prst="rect">
            <a:avLst/>
          </a:prstGeom>
        </p:spPr>
        <p:txBody>
          <a:bodyPr/>
          <a:lstStyle>
            <a:lvl1pPr>
              <a:defRPr smtClean="0">
                <a:ea typeface="Geneva" charset="-128"/>
                <a:cs typeface="+mn-cs"/>
              </a:defRPr>
            </a:lvl1pPr>
          </a:lstStyle>
          <a:p>
            <a:pPr>
              <a:defRPr/>
            </a:pPr>
            <a:r>
              <a:rPr lang="de-DE"/>
              <a:t>LIBER  *   Vienna  *   Norbert Lossau </a:t>
            </a:r>
          </a:p>
        </p:txBody>
      </p:sp>
      <p:sp>
        <p:nvSpPr>
          <p:cNvPr id="7" name="Foliennummernplatzhalter 5"/>
          <p:cNvSpPr>
            <a:spLocks noGrp="1"/>
          </p:cNvSpPr>
          <p:nvPr>
            <p:ph type="sldNum" sz="quarter" idx="12"/>
          </p:nvPr>
        </p:nvSpPr>
        <p:spPr>
          <a:xfrm>
            <a:off x="6553200" y="6356350"/>
            <a:ext cx="2133600" cy="365125"/>
          </a:xfrm>
          <a:prstGeom prst="rect">
            <a:avLst/>
          </a:prstGeom>
        </p:spPr>
        <p:txBody>
          <a:bodyPr/>
          <a:lstStyle>
            <a:lvl1pPr>
              <a:defRPr>
                <a:ea typeface="Geneva" charset="-128"/>
                <a:cs typeface="+mn-cs"/>
              </a:defRPr>
            </a:lvl1pPr>
          </a:lstStyle>
          <a:p>
            <a:pPr>
              <a:defRPr/>
            </a:pPr>
            <a:fld id="{98E6EB4A-0211-4B3C-9757-2F696E18B19D}"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3"/>
          <p:cNvSpPr>
            <a:spLocks noGrp="1"/>
          </p:cNvSpPr>
          <p:nvPr>
            <p:ph type="dt" sz="half" idx="10"/>
          </p:nvPr>
        </p:nvSpPr>
        <p:spPr/>
        <p:txBody>
          <a:bodyPr/>
          <a:lstStyle>
            <a:lvl1pPr>
              <a:defRPr smtClean="0"/>
            </a:lvl1pPr>
          </a:lstStyle>
          <a:p>
            <a:pPr>
              <a:defRPr/>
            </a:pPr>
            <a:r>
              <a:rPr lang="de-DE"/>
              <a:t>20.05.14</a:t>
            </a:r>
          </a:p>
        </p:txBody>
      </p:sp>
      <p:sp>
        <p:nvSpPr>
          <p:cNvPr id="6" name="Fußzeilenplatzhalter 4"/>
          <p:cNvSpPr>
            <a:spLocks noGrp="1"/>
          </p:cNvSpPr>
          <p:nvPr>
            <p:ph type="ftr" sz="quarter" idx="11"/>
          </p:nvPr>
        </p:nvSpPr>
        <p:spPr>
          <a:xfrm>
            <a:off x="3124200" y="6356350"/>
            <a:ext cx="2895600" cy="365125"/>
          </a:xfrm>
          <a:prstGeom prst="rect">
            <a:avLst/>
          </a:prstGeom>
        </p:spPr>
        <p:txBody>
          <a:bodyPr/>
          <a:lstStyle>
            <a:lvl1pPr>
              <a:defRPr smtClean="0">
                <a:ea typeface="Geneva" charset="-128"/>
                <a:cs typeface="+mn-cs"/>
              </a:defRPr>
            </a:lvl1pPr>
          </a:lstStyle>
          <a:p>
            <a:pPr>
              <a:defRPr/>
            </a:pPr>
            <a:r>
              <a:rPr lang="de-DE"/>
              <a:t>LIBER  *   Vienna  *   Norbert Lossau </a:t>
            </a:r>
          </a:p>
        </p:txBody>
      </p:sp>
      <p:sp>
        <p:nvSpPr>
          <p:cNvPr id="7" name="Foliennummernplatzhalter 5"/>
          <p:cNvSpPr>
            <a:spLocks noGrp="1"/>
          </p:cNvSpPr>
          <p:nvPr>
            <p:ph type="sldNum" sz="quarter" idx="12"/>
          </p:nvPr>
        </p:nvSpPr>
        <p:spPr>
          <a:xfrm>
            <a:off x="6553200" y="6356350"/>
            <a:ext cx="2133600" cy="365125"/>
          </a:xfrm>
          <a:prstGeom prst="rect">
            <a:avLst/>
          </a:prstGeom>
        </p:spPr>
        <p:txBody>
          <a:bodyPr/>
          <a:lstStyle>
            <a:lvl1pPr>
              <a:defRPr>
                <a:ea typeface="Geneva" charset="-128"/>
                <a:cs typeface="+mn-cs"/>
              </a:defRPr>
            </a:lvl1pPr>
          </a:lstStyle>
          <a:p>
            <a:pPr>
              <a:defRPr/>
            </a:pPr>
            <a:fld id="{4C0A67BB-3AC8-455E-8BDE-72EAE246915D}"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277813" y="13620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pic>
        <p:nvPicPr>
          <p:cNvPr id="1027" name="Picture 2" descr="C:\Users\riechel\Desktop\Präsentation\grauerbalken.jpg"/>
          <p:cNvPicPr>
            <a:picLocks noChangeAspect="1" noChangeArrowheads="1"/>
          </p:cNvPicPr>
          <p:nvPr userDrawn="1"/>
        </p:nvPicPr>
        <p:blipFill>
          <a:blip r:embed="rId15"/>
          <a:srcRect/>
          <a:stretch>
            <a:fillRect/>
          </a:stretch>
        </p:blipFill>
        <p:spPr bwMode="auto">
          <a:xfrm>
            <a:off x="0" y="1588"/>
            <a:ext cx="9144000" cy="976312"/>
          </a:xfrm>
          <a:prstGeom prst="rect">
            <a:avLst/>
          </a:prstGeom>
          <a:noFill/>
          <a:ln w="9525">
            <a:noFill/>
            <a:miter lim="800000"/>
            <a:headEnd/>
            <a:tailEnd/>
          </a:ln>
        </p:spPr>
      </p:pic>
      <p:sp>
        <p:nvSpPr>
          <p:cNvPr id="7" name="Rechteck 6"/>
          <p:cNvSpPr/>
          <p:nvPr userDrawn="1"/>
        </p:nvSpPr>
        <p:spPr>
          <a:xfrm>
            <a:off x="11113" y="6619875"/>
            <a:ext cx="9144000" cy="2159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 name="Datumsplatzhalter 3"/>
          <p:cNvSpPr>
            <a:spLocks noGrp="1"/>
          </p:cNvSpPr>
          <p:nvPr>
            <p:ph type="dt" sz="half" idx="2"/>
          </p:nvPr>
        </p:nvSpPr>
        <p:spPr>
          <a:xfrm>
            <a:off x="268288" y="6545263"/>
            <a:ext cx="8610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chemeClr val="bg1"/>
                </a:solidFill>
                <a:latin typeface="Arial" pitchFamily="34" charset="0"/>
                <a:ea typeface="Geneva" charset="-128"/>
                <a:cs typeface="Arial" pitchFamily="34" charset="0"/>
              </a:defRPr>
            </a:lvl1pPr>
          </a:lstStyle>
          <a:p>
            <a:pPr>
              <a:defRPr/>
            </a:pPr>
            <a:r>
              <a:rPr lang="de-DE"/>
              <a:t>20.05.14</a:t>
            </a:r>
            <a:endParaRPr lang="de-DE"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iming>
    <p:tnLst>
      <p:par>
        <p:cTn id="1" dur="indefinite" restart="never" nodeType="tmRoot"/>
      </p:par>
    </p:tnLst>
  </p:timing>
  <p:hf hdr="0"/>
  <p:txStyles>
    <p:titleStyle>
      <a:lvl1pPr algn="ctr" defTabSz="457200" rtl="0" eaLnBrk="0" fontAlgn="base" hangingPunct="0">
        <a:spcBef>
          <a:spcPct val="0"/>
        </a:spcBef>
        <a:spcAft>
          <a:spcPct val="0"/>
        </a:spcAft>
        <a:defRPr sz="4400" kern="1200">
          <a:solidFill>
            <a:schemeClr val="tx1"/>
          </a:solidFill>
          <a:latin typeface="+mj-lt"/>
          <a:ea typeface="Geneva" charset="0"/>
          <a:cs typeface="Geneva" charset="0"/>
        </a:defRPr>
      </a:lvl1pPr>
      <a:lvl2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2pPr>
      <a:lvl3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3pPr>
      <a:lvl4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4pPr>
      <a:lvl5pPr algn="ctr" defTabSz="457200" rtl="0" eaLnBrk="0" fontAlgn="base" hangingPunct="0">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0"/>
          <a:cs typeface="Genev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0"/>
          <a:cs typeface="Genev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9" name="Rectangle 25"/>
          <p:cNvSpPr>
            <a:spLocks noChangeArrowheads="1"/>
          </p:cNvSpPr>
          <p:nvPr/>
        </p:nvSpPr>
        <p:spPr bwMode="auto">
          <a:xfrm>
            <a:off x="0" y="0"/>
            <a:ext cx="1476375" cy="6858000"/>
          </a:xfrm>
          <a:prstGeom prst="rect">
            <a:avLst/>
          </a:prstGeom>
          <a:solidFill>
            <a:srgbClr val="CEFECF">
              <a:alpha val="56000"/>
            </a:srgbClr>
          </a:solidFill>
          <a:ln w="9525">
            <a:noFill/>
            <a:miter lim="800000"/>
            <a:headEnd/>
            <a:tailEnd/>
          </a:ln>
          <a:effectLst/>
        </p:spPr>
        <p:txBody>
          <a:bodyPr wrap="none" anchor="ctr"/>
          <a:lstStyle/>
          <a:p>
            <a:pPr>
              <a:defRPr/>
            </a:pPr>
            <a:endParaRPr lang="en-US">
              <a:latin typeface="Arial" charset="0"/>
              <a:ea typeface="Geneva" charset="-128"/>
              <a:cs typeface="+mn-cs"/>
            </a:endParaRPr>
          </a:p>
        </p:txBody>
      </p:sp>
      <p:sp>
        <p:nvSpPr>
          <p:cNvPr id="15363" name="Rectangle 2"/>
          <p:cNvSpPr>
            <a:spLocks noGrp="1" noChangeArrowheads="1"/>
          </p:cNvSpPr>
          <p:nvPr>
            <p:ph type="title"/>
          </p:nvPr>
        </p:nvSpPr>
        <p:spPr bwMode="auto">
          <a:xfrm>
            <a:off x="1476375" y="260350"/>
            <a:ext cx="71993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5364" name="Rectangle 3"/>
          <p:cNvSpPr>
            <a:spLocks noGrp="1" noChangeArrowheads="1"/>
          </p:cNvSpPr>
          <p:nvPr>
            <p:ph type="body" idx="1"/>
          </p:nvPr>
        </p:nvSpPr>
        <p:spPr bwMode="auto">
          <a:xfrm>
            <a:off x="1476375" y="1566863"/>
            <a:ext cx="7210425"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atin typeface="+mn-lt"/>
                <a:ea typeface="Geneva" charset="-128"/>
                <a:cs typeface="+mn-cs"/>
              </a:defRPr>
            </a:lvl1pPr>
          </a:lstStyle>
          <a:p>
            <a:pPr>
              <a:defRPr/>
            </a:pPr>
            <a:r>
              <a:rPr lang="de-DE"/>
              <a:t>20.05.14</a:t>
            </a:r>
            <a:endParaRPr lang="de-DE" dirty="0"/>
          </a:p>
        </p:txBody>
      </p:sp>
      <p:sp>
        <p:nvSpPr>
          <p:cNvPr id="1029" name="Rectangle 5"/>
          <p:cNvSpPr>
            <a:spLocks noGrp="1" noChangeArrowheads="1"/>
          </p:cNvSpPr>
          <p:nvPr>
            <p:ph type="ftr" sz="quarter" idx="3"/>
          </p:nvPr>
        </p:nvSpPr>
        <p:spPr bwMode="auto">
          <a:xfrm>
            <a:off x="2555875" y="6245225"/>
            <a:ext cx="51117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atin typeface="Gill Sans MT" pitchFamily="34" charset="0"/>
                <a:ea typeface="Geneva" charset="-128"/>
                <a:cs typeface="+mn-cs"/>
              </a:defRPr>
            </a:lvl1pPr>
          </a:lstStyle>
          <a:p>
            <a:pPr>
              <a:defRPr/>
            </a:pPr>
            <a:r>
              <a:rPr lang="de-DE"/>
              <a:t>LIBER  *   Vienna  *   Norbert Lossau </a:t>
            </a:r>
            <a:endParaRPr lang="de-DE" dirty="0"/>
          </a:p>
        </p:txBody>
      </p:sp>
      <p:sp>
        <p:nvSpPr>
          <p:cNvPr id="1030" name="Rectangle 6"/>
          <p:cNvSpPr>
            <a:spLocks noGrp="1" noChangeArrowheads="1"/>
          </p:cNvSpPr>
          <p:nvPr>
            <p:ph type="sldNum" sz="quarter" idx="4"/>
          </p:nvPr>
        </p:nvSpPr>
        <p:spPr bwMode="auto">
          <a:xfrm>
            <a:off x="8316913" y="6265863"/>
            <a:ext cx="5762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Gill Sans MT" pitchFamily="34" charset="0"/>
                <a:ea typeface="Geneva" charset="-128"/>
                <a:cs typeface="+mn-cs"/>
              </a:defRPr>
            </a:lvl1pPr>
          </a:lstStyle>
          <a:p>
            <a:pPr>
              <a:defRPr/>
            </a:pPr>
            <a:fld id="{29FB7483-ECF1-4C2C-A1EA-D57E147CFFCB}" type="slidenum">
              <a:rPr lang="de-DE"/>
              <a:pPr>
                <a:defRPr/>
              </a:pPr>
              <a:t>‹Nr.›</a:t>
            </a:fld>
            <a:endParaRPr lang="de-DE"/>
          </a:p>
        </p:txBody>
      </p:sp>
      <p:sp>
        <p:nvSpPr>
          <p:cNvPr id="1033" name="Oval 9"/>
          <p:cNvSpPr>
            <a:spLocks noChangeArrowheads="1"/>
          </p:cNvSpPr>
          <p:nvPr/>
        </p:nvSpPr>
        <p:spPr bwMode="auto">
          <a:xfrm>
            <a:off x="323850" y="3860800"/>
            <a:ext cx="1873250" cy="1873250"/>
          </a:xfrm>
          <a:prstGeom prst="ellipse">
            <a:avLst/>
          </a:prstGeom>
          <a:solidFill>
            <a:srgbClr val="3333FF">
              <a:alpha val="10001"/>
            </a:srgbClr>
          </a:solidFill>
          <a:ln w="0" cap="rnd">
            <a:noFill/>
            <a:prstDash val="sysDot"/>
            <a:round/>
            <a:headEnd/>
            <a:tailEnd/>
          </a:ln>
          <a:effectLst/>
        </p:spPr>
        <p:txBody>
          <a:bodyPr wrap="none" anchor="ctr"/>
          <a:lstStyle/>
          <a:p>
            <a:pPr>
              <a:defRPr/>
            </a:pPr>
            <a:endParaRPr lang="en-US">
              <a:latin typeface="Arial" charset="0"/>
              <a:ea typeface="Geneva" charset="-128"/>
              <a:cs typeface="+mn-cs"/>
            </a:endParaRPr>
          </a:p>
        </p:txBody>
      </p:sp>
      <p:sp>
        <p:nvSpPr>
          <p:cNvPr id="1034" name="Oval 10"/>
          <p:cNvSpPr>
            <a:spLocks noChangeArrowheads="1"/>
          </p:cNvSpPr>
          <p:nvPr/>
        </p:nvSpPr>
        <p:spPr bwMode="auto">
          <a:xfrm>
            <a:off x="1042988" y="5229225"/>
            <a:ext cx="1296987" cy="1296988"/>
          </a:xfrm>
          <a:prstGeom prst="ellipse">
            <a:avLst/>
          </a:prstGeom>
          <a:solidFill>
            <a:srgbClr val="0000FF">
              <a:alpha val="10001"/>
            </a:srgbClr>
          </a:solidFill>
          <a:ln w="0" cap="rnd">
            <a:noFill/>
            <a:prstDash val="sysDot"/>
            <a:round/>
            <a:headEnd/>
            <a:tailEnd/>
          </a:ln>
          <a:effectLst/>
        </p:spPr>
        <p:txBody>
          <a:bodyPr wrap="none" anchor="ctr"/>
          <a:lstStyle/>
          <a:p>
            <a:pPr>
              <a:defRPr/>
            </a:pPr>
            <a:endParaRPr lang="en-US">
              <a:latin typeface="Arial" charset="0"/>
              <a:ea typeface="Geneva" charset="-128"/>
              <a:cs typeface="+mn-cs"/>
            </a:endParaRPr>
          </a:p>
        </p:txBody>
      </p:sp>
      <p:sp>
        <p:nvSpPr>
          <p:cNvPr id="1037" name="Oval 13"/>
          <p:cNvSpPr>
            <a:spLocks noChangeArrowheads="1"/>
          </p:cNvSpPr>
          <p:nvPr/>
        </p:nvSpPr>
        <p:spPr bwMode="auto">
          <a:xfrm>
            <a:off x="8243888" y="5516563"/>
            <a:ext cx="787400" cy="806450"/>
          </a:xfrm>
          <a:prstGeom prst="ellipse">
            <a:avLst/>
          </a:prstGeom>
          <a:solidFill>
            <a:srgbClr val="0000FF">
              <a:alpha val="10001"/>
            </a:srgbClr>
          </a:solidFill>
          <a:ln w="0" cap="rnd">
            <a:noFill/>
            <a:prstDash val="sysDot"/>
            <a:round/>
            <a:headEnd/>
            <a:tailEnd/>
          </a:ln>
          <a:effectLst/>
        </p:spPr>
        <p:txBody>
          <a:bodyPr wrap="none" anchor="ctr"/>
          <a:lstStyle/>
          <a:p>
            <a:pPr>
              <a:defRPr/>
            </a:pPr>
            <a:endParaRPr lang="en-US">
              <a:latin typeface="Arial" charset="0"/>
              <a:ea typeface="Geneva" charset="-128"/>
              <a:cs typeface="+mn-cs"/>
            </a:endParaRPr>
          </a:p>
        </p:txBody>
      </p:sp>
      <p:pic>
        <p:nvPicPr>
          <p:cNvPr id="15371" name="Picture 22" descr="Nur_Globus_PNG"/>
          <p:cNvPicPr>
            <a:picLocks noChangeAspect="1" noChangeArrowheads="1"/>
          </p:cNvPicPr>
          <p:nvPr/>
        </p:nvPicPr>
        <p:blipFill>
          <a:blip r:embed="rId14"/>
          <a:srcRect/>
          <a:stretch>
            <a:fillRect/>
          </a:stretch>
        </p:blipFill>
        <p:spPr bwMode="auto">
          <a:xfrm>
            <a:off x="1692275" y="5607050"/>
            <a:ext cx="1079500" cy="1052513"/>
          </a:xfrm>
          <a:prstGeom prst="rect">
            <a:avLst/>
          </a:prstGeom>
          <a:noFill/>
          <a:ln w="9525">
            <a:noFill/>
            <a:miter lim="800000"/>
            <a:headEnd/>
            <a:tailEnd/>
          </a:ln>
        </p:spPr>
      </p:pic>
      <p:pic>
        <p:nvPicPr>
          <p:cNvPr id="15372" name="Picture 23" descr="Nur_Globus_PNG"/>
          <p:cNvPicPr>
            <a:picLocks noChangeAspect="1" noChangeArrowheads="1"/>
          </p:cNvPicPr>
          <p:nvPr/>
        </p:nvPicPr>
        <p:blipFill>
          <a:blip r:embed="rId14"/>
          <a:srcRect/>
          <a:stretch>
            <a:fillRect/>
          </a:stretch>
        </p:blipFill>
        <p:spPr bwMode="auto">
          <a:xfrm>
            <a:off x="7596188" y="5805488"/>
            <a:ext cx="792162" cy="773112"/>
          </a:xfrm>
          <a:prstGeom prst="rect">
            <a:avLst/>
          </a:prstGeom>
          <a:noFill/>
          <a:ln w="9525">
            <a:noFill/>
            <a:miter lim="800000"/>
            <a:headEnd/>
            <a:tailEnd/>
          </a:ln>
        </p:spPr>
      </p:pic>
      <p:pic>
        <p:nvPicPr>
          <p:cNvPr id="15373" name="Picture 24" descr="COAR_Logo_final_PNG_800px"/>
          <p:cNvPicPr>
            <a:picLocks noChangeAspect="1" noChangeArrowheads="1"/>
          </p:cNvPicPr>
          <p:nvPr/>
        </p:nvPicPr>
        <p:blipFill>
          <a:blip r:embed="rId15"/>
          <a:srcRect/>
          <a:stretch>
            <a:fillRect/>
          </a:stretch>
        </p:blipFill>
        <p:spPr bwMode="auto">
          <a:xfrm>
            <a:off x="34925" y="115888"/>
            <a:ext cx="1403350" cy="608012"/>
          </a:xfrm>
          <a:prstGeom prst="rect">
            <a:avLst/>
          </a:prstGeom>
          <a:noFill/>
          <a:ln w="9525">
            <a:noFill/>
            <a:miter lim="800000"/>
            <a:headEnd/>
            <a:tailEnd/>
          </a:ln>
        </p:spPr>
      </p:pic>
      <p:pic>
        <p:nvPicPr>
          <p:cNvPr id="15374" name="Picture 2"/>
          <p:cNvPicPr preferRelativeResize="0">
            <a:picLocks noChangeArrowheads="1"/>
          </p:cNvPicPr>
          <p:nvPr/>
        </p:nvPicPr>
        <p:blipFill>
          <a:blip r:embed="rId16"/>
          <a:srcRect/>
          <a:stretch>
            <a:fillRect/>
          </a:stretch>
        </p:blipFill>
        <p:spPr bwMode="auto">
          <a:xfrm>
            <a:off x="0" y="6659563"/>
            <a:ext cx="9144000" cy="198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 id="2147483674" r:id="rId12"/>
  </p:sldLayoutIdLst>
  <p:timing>
    <p:tnLst>
      <p:par>
        <p:cTn id="1" dur="indefinite" restart="never" nodeType="tmRoot"/>
      </p:par>
    </p:tnLst>
  </p:timing>
  <p:hf hdr="0"/>
  <p:txStyles>
    <p:titleStyle>
      <a:lvl1pPr algn="ctr" rtl="0" fontAlgn="base">
        <a:spcBef>
          <a:spcPct val="0"/>
        </a:spcBef>
        <a:spcAft>
          <a:spcPct val="0"/>
        </a:spcAft>
        <a:defRPr sz="3200" b="1">
          <a:solidFill>
            <a:schemeClr val="tx2"/>
          </a:solidFill>
          <a:latin typeface="Gill Sans MT" pitchFamily="34" charset="0"/>
          <a:ea typeface="+mj-ea"/>
          <a:cs typeface="+mj-cs"/>
        </a:defRPr>
      </a:lvl1pPr>
      <a:lvl2pPr algn="ctr" rtl="0" fontAlgn="base">
        <a:spcBef>
          <a:spcPct val="0"/>
        </a:spcBef>
        <a:spcAft>
          <a:spcPct val="0"/>
        </a:spcAft>
        <a:defRPr sz="3200" b="1">
          <a:solidFill>
            <a:schemeClr val="tx2"/>
          </a:solidFill>
          <a:latin typeface="Gill Sans MT" pitchFamily="34" charset="0"/>
        </a:defRPr>
      </a:lvl2pPr>
      <a:lvl3pPr algn="ctr" rtl="0" fontAlgn="base">
        <a:spcBef>
          <a:spcPct val="0"/>
        </a:spcBef>
        <a:spcAft>
          <a:spcPct val="0"/>
        </a:spcAft>
        <a:defRPr sz="3200" b="1">
          <a:solidFill>
            <a:schemeClr val="tx2"/>
          </a:solidFill>
          <a:latin typeface="Gill Sans MT" pitchFamily="34" charset="0"/>
        </a:defRPr>
      </a:lvl3pPr>
      <a:lvl4pPr algn="ctr" rtl="0" fontAlgn="base">
        <a:spcBef>
          <a:spcPct val="0"/>
        </a:spcBef>
        <a:spcAft>
          <a:spcPct val="0"/>
        </a:spcAft>
        <a:defRPr sz="3200" b="1">
          <a:solidFill>
            <a:schemeClr val="tx2"/>
          </a:solidFill>
          <a:latin typeface="Gill Sans MT" pitchFamily="34" charset="0"/>
        </a:defRPr>
      </a:lvl4pPr>
      <a:lvl5pPr algn="ctr" rtl="0" fontAlgn="base">
        <a:spcBef>
          <a:spcPct val="0"/>
        </a:spcBef>
        <a:spcAft>
          <a:spcPct val="0"/>
        </a:spcAft>
        <a:defRPr sz="3200" b="1">
          <a:solidFill>
            <a:schemeClr val="tx2"/>
          </a:solidFill>
          <a:latin typeface="Gill Sans MT" pitchFamily="34" charset="0"/>
        </a:defRPr>
      </a:lvl5pPr>
      <a:lvl6pPr marL="457200" algn="l" rtl="0" eaLnBrk="1" fontAlgn="base" hangingPunct="1">
        <a:spcBef>
          <a:spcPct val="0"/>
        </a:spcBef>
        <a:spcAft>
          <a:spcPct val="0"/>
        </a:spcAft>
        <a:defRPr sz="3200" b="1">
          <a:solidFill>
            <a:schemeClr val="tx2"/>
          </a:solidFill>
          <a:latin typeface="Lucida Sans Unicode" pitchFamily="34" charset="0"/>
        </a:defRPr>
      </a:lvl6pPr>
      <a:lvl7pPr marL="914400" algn="l" rtl="0" eaLnBrk="1" fontAlgn="base" hangingPunct="1">
        <a:spcBef>
          <a:spcPct val="0"/>
        </a:spcBef>
        <a:spcAft>
          <a:spcPct val="0"/>
        </a:spcAft>
        <a:defRPr sz="3200" b="1">
          <a:solidFill>
            <a:schemeClr val="tx2"/>
          </a:solidFill>
          <a:latin typeface="Lucida Sans Unicode" pitchFamily="34" charset="0"/>
        </a:defRPr>
      </a:lvl7pPr>
      <a:lvl8pPr marL="1371600" algn="l" rtl="0" eaLnBrk="1" fontAlgn="base" hangingPunct="1">
        <a:spcBef>
          <a:spcPct val="0"/>
        </a:spcBef>
        <a:spcAft>
          <a:spcPct val="0"/>
        </a:spcAft>
        <a:defRPr sz="3200" b="1">
          <a:solidFill>
            <a:schemeClr val="tx2"/>
          </a:solidFill>
          <a:latin typeface="Lucida Sans Unicode" pitchFamily="34" charset="0"/>
        </a:defRPr>
      </a:lvl8pPr>
      <a:lvl9pPr marL="1828800" algn="l" rtl="0" eaLnBrk="1" fontAlgn="base" hangingPunct="1">
        <a:spcBef>
          <a:spcPct val="0"/>
        </a:spcBef>
        <a:spcAft>
          <a:spcPct val="0"/>
        </a:spcAft>
        <a:defRPr sz="3200" b="1">
          <a:solidFill>
            <a:schemeClr val="tx2"/>
          </a:solidFill>
          <a:latin typeface="Lucida Sans Unicode"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Inhaltsplatzhalter 11"/>
          <p:cNvSpPr>
            <a:spLocks noGrp="1"/>
          </p:cNvSpPr>
          <p:nvPr>
            <p:ph idx="1"/>
          </p:nvPr>
        </p:nvSpPr>
        <p:spPr>
          <a:xfrm>
            <a:off x="277813" y="1816100"/>
            <a:ext cx="8229600" cy="3810000"/>
          </a:xfrm>
        </p:spPr>
        <p:txBody>
          <a:bodyPr/>
          <a:lstStyle/>
          <a:p>
            <a:pPr marL="0" indent="0" algn="ctr">
              <a:buFont typeface="Arial" charset="0"/>
              <a:buNone/>
            </a:pPr>
            <a:r>
              <a:rPr lang="de-DE" smtClean="0">
                <a:ea typeface="Geneva"/>
                <a:cs typeface="Geneva"/>
              </a:rPr>
              <a:t>From local to global</a:t>
            </a:r>
          </a:p>
          <a:p>
            <a:pPr marL="0" indent="0" algn="ctr">
              <a:buFont typeface="Arial" charset="0"/>
              <a:buNone/>
            </a:pPr>
            <a:r>
              <a:rPr lang="de-DE" smtClean="0">
                <a:ea typeface="Geneva"/>
                <a:cs typeface="Geneva"/>
              </a:rPr>
              <a:t>Sharing of Knowledge through participatory Research (Information) Infrastructures</a:t>
            </a:r>
          </a:p>
          <a:p>
            <a:pPr marL="0" indent="0" algn="ctr">
              <a:buFont typeface="Arial" charset="0"/>
              <a:buNone/>
            </a:pPr>
            <a:endParaRPr lang="de-DE" smtClean="0">
              <a:ea typeface="Geneva"/>
              <a:cs typeface="Geneva"/>
            </a:endParaRPr>
          </a:p>
          <a:p>
            <a:pPr marL="0" indent="0" algn="ctr">
              <a:buFont typeface="Arial" charset="0"/>
              <a:buNone/>
            </a:pPr>
            <a:r>
              <a:rPr lang="de-DE" smtClean="0">
                <a:ea typeface="Geneva"/>
                <a:cs typeface="Geneva"/>
              </a:rPr>
              <a:t>Norbert Lossau</a:t>
            </a:r>
          </a:p>
          <a:p>
            <a:pPr marL="0" indent="0" algn="ctr">
              <a:buFont typeface="Arial" charset="0"/>
              <a:buNone/>
            </a:pPr>
            <a:r>
              <a:rPr lang="de-DE" sz="2400" smtClean="0">
                <a:ea typeface="Geneva"/>
                <a:cs typeface="Geneva"/>
              </a:rPr>
              <a:t>Georg-August-Universität Göttingen</a:t>
            </a:r>
          </a:p>
          <a:p>
            <a:pPr marL="0" indent="0" algn="ctr">
              <a:buFont typeface="Arial" charset="0"/>
              <a:buNone/>
            </a:pPr>
            <a:r>
              <a:rPr lang="de-DE" sz="2400" smtClean="0">
                <a:ea typeface="Geneva"/>
                <a:cs typeface="Geneva"/>
              </a:rPr>
              <a:t>Vienna, 20 May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el 1"/>
          <p:cNvSpPr>
            <a:spLocks noGrp="1"/>
          </p:cNvSpPr>
          <p:nvPr>
            <p:ph type="title"/>
          </p:nvPr>
        </p:nvSpPr>
        <p:spPr bwMode="auto">
          <a:xfrm>
            <a:off x="457200" y="406400"/>
            <a:ext cx="8229600" cy="698500"/>
          </a:xfrm>
          <a:noFill/>
          <a:ln>
            <a:miter lim="800000"/>
            <a:headEnd/>
            <a:tailEnd/>
          </a:ln>
        </p:spPr>
        <p:txBody>
          <a:bodyPr vert="horz" wrap="square" lIns="91440" tIns="45720" rIns="91440" bIns="45720" numCol="1" anchor="t" anchorCtr="0" compatLnSpc="1">
            <a:prstTxWarp prst="textNoShape">
              <a:avLst/>
            </a:prstTxWarp>
          </a:bodyPr>
          <a:lstStyle/>
          <a:p>
            <a:r>
              <a:rPr lang="de-DE" smtClean="0">
                <a:ea typeface="Geneva"/>
                <a:cs typeface="Geneva"/>
              </a:rPr>
              <a:t>Europe – OpenAIRE(plus)</a:t>
            </a:r>
          </a:p>
        </p:txBody>
      </p:sp>
      <p:pic>
        <p:nvPicPr>
          <p:cNvPr id="44034" name="Inhaltsplatzhalter 6"/>
          <p:cNvPicPr>
            <a:picLocks noGrp="1" noChangeAspect="1"/>
          </p:cNvPicPr>
          <p:nvPr>
            <p:ph idx="1"/>
          </p:nvPr>
        </p:nvPicPr>
        <p:blipFill>
          <a:blip r:embed="rId2"/>
          <a:srcRect l="-1382" r="-1382"/>
          <a:stretch>
            <a:fillRect/>
          </a:stretch>
        </p:blipFill>
        <p:spPr>
          <a:xfrm>
            <a:off x="33338" y="1247775"/>
            <a:ext cx="9023350" cy="4962525"/>
          </a:xfrm>
        </p:spPr>
      </p:pic>
      <p:sp>
        <p:nvSpPr>
          <p:cNvPr id="44035" name="Datumsplatzhalter 3"/>
          <p:cNvSpPr>
            <a:spLocks noGrp="1"/>
          </p:cNvSpPr>
          <p:nvPr>
            <p:ph type="dt" sz="quarter" idx="10"/>
          </p:nvPr>
        </p:nvSpPr>
        <p:spPr bwMode="auto">
          <a:noFill/>
          <a:ln>
            <a:miter lim="800000"/>
            <a:headEnd/>
            <a:tailEnd/>
          </a:ln>
        </p:spPr>
        <p:txBody>
          <a:bodyPr/>
          <a:lstStyle/>
          <a:p>
            <a:r>
              <a:rPr lang="de-DE">
                <a:latin typeface="Arial" charset="0"/>
                <a:ea typeface="Geneva"/>
                <a:cs typeface="Geneva"/>
              </a:rPr>
              <a:t>20.05.14</a:t>
            </a:r>
          </a:p>
        </p:txBody>
      </p:sp>
      <p:sp>
        <p:nvSpPr>
          <p:cNvPr id="44036" name="Fußzeilenplatzhalt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de-DE">
                <a:ea typeface="Geneva"/>
                <a:cs typeface="Geneva"/>
              </a:rPr>
              <a:t>LIBER  *   Vienna  *   Norbert Lossau </a:t>
            </a:r>
          </a:p>
        </p:txBody>
      </p:sp>
      <p:sp>
        <p:nvSpPr>
          <p:cNvPr id="44037" name="Foliennummernplatzhalter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0B9F034-50D1-4D79-B16F-2E74B54B3191}" type="slidenum">
              <a:rPr lang="de-DE">
                <a:ea typeface="Geneva"/>
                <a:cs typeface="Geneva"/>
              </a:rPr>
              <a:pPr/>
              <a:t>10</a:t>
            </a:fld>
            <a:endParaRPr lang="de-DE">
              <a:ea typeface="Geneva"/>
              <a:cs typeface="Genev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
          <p:cNvSpPr>
            <a:spLocks noGrp="1"/>
          </p:cNvSpPr>
          <p:nvPr>
            <p:ph type="title"/>
          </p:nvPr>
        </p:nvSpPr>
        <p:spPr/>
        <p:txBody>
          <a:bodyPr/>
          <a:lstStyle/>
          <a:p>
            <a:r>
              <a:rPr lang="de-DE" smtClean="0"/>
              <a:t>How to move forward</a:t>
            </a:r>
          </a:p>
        </p:txBody>
      </p:sp>
      <p:sp>
        <p:nvSpPr>
          <p:cNvPr id="3" name="Inhaltsplatzhalter 2"/>
          <p:cNvSpPr>
            <a:spLocks noGrp="1"/>
          </p:cNvSpPr>
          <p:nvPr>
            <p:ph idx="1"/>
          </p:nvPr>
        </p:nvSpPr>
        <p:spPr/>
        <p:txBody>
          <a:bodyPr/>
          <a:lstStyle/>
          <a:p>
            <a:pPr marL="0" indent="0">
              <a:buFontTx/>
              <a:buNone/>
              <a:defRPr/>
            </a:pPr>
            <a:r>
              <a:rPr lang="de-DE" dirty="0" err="1" smtClean="0"/>
              <a:t>Achieve</a:t>
            </a:r>
            <a:r>
              <a:rPr lang="de-DE" dirty="0" smtClean="0"/>
              <a:t> </a:t>
            </a:r>
            <a:r>
              <a:rPr lang="de-DE" dirty="0" err="1" smtClean="0"/>
              <a:t>common</a:t>
            </a:r>
            <a:r>
              <a:rPr lang="de-DE" dirty="0" smtClean="0"/>
              <a:t> </a:t>
            </a:r>
            <a:r>
              <a:rPr lang="de-DE" dirty="0" err="1" smtClean="0"/>
              <a:t>understanding</a:t>
            </a:r>
            <a:endParaRPr lang="de-DE" dirty="0" smtClean="0"/>
          </a:p>
          <a:p>
            <a:pPr marL="0" indent="0">
              <a:buFontTx/>
              <a:buNone/>
              <a:defRPr/>
            </a:pPr>
            <a:endParaRPr lang="de-DE" dirty="0" smtClean="0"/>
          </a:p>
          <a:p>
            <a:pPr>
              <a:buFont typeface="Symbol" charset="0"/>
              <a:buChar char=""/>
              <a:defRPr/>
            </a:pPr>
            <a:r>
              <a:rPr lang="en-GB" i="1" dirty="0" smtClean="0"/>
              <a:t>Alignment</a:t>
            </a:r>
            <a:r>
              <a:rPr lang="en-GB" dirty="0" smtClean="0"/>
              <a:t> </a:t>
            </a:r>
            <a:r>
              <a:rPr lang="de-DE" dirty="0"/>
              <a:t>≠ do </a:t>
            </a:r>
            <a:r>
              <a:rPr lang="de-DE" dirty="0" err="1"/>
              <a:t>it</a:t>
            </a:r>
            <a:r>
              <a:rPr lang="de-DE" dirty="0"/>
              <a:t> </a:t>
            </a:r>
            <a:r>
              <a:rPr lang="de-DE" dirty="0" err="1"/>
              <a:t>the</a:t>
            </a:r>
            <a:r>
              <a:rPr lang="de-DE" dirty="0"/>
              <a:t> same </a:t>
            </a:r>
            <a:r>
              <a:rPr lang="de-DE" dirty="0" err="1"/>
              <a:t>way</a:t>
            </a:r>
            <a:r>
              <a:rPr lang="de-DE" dirty="0"/>
              <a:t>, </a:t>
            </a:r>
            <a:r>
              <a:rPr lang="de-DE" dirty="0" err="1"/>
              <a:t>allow</a:t>
            </a:r>
            <a:r>
              <a:rPr lang="de-DE" dirty="0"/>
              <a:t> </a:t>
            </a:r>
            <a:r>
              <a:rPr lang="de-DE" dirty="0" err="1"/>
              <a:t>variety</a:t>
            </a:r>
            <a:r>
              <a:rPr lang="de-DE" dirty="0"/>
              <a:t>, </a:t>
            </a:r>
            <a:r>
              <a:rPr lang="de-DE" dirty="0" err="1"/>
              <a:t>better</a:t>
            </a:r>
            <a:r>
              <a:rPr lang="de-DE" dirty="0"/>
              <a:t> </a:t>
            </a:r>
            <a:r>
              <a:rPr lang="de-DE" dirty="0" err="1"/>
              <a:t>principles</a:t>
            </a:r>
            <a:r>
              <a:rPr lang="de-DE" dirty="0"/>
              <a:t> </a:t>
            </a:r>
            <a:endParaRPr lang="de-DE" dirty="0" smtClean="0"/>
          </a:p>
          <a:p>
            <a:pPr marL="0" indent="0">
              <a:buFontTx/>
              <a:buNone/>
              <a:defRPr/>
            </a:pPr>
            <a:endParaRPr lang="de-DE" dirty="0"/>
          </a:p>
          <a:p>
            <a:pPr marL="0" indent="0">
              <a:buFontTx/>
              <a:buNone/>
              <a:defRPr/>
            </a:pPr>
            <a:endParaRPr lang="de-DE" dirty="0"/>
          </a:p>
        </p:txBody>
      </p:sp>
      <p:sp>
        <p:nvSpPr>
          <p:cNvPr id="4" name="Datumsplatzhalter 3"/>
          <p:cNvSpPr>
            <a:spLocks noGrp="1"/>
          </p:cNvSpPr>
          <p:nvPr>
            <p:ph type="dt" sz="quarter" idx="10"/>
          </p:nvPr>
        </p:nvSpPr>
        <p:spPr/>
        <p:txBody>
          <a:bodyPr/>
          <a:lstStyle/>
          <a:p>
            <a:pPr>
              <a:defRPr/>
            </a:pPr>
            <a:r>
              <a:rPr lang="de-DE"/>
              <a:t>20.05.14</a:t>
            </a:r>
            <a:endParaRPr lang="de-DE" dirty="0"/>
          </a:p>
        </p:txBody>
      </p:sp>
      <p:sp>
        <p:nvSpPr>
          <p:cNvPr id="45060" name="Fußzeilenplatzhalter 4"/>
          <p:cNvSpPr>
            <a:spLocks noGrp="1"/>
          </p:cNvSpPr>
          <p:nvPr>
            <p:ph type="ftr" sz="quarter" idx="11"/>
          </p:nvPr>
        </p:nvSpPr>
        <p:spPr>
          <a:noFill/>
        </p:spPr>
        <p:txBody>
          <a:bodyPr/>
          <a:lstStyle/>
          <a:p>
            <a:r>
              <a:rPr lang="de-DE">
                <a:ea typeface="Geneva"/>
                <a:cs typeface="Geneva"/>
              </a:rPr>
              <a:t>LIBER  *   Vienna  *   Norbert Lossau </a:t>
            </a:r>
          </a:p>
        </p:txBody>
      </p:sp>
      <p:sp>
        <p:nvSpPr>
          <p:cNvPr id="45061" name="Foliennummernplatzhalter 5"/>
          <p:cNvSpPr>
            <a:spLocks noGrp="1"/>
          </p:cNvSpPr>
          <p:nvPr>
            <p:ph type="sldNum" sz="quarter" idx="12"/>
          </p:nvPr>
        </p:nvSpPr>
        <p:spPr>
          <a:noFill/>
        </p:spPr>
        <p:txBody>
          <a:bodyPr/>
          <a:lstStyle/>
          <a:p>
            <a:fld id="{F7C82938-8223-44EF-8A88-3063E8498278}" type="slidenum">
              <a:rPr lang="de-DE" smtClean="0">
                <a:ea typeface="Geneva"/>
                <a:cs typeface="Geneva"/>
              </a:rPr>
              <a:pPr/>
              <a:t>11</a:t>
            </a:fld>
            <a:endParaRPr lang="de-DE" smtClean="0">
              <a:ea typeface="Geneva"/>
              <a:cs typeface="Genev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635000" y="466725"/>
            <a:ext cx="8243888" cy="1143000"/>
          </a:xfrm>
        </p:spPr>
        <p:txBody>
          <a:bodyPr/>
          <a:lstStyle/>
          <a:p>
            <a:r>
              <a:rPr lang="en-US" smtClean="0"/>
              <a:t>Vision</a:t>
            </a:r>
          </a:p>
        </p:txBody>
      </p:sp>
      <p:sp>
        <p:nvSpPr>
          <p:cNvPr id="46082" name="Content Placeholder 2"/>
          <p:cNvSpPr>
            <a:spLocks noGrp="1"/>
          </p:cNvSpPr>
          <p:nvPr>
            <p:ph idx="1"/>
          </p:nvPr>
        </p:nvSpPr>
        <p:spPr>
          <a:xfrm>
            <a:off x="1476375" y="1268413"/>
            <a:ext cx="7210425" cy="4525962"/>
          </a:xfrm>
        </p:spPr>
        <p:txBody>
          <a:bodyPr/>
          <a:lstStyle/>
          <a:p>
            <a:endParaRPr lang="en-CA" smtClean="0"/>
          </a:p>
          <a:p>
            <a:endParaRPr lang="en-CA" smtClean="0"/>
          </a:p>
          <a:p>
            <a:endParaRPr lang="en-US" smtClean="0"/>
          </a:p>
        </p:txBody>
      </p:sp>
      <p:sp>
        <p:nvSpPr>
          <p:cNvPr id="6" name="Datumsplatzhalter 5"/>
          <p:cNvSpPr>
            <a:spLocks noGrp="1"/>
          </p:cNvSpPr>
          <p:nvPr>
            <p:ph type="dt" sz="quarter" idx="10"/>
          </p:nvPr>
        </p:nvSpPr>
        <p:spPr/>
        <p:txBody>
          <a:bodyPr/>
          <a:lstStyle/>
          <a:p>
            <a:pPr>
              <a:defRPr/>
            </a:pPr>
            <a:r>
              <a:rPr lang="de-DE"/>
              <a:t>20.05.14</a:t>
            </a:r>
          </a:p>
        </p:txBody>
      </p:sp>
      <p:sp>
        <p:nvSpPr>
          <p:cNvPr id="46084" name="Footer Placeholder 3"/>
          <p:cNvSpPr>
            <a:spLocks noGrp="1"/>
          </p:cNvSpPr>
          <p:nvPr>
            <p:ph type="ftr" sz="quarter" idx="11"/>
          </p:nvPr>
        </p:nvSpPr>
        <p:spPr>
          <a:noFill/>
        </p:spPr>
        <p:txBody>
          <a:bodyPr/>
          <a:lstStyle/>
          <a:p>
            <a:r>
              <a:rPr lang="de-DE">
                <a:ea typeface="Geneva"/>
                <a:cs typeface="Geneva"/>
              </a:rPr>
              <a:t>LIBER  *   Vienna  *   Norbert Lossau </a:t>
            </a:r>
          </a:p>
        </p:txBody>
      </p:sp>
      <p:sp>
        <p:nvSpPr>
          <p:cNvPr id="46085" name="Foliennummernplatzhalter 6"/>
          <p:cNvSpPr>
            <a:spLocks noGrp="1"/>
          </p:cNvSpPr>
          <p:nvPr>
            <p:ph type="sldNum" sz="quarter" idx="12"/>
          </p:nvPr>
        </p:nvSpPr>
        <p:spPr>
          <a:noFill/>
        </p:spPr>
        <p:txBody>
          <a:bodyPr/>
          <a:lstStyle/>
          <a:p>
            <a:fld id="{3CDF3986-4881-4694-9E43-0158BFA7604D}" type="slidenum">
              <a:rPr lang="de-DE" smtClean="0">
                <a:ea typeface="Geneva"/>
                <a:cs typeface="Geneva"/>
              </a:rPr>
              <a:pPr/>
              <a:t>12</a:t>
            </a:fld>
            <a:endParaRPr lang="de-DE" smtClean="0">
              <a:ea typeface="Geneva"/>
              <a:cs typeface="Geneva"/>
            </a:endParaRPr>
          </a:p>
        </p:txBody>
      </p:sp>
      <p:sp>
        <p:nvSpPr>
          <p:cNvPr id="5" name="Content Placeholder 2"/>
          <p:cNvSpPr txBox="1">
            <a:spLocks/>
          </p:cNvSpPr>
          <p:nvPr/>
        </p:nvSpPr>
        <p:spPr bwMode="auto">
          <a:xfrm>
            <a:off x="1042988" y="1420813"/>
            <a:ext cx="7491412" cy="4525962"/>
          </a:xfrm>
          <a:prstGeom prst="rect">
            <a:avLst/>
          </a:prstGeom>
          <a:noFill/>
          <a:ln w="9525">
            <a:noFill/>
            <a:miter lim="800000"/>
            <a:headEnd/>
            <a:tailEnd/>
          </a:ln>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defRPr/>
            </a:pPr>
            <a:r>
              <a:rPr lang="en-CA" sz="2800" dirty="0" smtClean="0"/>
              <a:t>Researchers</a:t>
            </a:r>
            <a:r>
              <a:rPr lang="en-CA" sz="2800" dirty="0"/>
              <a:t>, regardless of location or discipline, have open access to </a:t>
            </a:r>
            <a:r>
              <a:rPr lang="en-CA" sz="2800" dirty="0" smtClean="0"/>
              <a:t>research results (publication + data), the </a:t>
            </a:r>
            <a:r>
              <a:rPr lang="en-CA" sz="2800" dirty="0"/>
              <a:t>valuable content created through publicly funded research. In support of this, repository networks work together to provide seamless access to research outputs and adopt common practices that maximize the ethical re-use of content and development of value added services.</a:t>
            </a:r>
            <a:endParaRPr lang="en-US" sz="2800" dirty="0"/>
          </a:p>
          <a:p>
            <a:pPr>
              <a:defRPr/>
            </a:pPr>
            <a:endParaRPr lang="en-CA" dirty="0"/>
          </a:p>
          <a:p>
            <a:pPr>
              <a:defRPr/>
            </a:pPr>
            <a:endParaRPr lang="en-US" dirty="0" smtClean="0"/>
          </a:p>
          <a:p>
            <a:pPr>
              <a:defRPr/>
            </a:pPr>
            <a:endParaRPr lang="en-CA" dirty="0" smtClean="0"/>
          </a:p>
          <a:p>
            <a:pPr>
              <a:defRPr/>
            </a:pPr>
            <a:endParaRPr lang="en-CA" dirty="0" smtClean="0"/>
          </a:p>
          <a:p>
            <a:pP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168400" y="139700"/>
            <a:ext cx="7199313" cy="1143000"/>
          </a:xfrm>
        </p:spPr>
        <p:txBody>
          <a:bodyPr/>
          <a:lstStyle/>
          <a:p>
            <a:r>
              <a:rPr lang="en-US" smtClean="0"/>
              <a:t>Benefits of global alignment</a:t>
            </a:r>
          </a:p>
        </p:txBody>
      </p:sp>
      <p:sp>
        <p:nvSpPr>
          <p:cNvPr id="3" name="Content Placeholder 2"/>
          <p:cNvSpPr>
            <a:spLocks noGrp="1"/>
          </p:cNvSpPr>
          <p:nvPr>
            <p:ph idx="1"/>
          </p:nvPr>
        </p:nvSpPr>
        <p:spPr>
          <a:xfrm>
            <a:off x="900113" y="1044575"/>
            <a:ext cx="7416800" cy="4525963"/>
          </a:xfrm>
        </p:spPr>
        <p:txBody>
          <a:bodyPr>
            <a:normAutofit fontScale="92500" lnSpcReduction="10000"/>
          </a:bodyPr>
          <a:lstStyle/>
          <a:p>
            <a:pPr marL="0" indent="0">
              <a:buFontTx/>
              <a:buNone/>
              <a:defRPr/>
            </a:pPr>
            <a:r>
              <a:rPr lang="en-CA" sz="2800" i="1" dirty="0"/>
              <a:t>“All efforts should be made to avoid silos, which act as barriers to the use of content.</a:t>
            </a:r>
            <a:r>
              <a:rPr lang="en-CA" sz="2800" i="1" dirty="0" smtClean="0"/>
              <a:t>”</a:t>
            </a:r>
            <a:endParaRPr lang="en-CA" sz="2800" dirty="0" smtClean="0"/>
          </a:p>
          <a:p>
            <a:pPr marL="0" indent="0">
              <a:buFontTx/>
              <a:buNone/>
              <a:defRPr/>
            </a:pPr>
            <a:r>
              <a:rPr lang="en-CA" sz="2800" b="1" dirty="0" smtClean="0"/>
              <a:t>Benefits:</a:t>
            </a:r>
            <a:endParaRPr lang="en-CA" sz="2800" b="1" dirty="0"/>
          </a:p>
          <a:p>
            <a:pPr>
              <a:defRPr/>
            </a:pPr>
            <a:r>
              <a:rPr lang="en-CA" sz="2800" dirty="0" smtClean="0"/>
              <a:t>Enable </a:t>
            </a:r>
            <a:r>
              <a:rPr lang="en-CA" sz="2800" dirty="0"/>
              <a:t>the exchange of data between repositories and support the creation of new </a:t>
            </a:r>
            <a:r>
              <a:rPr lang="en-CA" sz="2800" dirty="0" smtClean="0"/>
              <a:t>services. </a:t>
            </a:r>
          </a:p>
          <a:p>
            <a:pPr>
              <a:defRPr/>
            </a:pPr>
            <a:r>
              <a:rPr lang="en-CA" sz="2800" dirty="0"/>
              <a:t>A</a:t>
            </a:r>
            <a:r>
              <a:rPr lang="en-CA" sz="2800" dirty="0" smtClean="0"/>
              <a:t>llow </a:t>
            </a:r>
            <a:r>
              <a:rPr lang="en-CA" sz="2800" dirty="0"/>
              <a:t>governments and funding agencies to gather more uniform information about the impact of the research they fund. </a:t>
            </a:r>
            <a:endParaRPr lang="en-CA" sz="2800" dirty="0" smtClean="0"/>
          </a:p>
          <a:p>
            <a:pPr>
              <a:defRPr/>
            </a:pPr>
            <a:r>
              <a:rPr lang="en-CA" sz="2800" dirty="0"/>
              <a:t>L</a:t>
            </a:r>
            <a:r>
              <a:rPr lang="en-CA" sz="2800" dirty="0" smtClean="0"/>
              <a:t>earn </a:t>
            </a:r>
            <a:r>
              <a:rPr lang="en-CA" sz="2800" dirty="0"/>
              <a:t>from each other </a:t>
            </a:r>
            <a:r>
              <a:rPr lang="en-CA" sz="2800" dirty="0" smtClean="0"/>
              <a:t>and facilitate progress</a:t>
            </a:r>
          </a:p>
          <a:p>
            <a:pPr>
              <a:defRPr/>
            </a:pPr>
            <a:r>
              <a:rPr lang="en-CA" sz="2800" dirty="0" smtClean="0"/>
              <a:t>Lead </a:t>
            </a:r>
            <a:r>
              <a:rPr lang="en-CA" sz="2800" dirty="0"/>
              <a:t>to cost synergies by preventing duplication of work across networks</a:t>
            </a:r>
            <a:r>
              <a:rPr lang="en-CA" sz="2800" dirty="0" smtClean="0"/>
              <a:t>.</a:t>
            </a:r>
          </a:p>
          <a:p>
            <a:pPr>
              <a:defRPr/>
            </a:pPr>
            <a:endParaRPr lang="en-US" sz="2800" dirty="0"/>
          </a:p>
          <a:p>
            <a:pPr>
              <a:defRPr/>
            </a:pPr>
            <a:endParaRPr lang="en-US" sz="2600" dirty="0"/>
          </a:p>
        </p:txBody>
      </p:sp>
      <p:sp>
        <p:nvSpPr>
          <p:cNvPr id="5" name="Datumsplatzhalter 4"/>
          <p:cNvSpPr>
            <a:spLocks noGrp="1"/>
          </p:cNvSpPr>
          <p:nvPr>
            <p:ph type="dt" sz="quarter" idx="10"/>
          </p:nvPr>
        </p:nvSpPr>
        <p:spPr/>
        <p:txBody>
          <a:bodyPr/>
          <a:lstStyle/>
          <a:p>
            <a:pPr>
              <a:defRPr/>
            </a:pPr>
            <a:r>
              <a:rPr lang="de-DE"/>
              <a:t>20.05.14</a:t>
            </a:r>
          </a:p>
        </p:txBody>
      </p:sp>
      <p:sp>
        <p:nvSpPr>
          <p:cNvPr id="47108" name="Footer Placeholder 3"/>
          <p:cNvSpPr>
            <a:spLocks noGrp="1"/>
          </p:cNvSpPr>
          <p:nvPr>
            <p:ph type="ftr" sz="quarter" idx="11"/>
          </p:nvPr>
        </p:nvSpPr>
        <p:spPr>
          <a:noFill/>
        </p:spPr>
        <p:txBody>
          <a:bodyPr/>
          <a:lstStyle/>
          <a:p>
            <a:r>
              <a:rPr lang="de-DE">
                <a:ea typeface="Geneva"/>
                <a:cs typeface="Geneva"/>
              </a:rPr>
              <a:t>LIBER  *   Vienna  *   Norbert Lossau </a:t>
            </a:r>
          </a:p>
        </p:txBody>
      </p:sp>
      <p:sp>
        <p:nvSpPr>
          <p:cNvPr id="47109" name="Foliennummernplatzhalter 5"/>
          <p:cNvSpPr>
            <a:spLocks noGrp="1"/>
          </p:cNvSpPr>
          <p:nvPr>
            <p:ph type="sldNum" sz="quarter" idx="12"/>
          </p:nvPr>
        </p:nvSpPr>
        <p:spPr>
          <a:noFill/>
        </p:spPr>
        <p:txBody>
          <a:bodyPr/>
          <a:lstStyle/>
          <a:p>
            <a:fld id="{80676E41-03B4-4377-A2B6-E98D5FF98172}" type="slidenum">
              <a:rPr lang="de-DE" smtClean="0">
                <a:ea typeface="Geneva"/>
                <a:cs typeface="Geneva"/>
              </a:rPr>
              <a:pPr/>
              <a:t>13</a:t>
            </a:fld>
            <a:endParaRPr lang="de-DE" smtClean="0">
              <a:ea typeface="Geneva"/>
              <a:cs typeface="Genev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1311275" y="214313"/>
            <a:ext cx="7199313" cy="1143000"/>
          </a:xfrm>
        </p:spPr>
        <p:txBody>
          <a:bodyPr/>
          <a:lstStyle/>
          <a:p>
            <a:r>
              <a:rPr lang="en-US" smtClean="0"/>
              <a:t>Challenges to global alignment</a:t>
            </a:r>
          </a:p>
        </p:txBody>
      </p:sp>
      <p:sp>
        <p:nvSpPr>
          <p:cNvPr id="3" name="Content Placeholder 2"/>
          <p:cNvSpPr>
            <a:spLocks noGrp="1"/>
          </p:cNvSpPr>
          <p:nvPr>
            <p:ph idx="1"/>
          </p:nvPr>
        </p:nvSpPr>
        <p:spPr>
          <a:xfrm>
            <a:off x="889000" y="1268413"/>
            <a:ext cx="8004175" cy="4525962"/>
          </a:xfrm>
        </p:spPr>
        <p:txBody>
          <a:bodyPr/>
          <a:lstStyle/>
          <a:p>
            <a:pPr marL="0" indent="0">
              <a:buFontTx/>
              <a:buNone/>
              <a:defRPr/>
            </a:pPr>
            <a:r>
              <a:rPr lang="en-CA" sz="2800" i="1" dirty="0"/>
              <a:t>“It would be impossible and undesirable to seek to align networks across all areas and elements.”</a:t>
            </a:r>
          </a:p>
          <a:p>
            <a:pPr marL="0" indent="0">
              <a:buFontTx/>
              <a:buNone/>
              <a:defRPr/>
            </a:pPr>
            <a:r>
              <a:rPr lang="en-CA" sz="2800" b="1" dirty="0" smtClean="0"/>
              <a:t>Challenges:</a:t>
            </a:r>
            <a:endParaRPr lang="en-CA" sz="2800" b="1" dirty="0"/>
          </a:p>
          <a:p>
            <a:pPr>
              <a:defRPr/>
            </a:pPr>
            <a:r>
              <a:rPr lang="en-CA" sz="2800" dirty="0" smtClean="0"/>
              <a:t>Regional diversity in systems and requirements</a:t>
            </a:r>
          </a:p>
          <a:p>
            <a:pPr>
              <a:defRPr/>
            </a:pPr>
            <a:r>
              <a:rPr lang="en-CA" sz="2800" dirty="0" smtClean="0"/>
              <a:t>Heterogeneity of objectives, plans, implementation speed, and mandates</a:t>
            </a:r>
            <a:endParaRPr lang="en-US" sz="2800" dirty="0" smtClean="0"/>
          </a:p>
          <a:p>
            <a:pPr>
              <a:defRPr/>
            </a:pPr>
            <a:r>
              <a:rPr lang="en-CA" sz="2800" dirty="0" smtClean="0"/>
              <a:t>Lack of shared directive</a:t>
            </a:r>
          </a:p>
          <a:p>
            <a:pPr>
              <a:defRPr/>
            </a:pPr>
            <a:r>
              <a:rPr lang="en-CA" sz="2800" dirty="0" smtClean="0"/>
              <a:t>Sustainability and governance issues for many regional, national networks</a:t>
            </a:r>
            <a:endParaRPr lang="en-US" sz="2800" dirty="0" smtClean="0"/>
          </a:p>
          <a:p>
            <a:pPr marL="0" indent="0">
              <a:buFontTx/>
              <a:buNone/>
              <a:defRPr/>
            </a:pPr>
            <a:endParaRPr lang="en-CA" sz="2800" dirty="0" smtClean="0"/>
          </a:p>
          <a:p>
            <a:pPr>
              <a:defRPr/>
            </a:pPr>
            <a:endParaRPr lang="en-CA" sz="2800" dirty="0" smtClean="0"/>
          </a:p>
          <a:p>
            <a:pPr>
              <a:defRPr/>
            </a:pPr>
            <a:endParaRPr lang="en-US" sz="2800" dirty="0"/>
          </a:p>
        </p:txBody>
      </p:sp>
      <p:sp>
        <p:nvSpPr>
          <p:cNvPr id="5" name="Datumsplatzhalter 4"/>
          <p:cNvSpPr>
            <a:spLocks noGrp="1"/>
          </p:cNvSpPr>
          <p:nvPr>
            <p:ph type="dt" sz="quarter" idx="10"/>
          </p:nvPr>
        </p:nvSpPr>
        <p:spPr/>
        <p:txBody>
          <a:bodyPr/>
          <a:lstStyle/>
          <a:p>
            <a:pPr>
              <a:defRPr/>
            </a:pPr>
            <a:r>
              <a:rPr lang="de-DE"/>
              <a:t>20.05.14</a:t>
            </a:r>
          </a:p>
        </p:txBody>
      </p:sp>
      <p:sp>
        <p:nvSpPr>
          <p:cNvPr id="48132" name="Footer Placeholder 3"/>
          <p:cNvSpPr>
            <a:spLocks noGrp="1"/>
          </p:cNvSpPr>
          <p:nvPr>
            <p:ph type="ftr" sz="quarter" idx="11"/>
          </p:nvPr>
        </p:nvSpPr>
        <p:spPr>
          <a:noFill/>
        </p:spPr>
        <p:txBody>
          <a:bodyPr/>
          <a:lstStyle/>
          <a:p>
            <a:r>
              <a:rPr lang="de-DE">
                <a:ea typeface="Geneva"/>
                <a:cs typeface="Geneva"/>
              </a:rPr>
              <a:t>LIBER  *   Vienna  *   Norbert Lossau </a:t>
            </a:r>
          </a:p>
        </p:txBody>
      </p:sp>
      <p:sp>
        <p:nvSpPr>
          <p:cNvPr id="48133" name="Foliennummernplatzhalter 5"/>
          <p:cNvSpPr>
            <a:spLocks noGrp="1"/>
          </p:cNvSpPr>
          <p:nvPr>
            <p:ph type="sldNum" sz="quarter" idx="12"/>
          </p:nvPr>
        </p:nvSpPr>
        <p:spPr>
          <a:noFill/>
        </p:spPr>
        <p:txBody>
          <a:bodyPr/>
          <a:lstStyle/>
          <a:p>
            <a:fld id="{6C45AE52-E085-4187-9FD6-6413B9315B4A}" type="slidenum">
              <a:rPr lang="de-DE" smtClean="0">
                <a:ea typeface="Geneva"/>
                <a:cs typeface="Geneva"/>
              </a:rPr>
              <a:pPr/>
              <a:t>14</a:t>
            </a:fld>
            <a:endParaRPr lang="de-DE" smtClean="0">
              <a:ea typeface="Geneva"/>
              <a:cs typeface="Genev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311275" y="520700"/>
            <a:ext cx="7199313" cy="650875"/>
          </a:xfrm>
        </p:spPr>
        <p:txBody>
          <a:bodyPr/>
          <a:lstStyle/>
          <a:p>
            <a:r>
              <a:rPr lang="en-US" smtClean="0"/>
              <a:t>It was agreed…</a:t>
            </a:r>
          </a:p>
        </p:txBody>
      </p:sp>
      <p:sp>
        <p:nvSpPr>
          <p:cNvPr id="3" name="Content Placeholder 2"/>
          <p:cNvSpPr>
            <a:spLocks noGrp="1"/>
          </p:cNvSpPr>
          <p:nvPr>
            <p:ph idx="1"/>
          </p:nvPr>
        </p:nvSpPr>
        <p:spPr>
          <a:xfrm>
            <a:off x="1028700" y="1182688"/>
            <a:ext cx="7699375" cy="4525962"/>
          </a:xfrm>
        </p:spPr>
        <p:txBody>
          <a:bodyPr>
            <a:normAutofit fontScale="92500"/>
          </a:bodyPr>
          <a:lstStyle/>
          <a:p>
            <a:pPr>
              <a:defRPr/>
            </a:pPr>
            <a:r>
              <a:rPr lang="en-US" sz="2800" dirty="0"/>
              <a:t>Repositories </a:t>
            </a:r>
            <a:r>
              <a:rPr lang="en-US" sz="2800" dirty="0" smtClean="0"/>
              <a:t>are </a:t>
            </a:r>
            <a:r>
              <a:rPr lang="en-US" sz="2800" dirty="0"/>
              <a:t>research infrastructure that </a:t>
            </a:r>
            <a:r>
              <a:rPr lang="en-US" sz="2800" dirty="0" smtClean="0"/>
              <a:t>are/will play </a:t>
            </a:r>
            <a:r>
              <a:rPr lang="en-US" sz="2800" dirty="0"/>
              <a:t>a variety of roles for a variety of </a:t>
            </a:r>
            <a:r>
              <a:rPr lang="en-US" sz="2800" dirty="0" smtClean="0"/>
              <a:t>communities: </a:t>
            </a:r>
            <a:r>
              <a:rPr lang="en-US" sz="2800" dirty="0"/>
              <a:t>open access, research evaluation</a:t>
            </a:r>
            <a:r>
              <a:rPr lang="en-US" sz="2800" dirty="0" smtClean="0"/>
              <a:t>, data </a:t>
            </a:r>
            <a:r>
              <a:rPr lang="en-US" sz="2800" dirty="0" err="1" smtClean="0"/>
              <a:t>curation</a:t>
            </a:r>
            <a:r>
              <a:rPr lang="en-US" sz="2800" dirty="0" smtClean="0"/>
              <a:t>, </a:t>
            </a:r>
            <a:r>
              <a:rPr lang="en-US" sz="2800" dirty="0"/>
              <a:t>etc</a:t>
            </a:r>
            <a:r>
              <a:rPr lang="en-US" sz="2800" dirty="0" smtClean="0"/>
              <a:t>.</a:t>
            </a:r>
          </a:p>
          <a:p>
            <a:pPr>
              <a:defRPr/>
            </a:pPr>
            <a:r>
              <a:rPr lang="en-CA" sz="2800" dirty="0" smtClean="0"/>
              <a:t>Strategically </a:t>
            </a:r>
            <a:r>
              <a:rPr lang="en-CA" sz="2800" dirty="0"/>
              <a:t>it is important and beneficial to align </a:t>
            </a:r>
            <a:r>
              <a:rPr lang="en-CA" sz="2800" dirty="0" smtClean="0"/>
              <a:t>networks</a:t>
            </a:r>
          </a:p>
          <a:p>
            <a:pPr>
              <a:defRPr/>
            </a:pPr>
            <a:r>
              <a:rPr lang="en-US" sz="2800" dirty="0"/>
              <a:t>We </a:t>
            </a:r>
            <a:r>
              <a:rPr lang="en-US" sz="2800" dirty="0" smtClean="0"/>
              <a:t>want COAR to be the umbrella organization for this work</a:t>
            </a:r>
          </a:p>
          <a:p>
            <a:pPr>
              <a:defRPr/>
            </a:pPr>
            <a:r>
              <a:rPr lang="en-US" sz="2800" dirty="0" smtClean="0"/>
              <a:t>We want our work to reflect a future vision as well as addressing the current issues of importance</a:t>
            </a:r>
          </a:p>
          <a:p>
            <a:pPr>
              <a:defRPr/>
            </a:pPr>
            <a:endParaRPr lang="en-CA" sz="2400" dirty="0" smtClean="0"/>
          </a:p>
          <a:p>
            <a:pPr>
              <a:defRPr/>
            </a:pPr>
            <a:endParaRPr lang="en-CA" sz="2400" dirty="0" smtClean="0"/>
          </a:p>
          <a:p>
            <a:pPr>
              <a:defRPr/>
            </a:pPr>
            <a:endParaRPr lang="en-US" sz="2400" dirty="0"/>
          </a:p>
        </p:txBody>
      </p:sp>
      <p:sp>
        <p:nvSpPr>
          <p:cNvPr id="5" name="Datumsplatzhalter 4"/>
          <p:cNvSpPr>
            <a:spLocks noGrp="1"/>
          </p:cNvSpPr>
          <p:nvPr>
            <p:ph type="dt" sz="quarter" idx="10"/>
          </p:nvPr>
        </p:nvSpPr>
        <p:spPr/>
        <p:txBody>
          <a:bodyPr/>
          <a:lstStyle/>
          <a:p>
            <a:pPr>
              <a:defRPr/>
            </a:pPr>
            <a:r>
              <a:rPr lang="de-DE"/>
              <a:t>20.05.14</a:t>
            </a:r>
          </a:p>
        </p:txBody>
      </p:sp>
      <p:sp>
        <p:nvSpPr>
          <p:cNvPr id="49156" name="Footer Placeholder 3"/>
          <p:cNvSpPr>
            <a:spLocks noGrp="1"/>
          </p:cNvSpPr>
          <p:nvPr>
            <p:ph type="ftr" sz="quarter" idx="11"/>
          </p:nvPr>
        </p:nvSpPr>
        <p:spPr>
          <a:noFill/>
        </p:spPr>
        <p:txBody>
          <a:bodyPr/>
          <a:lstStyle/>
          <a:p>
            <a:r>
              <a:rPr lang="de-DE">
                <a:ea typeface="Geneva"/>
                <a:cs typeface="Geneva"/>
              </a:rPr>
              <a:t>LIBER  *   Vienna  *   Norbert Lossau </a:t>
            </a:r>
          </a:p>
        </p:txBody>
      </p:sp>
      <p:sp>
        <p:nvSpPr>
          <p:cNvPr id="49157" name="Foliennummernplatzhalter 5"/>
          <p:cNvSpPr>
            <a:spLocks noGrp="1"/>
          </p:cNvSpPr>
          <p:nvPr>
            <p:ph type="sldNum" sz="quarter" idx="12"/>
          </p:nvPr>
        </p:nvSpPr>
        <p:spPr>
          <a:noFill/>
        </p:spPr>
        <p:txBody>
          <a:bodyPr/>
          <a:lstStyle/>
          <a:p>
            <a:fld id="{FAA5C872-C2BE-4CFA-82A0-991B9C349719}" type="slidenum">
              <a:rPr lang="de-DE" smtClean="0">
                <a:ea typeface="Geneva"/>
                <a:cs typeface="Geneva"/>
              </a:rPr>
              <a:pPr/>
              <a:t>15</a:t>
            </a:fld>
            <a:endParaRPr lang="de-DE" smtClean="0">
              <a:ea typeface="Geneva"/>
              <a:cs typeface="Genev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198563" y="222250"/>
            <a:ext cx="7199312" cy="847725"/>
          </a:xfrm>
        </p:spPr>
        <p:txBody>
          <a:bodyPr/>
          <a:lstStyle/>
          <a:p>
            <a:r>
              <a:rPr lang="en-US" smtClean="0"/>
              <a:t>Common Principles</a:t>
            </a:r>
          </a:p>
        </p:txBody>
      </p:sp>
      <p:sp>
        <p:nvSpPr>
          <p:cNvPr id="50178" name="Content Placeholder 2"/>
          <p:cNvSpPr>
            <a:spLocks noGrp="1"/>
          </p:cNvSpPr>
          <p:nvPr>
            <p:ph idx="1"/>
          </p:nvPr>
        </p:nvSpPr>
        <p:spPr>
          <a:xfrm>
            <a:off x="457200" y="1069975"/>
            <a:ext cx="8305800" cy="4391025"/>
          </a:xfrm>
        </p:spPr>
        <p:txBody>
          <a:bodyPr/>
          <a:lstStyle/>
          <a:p>
            <a:r>
              <a:rPr lang="en-CA" sz="2400" b="1" smtClean="0"/>
              <a:t>Openness</a:t>
            </a:r>
            <a:r>
              <a:rPr lang="en-CA" sz="2400" smtClean="0"/>
              <a:t>: O</a:t>
            </a:r>
            <a:r>
              <a:rPr lang="en-US" sz="2400" smtClean="0"/>
              <a:t>pen access to research outputs resulting from publicly funded research should be timely and user friendly.</a:t>
            </a:r>
          </a:p>
          <a:p>
            <a:r>
              <a:rPr lang="en-CA" sz="2400" b="1" smtClean="0"/>
              <a:t>Sustainability:</a:t>
            </a:r>
            <a:r>
              <a:rPr lang="en-CA" sz="2400" smtClean="0"/>
              <a:t> </a:t>
            </a:r>
            <a:r>
              <a:rPr lang="en-US" sz="2400" smtClean="0"/>
              <a:t>Research outputs of long-term value should be accessible for current and future generations. </a:t>
            </a:r>
          </a:p>
          <a:p>
            <a:r>
              <a:rPr lang="en-CA" sz="2400" b="1" smtClean="0"/>
              <a:t>Interoperability:</a:t>
            </a:r>
            <a:r>
              <a:rPr lang="en-CA" sz="2400" smtClean="0"/>
              <a:t> </a:t>
            </a:r>
            <a:r>
              <a:rPr lang="en-US" sz="2400" smtClean="0"/>
              <a:t>Technological and semantic interoperability are key considerations for enabling access and re-use of content. Repository networks should adopt common standards across networks in support of interoperability. </a:t>
            </a:r>
          </a:p>
          <a:p>
            <a:r>
              <a:rPr lang="en-CA" sz="2400" b="1" smtClean="0"/>
              <a:t>Diversity: </a:t>
            </a:r>
            <a:r>
              <a:rPr lang="en-CA" sz="2400" smtClean="0"/>
              <a:t>Diversity in approaches is beneficial. Diversity drives innovation and enables regions to respond to unique objectives and requirements.</a:t>
            </a:r>
          </a:p>
          <a:p>
            <a:endParaRPr lang="en-US" sz="1800" smtClean="0"/>
          </a:p>
        </p:txBody>
      </p:sp>
      <p:sp>
        <p:nvSpPr>
          <p:cNvPr id="5" name="Datumsplatzhalter 4"/>
          <p:cNvSpPr>
            <a:spLocks noGrp="1"/>
          </p:cNvSpPr>
          <p:nvPr>
            <p:ph type="dt" sz="quarter" idx="10"/>
          </p:nvPr>
        </p:nvSpPr>
        <p:spPr/>
        <p:txBody>
          <a:bodyPr/>
          <a:lstStyle/>
          <a:p>
            <a:pPr>
              <a:defRPr/>
            </a:pPr>
            <a:r>
              <a:rPr lang="de-DE"/>
              <a:t>20.05.14</a:t>
            </a:r>
          </a:p>
        </p:txBody>
      </p:sp>
      <p:sp>
        <p:nvSpPr>
          <p:cNvPr id="50180" name="Footer Placeholder 3"/>
          <p:cNvSpPr>
            <a:spLocks noGrp="1"/>
          </p:cNvSpPr>
          <p:nvPr>
            <p:ph type="ftr" sz="quarter" idx="11"/>
          </p:nvPr>
        </p:nvSpPr>
        <p:spPr>
          <a:noFill/>
        </p:spPr>
        <p:txBody>
          <a:bodyPr/>
          <a:lstStyle/>
          <a:p>
            <a:r>
              <a:rPr lang="de-DE">
                <a:ea typeface="Geneva"/>
                <a:cs typeface="Geneva"/>
              </a:rPr>
              <a:t>LIBER  *   Vienna  *   Norbert Lossau </a:t>
            </a:r>
          </a:p>
        </p:txBody>
      </p:sp>
      <p:sp>
        <p:nvSpPr>
          <p:cNvPr id="50181" name="Foliennummernplatzhalter 5"/>
          <p:cNvSpPr>
            <a:spLocks noGrp="1"/>
          </p:cNvSpPr>
          <p:nvPr>
            <p:ph type="sldNum" sz="quarter" idx="12"/>
          </p:nvPr>
        </p:nvSpPr>
        <p:spPr>
          <a:noFill/>
        </p:spPr>
        <p:txBody>
          <a:bodyPr/>
          <a:lstStyle/>
          <a:p>
            <a:fld id="{2DBD0D63-912E-4AC7-B90C-5393186203B0}" type="slidenum">
              <a:rPr lang="de-DE" smtClean="0">
                <a:ea typeface="Geneva"/>
                <a:cs typeface="Geneva"/>
              </a:rPr>
              <a:pPr/>
              <a:t>16</a:t>
            </a:fld>
            <a:endParaRPr lang="de-DE" smtClean="0">
              <a:ea typeface="Geneva"/>
              <a:cs typeface="Genev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476375" y="0"/>
            <a:ext cx="7486650" cy="1143000"/>
          </a:xfrm>
        </p:spPr>
        <p:txBody>
          <a:bodyPr/>
          <a:lstStyle/>
          <a:p>
            <a:r>
              <a:rPr lang="en-US" sz="3600" smtClean="0"/>
              <a:t>Current Priorities</a:t>
            </a:r>
          </a:p>
        </p:txBody>
      </p:sp>
      <p:sp>
        <p:nvSpPr>
          <p:cNvPr id="3" name="Content Placeholder 2"/>
          <p:cNvSpPr>
            <a:spLocks noGrp="1"/>
          </p:cNvSpPr>
          <p:nvPr>
            <p:ph idx="1"/>
          </p:nvPr>
        </p:nvSpPr>
        <p:spPr>
          <a:xfrm>
            <a:off x="1003300" y="1125538"/>
            <a:ext cx="7899400" cy="4524375"/>
          </a:xfrm>
        </p:spPr>
        <p:txBody>
          <a:bodyPr>
            <a:noAutofit/>
          </a:bodyPr>
          <a:lstStyle/>
          <a:p>
            <a:pPr marL="0" indent="0">
              <a:buFontTx/>
              <a:buNone/>
              <a:defRPr/>
            </a:pPr>
            <a:r>
              <a:rPr lang="en-CA" sz="2800" b="1" dirty="0"/>
              <a:t>Policies</a:t>
            </a:r>
            <a:endParaRPr lang="en-US" sz="2800" dirty="0"/>
          </a:p>
          <a:p>
            <a:pPr>
              <a:defRPr/>
            </a:pPr>
            <a:r>
              <a:rPr lang="en-CA" sz="2800" dirty="0"/>
              <a:t>Limiting embargo periods: Any delay in the free availability of research outputs will curtail scientific progress and innovation. Repository networks will continue to emphasize that immediate access should be considered best practice. If embargos are to be imposed they should be a maximum of 6-12 months (depending on discipline).</a:t>
            </a:r>
            <a:endParaRPr lang="en-US" sz="2800" dirty="0"/>
          </a:p>
          <a:p>
            <a:pPr>
              <a:defRPr/>
            </a:pPr>
            <a:endParaRPr lang="en-US" sz="2400" dirty="0"/>
          </a:p>
        </p:txBody>
      </p:sp>
      <p:sp>
        <p:nvSpPr>
          <p:cNvPr id="5" name="Datumsplatzhalter 4"/>
          <p:cNvSpPr>
            <a:spLocks noGrp="1"/>
          </p:cNvSpPr>
          <p:nvPr>
            <p:ph type="dt" sz="quarter" idx="10"/>
          </p:nvPr>
        </p:nvSpPr>
        <p:spPr/>
        <p:txBody>
          <a:bodyPr/>
          <a:lstStyle/>
          <a:p>
            <a:pPr>
              <a:defRPr/>
            </a:pPr>
            <a:r>
              <a:rPr lang="de-DE"/>
              <a:t>20.05.14</a:t>
            </a:r>
          </a:p>
        </p:txBody>
      </p:sp>
      <p:sp>
        <p:nvSpPr>
          <p:cNvPr id="51204" name="Footer Placeholder 3"/>
          <p:cNvSpPr>
            <a:spLocks noGrp="1"/>
          </p:cNvSpPr>
          <p:nvPr>
            <p:ph type="ftr" sz="quarter" idx="11"/>
          </p:nvPr>
        </p:nvSpPr>
        <p:spPr>
          <a:noFill/>
        </p:spPr>
        <p:txBody>
          <a:bodyPr/>
          <a:lstStyle/>
          <a:p>
            <a:r>
              <a:rPr lang="de-DE">
                <a:ea typeface="Geneva"/>
                <a:cs typeface="Geneva"/>
              </a:rPr>
              <a:t>LIBER  *   Vienna  *   Norbert Lossau </a:t>
            </a:r>
          </a:p>
        </p:txBody>
      </p:sp>
      <p:sp>
        <p:nvSpPr>
          <p:cNvPr id="51205" name="Foliennummernplatzhalter 5"/>
          <p:cNvSpPr>
            <a:spLocks noGrp="1"/>
          </p:cNvSpPr>
          <p:nvPr>
            <p:ph type="sldNum" sz="quarter" idx="12"/>
          </p:nvPr>
        </p:nvSpPr>
        <p:spPr>
          <a:noFill/>
        </p:spPr>
        <p:txBody>
          <a:bodyPr/>
          <a:lstStyle/>
          <a:p>
            <a:fld id="{2DF370C5-BE64-4931-AC60-34444DE15989}" type="slidenum">
              <a:rPr lang="de-DE" smtClean="0">
                <a:ea typeface="Geneva"/>
                <a:cs typeface="Geneva"/>
              </a:rPr>
              <a:pPr/>
              <a:t>17</a:t>
            </a:fld>
            <a:endParaRPr lang="de-DE" smtClean="0">
              <a:ea typeface="Geneva"/>
              <a:cs typeface="Genev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476375" y="0"/>
            <a:ext cx="7486650" cy="1143000"/>
          </a:xfrm>
        </p:spPr>
        <p:txBody>
          <a:bodyPr/>
          <a:lstStyle/>
          <a:p>
            <a:r>
              <a:rPr lang="en-US" sz="3600" smtClean="0"/>
              <a:t>Current Priorities</a:t>
            </a:r>
          </a:p>
        </p:txBody>
      </p:sp>
      <p:sp>
        <p:nvSpPr>
          <p:cNvPr id="3" name="Content Placeholder 2"/>
          <p:cNvSpPr>
            <a:spLocks noGrp="1"/>
          </p:cNvSpPr>
          <p:nvPr>
            <p:ph idx="1"/>
          </p:nvPr>
        </p:nvSpPr>
        <p:spPr>
          <a:xfrm>
            <a:off x="787400" y="1133475"/>
            <a:ext cx="8115300" cy="4525963"/>
          </a:xfrm>
        </p:spPr>
        <p:txBody>
          <a:bodyPr>
            <a:noAutofit/>
          </a:bodyPr>
          <a:lstStyle/>
          <a:p>
            <a:pPr marL="0" indent="0">
              <a:buFontTx/>
              <a:buNone/>
              <a:defRPr/>
            </a:pPr>
            <a:r>
              <a:rPr lang="en-US" sz="2400" b="1" dirty="0"/>
              <a:t>Technological and Semantic Interoperability</a:t>
            </a:r>
            <a:endParaRPr lang="en-US" sz="2400" dirty="0"/>
          </a:p>
          <a:p>
            <a:pPr>
              <a:defRPr/>
            </a:pPr>
            <a:r>
              <a:rPr lang="en-CA" sz="2400" dirty="0"/>
              <a:t>Incorporate ORCID IDs into repositories globally</a:t>
            </a:r>
            <a:endParaRPr lang="en-US" sz="2400" dirty="0"/>
          </a:p>
          <a:p>
            <a:pPr>
              <a:defRPr/>
            </a:pPr>
            <a:r>
              <a:rPr lang="en-CA" sz="2400" dirty="0"/>
              <a:t>Promote the use of persistent identifiers</a:t>
            </a:r>
            <a:endParaRPr lang="en-US" sz="2400" dirty="0"/>
          </a:p>
          <a:p>
            <a:pPr>
              <a:defRPr/>
            </a:pPr>
            <a:r>
              <a:rPr lang="en-CA" sz="2400" dirty="0"/>
              <a:t>Standardize certain vocabulary elements that express important concepts including, but not limited to: embargo periods, access and re-use conditions, funder IDs</a:t>
            </a:r>
            <a:endParaRPr lang="en-US" sz="2400" dirty="0"/>
          </a:p>
          <a:p>
            <a:pPr>
              <a:defRPr/>
            </a:pPr>
            <a:r>
              <a:rPr lang="en-CA" sz="2400" dirty="0"/>
              <a:t>Establish and adopt of common approaches to collecting usage data and impact measures</a:t>
            </a:r>
            <a:endParaRPr lang="en-US" sz="2400" dirty="0"/>
          </a:p>
          <a:p>
            <a:pPr>
              <a:defRPr/>
            </a:pPr>
            <a:r>
              <a:rPr lang="en-CA" sz="2400" dirty="0"/>
              <a:t>Implement protocols that enable data exchange and cross-system transfer </a:t>
            </a:r>
            <a:r>
              <a:rPr lang="en-CA" sz="2400" dirty="0" smtClean="0"/>
              <a:t>and repository networks and other systems.</a:t>
            </a:r>
            <a:endParaRPr lang="en-US" sz="2800" dirty="0"/>
          </a:p>
        </p:txBody>
      </p:sp>
      <p:sp>
        <p:nvSpPr>
          <p:cNvPr id="5" name="Datumsplatzhalter 4"/>
          <p:cNvSpPr>
            <a:spLocks noGrp="1"/>
          </p:cNvSpPr>
          <p:nvPr>
            <p:ph type="dt" sz="quarter" idx="10"/>
          </p:nvPr>
        </p:nvSpPr>
        <p:spPr/>
        <p:txBody>
          <a:bodyPr/>
          <a:lstStyle/>
          <a:p>
            <a:pPr>
              <a:defRPr/>
            </a:pPr>
            <a:r>
              <a:rPr lang="de-DE"/>
              <a:t>20.05.14</a:t>
            </a:r>
          </a:p>
        </p:txBody>
      </p:sp>
      <p:sp>
        <p:nvSpPr>
          <p:cNvPr id="52228" name="Footer Placeholder 3"/>
          <p:cNvSpPr>
            <a:spLocks noGrp="1"/>
          </p:cNvSpPr>
          <p:nvPr>
            <p:ph type="ftr" sz="quarter" idx="11"/>
          </p:nvPr>
        </p:nvSpPr>
        <p:spPr>
          <a:noFill/>
        </p:spPr>
        <p:txBody>
          <a:bodyPr/>
          <a:lstStyle/>
          <a:p>
            <a:r>
              <a:rPr lang="de-DE">
                <a:ea typeface="Geneva"/>
                <a:cs typeface="Geneva"/>
              </a:rPr>
              <a:t>LIBER  *   Vienna  *   Norbert Lossau </a:t>
            </a:r>
          </a:p>
        </p:txBody>
      </p:sp>
      <p:sp>
        <p:nvSpPr>
          <p:cNvPr id="52229" name="Foliennummernplatzhalter 5"/>
          <p:cNvSpPr>
            <a:spLocks noGrp="1"/>
          </p:cNvSpPr>
          <p:nvPr>
            <p:ph type="sldNum" sz="quarter" idx="12"/>
          </p:nvPr>
        </p:nvSpPr>
        <p:spPr>
          <a:noFill/>
        </p:spPr>
        <p:txBody>
          <a:bodyPr/>
          <a:lstStyle/>
          <a:p>
            <a:fld id="{20E5305B-D8B1-4C1E-BE81-5C7FF6F7A266}" type="slidenum">
              <a:rPr lang="de-DE" smtClean="0">
                <a:ea typeface="Geneva"/>
                <a:cs typeface="Geneva"/>
              </a:rPr>
              <a:pPr/>
              <a:t>18</a:t>
            </a:fld>
            <a:endParaRPr lang="de-DE" smtClean="0">
              <a:ea typeface="Geneva"/>
              <a:cs typeface="Genev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476375" y="0"/>
            <a:ext cx="7486650" cy="1143000"/>
          </a:xfrm>
        </p:spPr>
        <p:txBody>
          <a:bodyPr/>
          <a:lstStyle/>
          <a:p>
            <a:r>
              <a:rPr lang="en-US" sz="3600" smtClean="0"/>
              <a:t>Current Priorities </a:t>
            </a:r>
          </a:p>
        </p:txBody>
      </p:sp>
      <p:sp>
        <p:nvSpPr>
          <p:cNvPr id="3" name="Content Placeholder 2"/>
          <p:cNvSpPr>
            <a:spLocks noGrp="1"/>
          </p:cNvSpPr>
          <p:nvPr>
            <p:ph idx="1"/>
          </p:nvPr>
        </p:nvSpPr>
        <p:spPr>
          <a:xfrm>
            <a:off x="1133475" y="1041400"/>
            <a:ext cx="7759700" cy="4525963"/>
          </a:xfrm>
        </p:spPr>
        <p:txBody>
          <a:bodyPr>
            <a:noAutofit/>
          </a:bodyPr>
          <a:lstStyle/>
          <a:p>
            <a:pPr marL="0" indent="0">
              <a:buFontTx/>
              <a:buNone/>
              <a:defRPr/>
            </a:pPr>
            <a:r>
              <a:rPr lang="en-CA" sz="2800" b="1" dirty="0" smtClean="0"/>
              <a:t>Services</a:t>
            </a:r>
            <a:endParaRPr lang="en-US" sz="2800" dirty="0"/>
          </a:p>
          <a:p>
            <a:pPr>
              <a:defRPr/>
            </a:pPr>
            <a:r>
              <a:rPr lang="en-CA" sz="2800" dirty="0"/>
              <a:t>Share emerging practices for managing research data and linking data to publications</a:t>
            </a:r>
            <a:endParaRPr lang="en-US" sz="2800" dirty="0"/>
          </a:p>
          <a:p>
            <a:pPr>
              <a:defRPr/>
            </a:pPr>
            <a:r>
              <a:rPr lang="en-CA" sz="2800" dirty="0"/>
              <a:t>Promote the role of repositories within research evaluation systems </a:t>
            </a:r>
            <a:endParaRPr lang="en-US" sz="2800" dirty="0"/>
          </a:p>
          <a:p>
            <a:pPr>
              <a:defRPr/>
            </a:pPr>
            <a:r>
              <a:rPr lang="en-CA" sz="2800" dirty="0"/>
              <a:t>Develop a list of existing services deemed critical for the global research repository community (e.g. repository registries, publisher policy registries, etc.) and discuss how they could be better supported</a:t>
            </a:r>
            <a:endParaRPr lang="en-US" sz="2800" dirty="0"/>
          </a:p>
          <a:p>
            <a:pPr>
              <a:defRPr/>
            </a:pPr>
            <a:endParaRPr lang="en-US" sz="2800" dirty="0"/>
          </a:p>
        </p:txBody>
      </p:sp>
      <p:sp>
        <p:nvSpPr>
          <p:cNvPr id="5" name="Datumsplatzhalter 4"/>
          <p:cNvSpPr>
            <a:spLocks noGrp="1"/>
          </p:cNvSpPr>
          <p:nvPr>
            <p:ph type="dt" sz="quarter" idx="10"/>
          </p:nvPr>
        </p:nvSpPr>
        <p:spPr/>
        <p:txBody>
          <a:bodyPr/>
          <a:lstStyle/>
          <a:p>
            <a:pPr>
              <a:defRPr/>
            </a:pPr>
            <a:r>
              <a:rPr lang="de-DE"/>
              <a:t>20.05.14</a:t>
            </a:r>
          </a:p>
        </p:txBody>
      </p:sp>
      <p:sp>
        <p:nvSpPr>
          <p:cNvPr id="53252" name="Footer Placeholder 3"/>
          <p:cNvSpPr>
            <a:spLocks noGrp="1"/>
          </p:cNvSpPr>
          <p:nvPr>
            <p:ph type="ftr" sz="quarter" idx="11"/>
          </p:nvPr>
        </p:nvSpPr>
        <p:spPr>
          <a:noFill/>
        </p:spPr>
        <p:txBody>
          <a:bodyPr/>
          <a:lstStyle/>
          <a:p>
            <a:r>
              <a:rPr lang="de-DE">
                <a:ea typeface="Geneva"/>
                <a:cs typeface="Geneva"/>
              </a:rPr>
              <a:t>LIBER  *   Vienna  *   Norbert Lossau </a:t>
            </a:r>
          </a:p>
        </p:txBody>
      </p:sp>
      <p:sp>
        <p:nvSpPr>
          <p:cNvPr id="53253" name="Foliennummernplatzhalter 5"/>
          <p:cNvSpPr>
            <a:spLocks noGrp="1"/>
          </p:cNvSpPr>
          <p:nvPr>
            <p:ph type="sldNum" sz="quarter" idx="12"/>
          </p:nvPr>
        </p:nvSpPr>
        <p:spPr>
          <a:noFill/>
        </p:spPr>
        <p:txBody>
          <a:bodyPr/>
          <a:lstStyle/>
          <a:p>
            <a:fld id="{34C722ED-2B4E-4F26-B28D-79286CAD5937}" type="slidenum">
              <a:rPr lang="de-DE" smtClean="0">
                <a:ea typeface="Geneva"/>
                <a:cs typeface="Geneva"/>
              </a:rPr>
              <a:pPr/>
              <a:t>19</a:t>
            </a:fld>
            <a:endParaRPr lang="de-DE" smtClean="0">
              <a:ea typeface="Geneva"/>
              <a:cs typeface="Genev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bwMode="auto">
          <a:xfrm>
            <a:off x="457200" y="457200"/>
            <a:ext cx="8229600" cy="698500"/>
          </a:xfrm>
          <a:noFill/>
          <a:ln>
            <a:miter lim="800000"/>
            <a:headEnd/>
            <a:tailEnd/>
          </a:ln>
        </p:spPr>
        <p:txBody>
          <a:bodyPr vert="horz" wrap="square" lIns="91440" tIns="45720" rIns="91440" bIns="45720" numCol="1" anchor="t" anchorCtr="0" compatLnSpc="1">
            <a:prstTxWarp prst="textNoShape">
              <a:avLst/>
            </a:prstTxWarp>
          </a:bodyPr>
          <a:lstStyle/>
          <a:p>
            <a:r>
              <a:rPr lang="de-DE" smtClean="0">
                <a:ea typeface="Geneva"/>
                <a:cs typeface="Geneva"/>
              </a:rPr>
              <a:t>(Only) a starting point: local repositories</a:t>
            </a:r>
          </a:p>
        </p:txBody>
      </p:sp>
      <p:pic>
        <p:nvPicPr>
          <p:cNvPr id="32770" name="Inhaltsplatzhalter 12" descr="Ohne Titel.tiff"/>
          <p:cNvPicPr>
            <a:picLocks noGrp="1" noChangeAspect="1"/>
          </p:cNvPicPr>
          <p:nvPr>
            <p:ph idx="1"/>
          </p:nvPr>
        </p:nvPicPr>
        <p:blipFill>
          <a:blip r:embed="rId2"/>
          <a:srcRect t="5594" b="5594"/>
          <a:stretch>
            <a:fillRect/>
          </a:stretch>
        </p:blipFill>
        <p:spPr/>
      </p:pic>
      <p:sp>
        <p:nvSpPr>
          <p:cNvPr id="32771" name="Datumsplatzhalter 3"/>
          <p:cNvSpPr>
            <a:spLocks noGrp="1"/>
          </p:cNvSpPr>
          <p:nvPr>
            <p:ph type="dt" sz="quarter" idx="10"/>
          </p:nvPr>
        </p:nvSpPr>
        <p:spPr bwMode="auto">
          <a:noFill/>
          <a:ln>
            <a:miter lim="800000"/>
            <a:headEnd/>
            <a:tailEnd/>
          </a:ln>
        </p:spPr>
        <p:txBody>
          <a:bodyPr/>
          <a:lstStyle/>
          <a:p>
            <a:r>
              <a:rPr lang="de-DE">
                <a:latin typeface="Arial" charset="0"/>
                <a:ea typeface="Geneva"/>
                <a:cs typeface="Geneva"/>
              </a:rPr>
              <a:t>20.05.14</a:t>
            </a:r>
          </a:p>
        </p:txBody>
      </p:sp>
      <p:sp>
        <p:nvSpPr>
          <p:cNvPr id="32772" name="Fußzeilenplatzhalt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de-DE">
                <a:ea typeface="Geneva"/>
                <a:cs typeface="Geneva"/>
              </a:rPr>
              <a:t>LIBER  *   Vienna  *   Norbert Lossau </a:t>
            </a:r>
          </a:p>
        </p:txBody>
      </p:sp>
      <p:sp>
        <p:nvSpPr>
          <p:cNvPr id="32773" name="Foliennummernplatzhalter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5E0E5C9-A4D1-4CFA-9AC3-7784070936B9}" type="slidenum">
              <a:rPr lang="de-DE">
                <a:ea typeface="Geneva"/>
                <a:cs typeface="Geneva"/>
              </a:rPr>
              <a:pPr/>
              <a:t>2</a:t>
            </a:fld>
            <a:endParaRPr lang="de-DE">
              <a:ea typeface="Geneva"/>
              <a:cs typeface="Geneva"/>
            </a:endParaRPr>
          </a:p>
        </p:txBody>
      </p:sp>
      <p:pic>
        <p:nvPicPr>
          <p:cNvPr id="32774" name="Bild 13"/>
          <p:cNvPicPr>
            <a:picLocks noChangeAspect="1"/>
          </p:cNvPicPr>
          <p:nvPr/>
        </p:nvPicPr>
        <p:blipFill>
          <a:blip r:embed="rId3"/>
          <a:srcRect/>
          <a:stretch>
            <a:fillRect/>
          </a:stretch>
        </p:blipFill>
        <p:spPr bwMode="auto">
          <a:xfrm>
            <a:off x="268288" y="1219200"/>
            <a:ext cx="823912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Bild 3"/>
          <p:cNvPicPr>
            <a:picLocks noChangeAspect="1"/>
          </p:cNvPicPr>
          <p:nvPr/>
        </p:nvPicPr>
        <p:blipFill>
          <a:blip r:embed="rId3"/>
          <a:srcRect/>
          <a:stretch>
            <a:fillRect/>
          </a:stretch>
        </p:blipFill>
        <p:spPr bwMode="auto">
          <a:xfrm rot="-885192">
            <a:off x="4967288" y="4818063"/>
            <a:ext cx="1516062" cy="1001712"/>
          </a:xfrm>
          <a:prstGeom prst="rect">
            <a:avLst/>
          </a:prstGeom>
          <a:noFill/>
          <a:ln w="9525">
            <a:noFill/>
            <a:miter lim="800000"/>
            <a:headEnd/>
            <a:tailEnd/>
          </a:ln>
        </p:spPr>
      </p:pic>
      <p:sp>
        <p:nvSpPr>
          <p:cNvPr id="3" name="Pfeil nach rechts 2"/>
          <p:cNvSpPr/>
          <p:nvPr/>
        </p:nvSpPr>
        <p:spPr>
          <a:xfrm rot="19604071">
            <a:off x="-331788" y="2713038"/>
            <a:ext cx="8340726" cy="2022475"/>
          </a:xfrm>
          <a:prstGeom prst="right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 name="Textfeld 4"/>
          <p:cNvSpPr txBox="1"/>
          <p:nvPr/>
        </p:nvSpPr>
        <p:spPr>
          <a:xfrm>
            <a:off x="457200" y="4814888"/>
            <a:ext cx="2865438" cy="381000"/>
          </a:xfrm>
          <a:prstGeom prst="rect">
            <a:avLst/>
          </a:prstGeom>
          <a:solidFill>
            <a:srgbClr val="CCECFF"/>
          </a:solidFill>
          <a:ln>
            <a:noFill/>
          </a:ln>
        </p:spPr>
        <p:style>
          <a:lnRef idx="1">
            <a:schemeClr val="accent3"/>
          </a:lnRef>
          <a:fillRef idx="2">
            <a:schemeClr val="accent3"/>
          </a:fillRef>
          <a:effectRef idx="1">
            <a:schemeClr val="accent3"/>
          </a:effectRef>
          <a:fontRef idx="minor">
            <a:schemeClr val="dk1"/>
          </a:fontRef>
        </p:style>
        <p:txBody>
          <a:bodyPr wrap="none" lIns="36000" tIns="36000" rIns="36000" bIns="36000">
            <a:spAutoFit/>
          </a:bodyPr>
          <a:lstStyle/>
          <a:p>
            <a:pPr>
              <a:defRPr/>
            </a:pPr>
            <a:r>
              <a:rPr lang="de-DE" sz="2000" dirty="0" err="1">
                <a:latin typeface="Arial" pitchFamily="34" charset="0"/>
                <a:cs typeface="Arial" pitchFamily="34" charset="0"/>
              </a:rPr>
              <a:t>Repositories</a:t>
            </a:r>
            <a:r>
              <a:rPr lang="de-DE" sz="2000" dirty="0">
                <a:latin typeface="Arial" pitchFamily="34" charset="0"/>
                <a:cs typeface="Arial" pitchFamily="34" charset="0"/>
              </a:rPr>
              <a:t> (IR, DR, ...)</a:t>
            </a:r>
          </a:p>
        </p:txBody>
      </p:sp>
      <p:sp>
        <p:nvSpPr>
          <p:cNvPr id="13" name="Textfeld 12"/>
          <p:cNvSpPr txBox="1"/>
          <p:nvPr/>
        </p:nvSpPr>
        <p:spPr>
          <a:xfrm>
            <a:off x="2755900" y="1617663"/>
            <a:ext cx="3406775" cy="381000"/>
          </a:xfrm>
          <a:prstGeom prst="rect">
            <a:avLst/>
          </a:prstGeom>
          <a:solidFill>
            <a:srgbClr val="CCECFF"/>
          </a:solidFill>
          <a:ln>
            <a:noFill/>
          </a:ln>
        </p:spPr>
        <p:style>
          <a:lnRef idx="1">
            <a:schemeClr val="accent3"/>
          </a:lnRef>
          <a:fillRef idx="2">
            <a:schemeClr val="accent3"/>
          </a:fillRef>
          <a:effectRef idx="1">
            <a:schemeClr val="accent3"/>
          </a:effectRef>
          <a:fontRef idx="minor">
            <a:schemeClr val="dk1"/>
          </a:fontRef>
        </p:style>
        <p:txBody>
          <a:bodyPr lIns="36000" tIns="36000" rIns="36000" bIns="36000">
            <a:spAutoFit/>
          </a:bodyPr>
          <a:lstStyle/>
          <a:p>
            <a:pPr>
              <a:defRPr/>
            </a:pPr>
            <a:r>
              <a:rPr lang="de-DE" sz="2000" dirty="0">
                <a:solidFill>
                  <a:schemeClr val="bg1">
                    <a:lumMod val="50000"/>
                  </a:schemeClr>
                </a:solidFill>
                <a:latin typeface="Arial" pitchFamily="34" charset="0"/>
                <a:cs typeface="Arial" pitchFamily="34" charset="0"/>
              </a:rPr>
              <a:t>Global Repository Network(s)</a:t>
            </a:r>
          </a:p>
        </p:txBody>
      </p:sp>
      <p:sp>
        <p:nvSpPr>
          <p:cNvPr id="14" name="Textfeld 13"/>
          <p:cNvSpPr txBox="1"/>
          <p:nvPr/>
        </p:nvSpPr>
        <p:spPr>
          <a:xfrm>
            <a:off x="846138" y="3717925"/>
            <a:ext cx="3451225" cy="381000"/>
          </a:xfrm>
          <a:prstGeom prst="rect">
            <a:avLst/>
          </a:prstGeom>
          <a:solidFill>
            <a:srgbClr val="CCECFF"/>
          </a:solidFill>
          <a:ln>
            <a:noFill/>
          </a:ln>
        </p:spPr>
        <p:style>
          <a:lnRef idx="1">
            <a:schemeClr val="accent3"/>
          </a:lnRef>
          <a:fillRef idx="2">
            <a:schemeClr val="accent3"/>
          </a:fillRef>
          <a:effectRef idx="1">
            <a:schemeClr val="accent3"/>
          </a:effectRef>
          <a:fontRef idx="minor">
            <a:schemeClr val="dk1"/>
          </a:fontRef>
        </p:style>
        <p:txBody>
          <a:bodyPr wrap="none" lIns="36000" tIns="36000" rIns="36000" bIns="36000">
            <a:spAutoFit/>
          </a:bodyPr>
          <a:lstStyle/>
          <a:p>
            <a:pPr>
              <a:defRPr/>
            </a:pPr>
            <a:r>
              <a:rPr lang="de-DE" sz="2000" dirty="0">
                <a:latin typeface="Arial" pitchFamily="34" charset="0"/>
                <a:cs typeface="Arial" pitchFamily="34" charset="0"/>
              </a:rPr>
              <a:t>National Repository Networks</a:t>
            </a:r>
          </a:p>
        </p:txBody>
      </p:sp>
      <p:sp>
        <p:nvSpPr>
          <p:cNvPr id="54278" name="Titel 1"/>
          <p:cNvSpPr>
            <a:spLocks noGrp="1"/>
          </p:cNvSpPr>
          <p:nvPr>
            <p:ph type="title"/>
          </p:nvPr>
        </p:nvSpPr>
        <p:spPr bwMode="auto">
          <a:xfrm>
            <a:off x="457200" y="476250"/>
            <a:ext cx="8229600" cy="698500"/>
          </a:xfrm>
          <a:noFill/>
          <a:ln>
            <a:miter lim="800000"/>
            <a:headEnd/>
            <a:tailEnd/>
          </a:ln>
        </p:spPr>
        <p:txBody>
          <a:bodyPr vert="horz" wrap="square" lIns="91440" tIns="45720" rIns="91440" bIns="45720" numCol="1" anchor="t" anchorCtr="0" compatLnSpc="1">
            <a:prstTxWarp prst="textNoShape">
              <a:avLst/>
            </a:prstTxWarp>
          </a:bodyPr>
          <a:lstStyle/>
          <a:p>
            <a:r>
              <a:rPr lang="de-DE" smtClean="0">
                <a:ea typeface="Geneva"/>
                <a:cs typeface="Geneva"/>
              </a:rPr>
              <a:t>Towards a global research infrastructure...</a:t>
            </a:r>
          </a:p>
        </p:txBody>
      </p:sp>
      <p:sp>
        <p:nvSpPr>
          <p:cNvPr id="54279" name="Datumsplatzhalter 19"/>
          <p:cNvSpPr>
            <a:spLocks noGrp="1"/>
          </p:cNvSpPr>
          <p:nvPr>
            <p:ph type="dt" sz="quarter" idx="10"/>
          </p:nvPr>
        </p:nvSpPr>
        <p:spPr bwMode="auto">
          <a:noFill/>
          <a:ln>
            <a:miter lim="800000"/>
            <a:headEnd/>
            <a:tailEnd/>
          </a:ln>
        </p:spPr>
        <p:txBody>
          <a:bodyPr/>
          <a:lstStyle/>
          <a:p>
            <a:r>
              <a:rPr lang="de-DE">
                <a:latin typeface="Arial" charset="0"/>
                <a:ea typeface="Geneva"/>
                <a:cs typeface="Geneva"/>
              </a:rPr>
              <a:t>20.05.14</a:t>
            </a:r>
          </a:p>
        </p:txBody>
      </p:sp>
      <p:sp>
        <p:nvSpPr>
          <p:cNvPr id="54280" name="Fußzeilenplatzhalter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de-DE">
                <a:ea typeface="Geneva"/>
                <a:cs typeface="Geneva"/>
              </a:rPr>
              <a:t>LIBER  *   Vienna  *   Norbert Lossau </a:t>
            </a:r>
          </a:p>
        </p:txBody>
      </p:sp>
      <p:sp>
        <p:nvSpPr>
          <p:cNvPr id="54281" name="Foliennummernplatzhalter 1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348555D-BB0E-452D-8EFC-8FF6A6EE71A7}" type="slidenum">
              <a:rPr lang="de-DE">
                <a:ea typeface="Geneva"/>
                <a:cs typeface="Geneva"/>
              </a:rPr>
              <a:pPr/>
              <a:t>20</a:t>
            </a:fld>
            <a:endParaRPr lang="de-DE">
              <a:ea typeface="Geneva"/>
              <a:cs typeface="Geneva"/>
            </a:endParaRPr>
          </a:p>
        </p:txBody>
      </p:sp>
      <p:sp>
        <p:nvSpPr>
          <p:cNvPr id="17" name="Textfeld 16"/>
          <p:cNvSpPr txBox="1"/>
          <p:nvPr/>
        </p:nvSpPr>
        <p:spPr>
          <a:xfrm>
            <a:off x="1439863" y="2979738"/>
            <a:ext cx="3729037" cy="381000"/>
          </a:xfrm>
          <a:prstGeom prst="rect">
            <a:avLst/>
          </a:prstGeom>
          <a:solidFill>
            <a:srgbClr val="CCECFF"/>
          </a:solidFill>
          <a:ln>
            <a:noFill/>
          </a:ln>
        </p:spPr>
        <p:style>
          <a:lnRef idx="1">
            <a:schemeClr val="accent3"/>
          </a:lnRef>
          <a:fillRef idx="2">
            <a:schemeClr val="accent3"/>
          </a:fillRef>
          <a:effectRef idx="1">
            <a:schemeClr val="accent3"/>
          </a:effectRef>
          <a:fontRef idx="minor">
            <a:schemeClr val="dk1"/>
          </a:fontRef>
        </p:style>
        <p:txBody>
          <a:bodyPr lIns="36000" tIns="36000" rIns="36000" bIns="36000">
            <a:spAutoFit/>
          </a:bodyPr>
          <a:lstStyle/>
          <a:p>
            <a:pPr>
              <a:defRPr/>
            </a:pPr>
            <a:r>
              <a:rPr lang="de-DE" sz="2000" dirty="0">
                <a:latin typeface="Arial" pitchFamily="34" charset="0"/>
                <a:cs typeface="Arial" pitchFamily="34" charset="0"/>
              </a:rPr>
              <a:t>Regional Repository Networks</a:t>
            </a:r>
          </a:p>
        </p:txBody>
      </p:sp>
      <p:sp>
        <p:nvSpPr>
          <p:cNvPr id="12" name="Textfeld 11"/>
          <p:cNvSpPr txBox="1"/>
          <p:nvPr/>
        </p:nvSpPr>
        <p:spPr>
          <a:xfrm>
            <a:off x="88900" y="5691188"/>
            <a:ext cx="2482850" cy="379412"/>
          </a:xfrm>
          <a:prstGeom prst="rect">
            <a:avLst/>
          </a:prstGeom>
          <a:solidFill>
            <a:srgbClr val="CCECFF"/>
          </a:solidFill>
          <a:ln>
            <a:noFill/>
          </a:ln>
        </p:spPr>
        <p:style>
          <a:lnRef idx="1">
            <a:schemeClr val="accent3"/>
          </a:lnRef>
          <a:fillRef idx="2">
            <a:schemeClr val="accent3"/>
          </a:fillRef>
          <a:effectRef idx="1">
            <a:schemeClr val="accent3"/>
          </a:effectRef>
          <a:fontRef idx="minor">
            <a:schemeClr val="dk1"/>
          </a:fontRef>
        </p:style>
        <p:txBody>
          <a:bodyPr wrap="none" lIns="36000" tIns="36000" rIns="36000" bIns="36000">
            <a:spAutoFit/>
          </a:bodyPr>
          <a:lstStyle/>
          <a:p>
            <a:pPr>
              <a:defRPr/>
            </a:pPr>
            <a:r>
              <a:rPr lang="de-DE" sz="2000" dirty="0">
                <a:latin typeface="Arial" pitchFamily="34" charset="0"/>
                <a:cs typeface="Arial" pitchFamily="34" charset="0"/>
              </a:rPr>
              <a:t>Santa </a:t>
            </a:r>
            <a:r>
              <a:rPr lang="de-DE" sz="2000" dirty="0" err="1">
                <a:latin typeface="Arial" pitchFamily="34" charset="0"/>
                <a:cs typeface="Arial" pitchFamily="34" charset="0"/>
              </a:rPr>
              <a:t>Fe</a:t>
            </a:r>
            <a:r>
              <a:rPr lang="de-DE" sz="2000" dirty="0">
                <a:latin typeface="Arial" pitchFamily="34" charset="0"/>
                <a:cs typeface="Arial" pitchFamily="34" charset="0"/>
              </a:rPr>
              <a:t> </a:t>
            </a:r>
            <a:r>
              <a:rPr lang="de-DE" sz="2000" dirty="0" err="1">
                <a:latin typeface="Arial" pitchFamily="34" charset="0"/>
                <a:cs typeface="Arial" pitchFamily="34" charset="0"/>
              </a:rPr>
              <a:t>Convention</a:t>
            </a:r>
            <a:endParaRPr lang="de-DE" sz="2000" dirty="0">
              <a:latin typeface="Arial" pitchFamily="34" charset="0"/>
              <a:cs typeface="Arial" pitchFamily="34" charset="0"/>
            </a:endParaRPr>
          </a:p>
        </p:txBody>
      </p:sp>
      <p:pic>
        <p:nvPicPr>
          <p:cNvPr id="54284" name="Bild 6"/>
          <p:cNvPicPr>
            <a:picLocks noChangeAspect="1"/>
          </p:cNvPicPr>
          <p:nvPr/>
        </p:nvPicPr>
        <p:blipFill>
          <a:blip r:embed="rId4"/>
          <a:srcRect/>
          <a:stretch>
            <a:fillRect/>
          </a:stretch>
        </p:blipFill>
        <p:spPr bwMode="auto">
          <a:xfrm>
            <a:off x="3695700" y="5681663"/>
            <a:ext cx="1282700" cy="863600"/>
          </a:xfrm>
          <a:prstGeom prst="rect">
            <a:avLst/>
          </a:prstGeom>
          <a:noFill/>
          <a:ln w="9525">
            <a:noFill/>
            <a:miter lim="800000"/>
            <a:headEnd/>
            <a:tailEnd/>
          </a:ln>
        </p:spPr>
      </p:pic>
      <p:sp>
        <p:nvSpPr>
          <p:cNvPr id="8" name="Textfeld 7"/>
          <p:cNvSpPr txBox="1"/>
          <p:nvPr/>
        </p:nvSpPr>
        <p:spPr>
          <a:xfrm>
            <a:off x="38100" y="6070600"/>
            <a:ext cx="838200" cy="369888"/>
          </a:xfrm>
          <a:prstGeom prst="rect">
            <a:avLst/>
          </a:prstGeom>
          <a:solidFill>
            <a:schemeClr val="accent6"/>
          </a:solidFill>
        </p:spPr>
        <p:txBody>
          <a:bodyPr>
            <a:spAutoFit/>
          </a:bodyPr>
          <a:lstStyle/>
          <a:p>
            <a:pPr>
              <a:defRPr/>
            </a:pPr>
            <a:r>
              <a:rPr lang="de-DE" b="1" dirty="0">
                <a:ea typeface="Geneva" charset="-128"/>
                <a:cs typeface="+mn-cs"/>
              </a:rPr>
              <a:t>1999</a:t>
            </a:r>
          </a:p>
        </p:txBody>
      </p:sp>
      <p:sp>
        <p:nvSpPr>
          <p:cNvPr id="15" name="Textfeld 14"/>
          <p:cNvSpPr txBox="1"/>
          <p:nvPr/>
        </p:nvSpPr>
        <p:spPr>
          <a:xfrm>
            <a:off x="0" y="3473450"/>
            <a:ext cx="742950" cy="400050"/>
          </a:xfrm>
          <a:prstGeom prst="rect">
            <a:avLst/>
          </a:prstGeom>
          <a:solidFill>
            <a:schemeClr val="accent6"/>
          </a:solidFill>
        </p:spPr>
        <p:txBody>
          <a:bodyPr>
            <a:spAutoFit/>
          </a:bodyPr>
          <a:lstStyle/>
          <a:p>
            <a:pPr>
              <a:defRPr/>
            </a:pPr>
            <a:r>
              <a:rPr lang="de-DE" sz="2000" b="1" dirty="0">
                <a:ea typeface="Geneva" charset="-128"/>
                <a:cs typeface="+mn-cs"/>
              </a:rPr>
              <a:t>2014</a:t>
            </a:r>
          </a:p>
        </p:txBody>
      </p:sp>
      <p:pic>
        <p:nvPicPr>
          <p:cNvPr id="54287" name="Bild 9"/>
          <p:cNvPicPr>
            <a:picLocks noChangeAspect="1"/>
          </p:cNvPicPr>
          <p:nvPr/>
        </p:nvPicPr>
        <p:blipFill>
          <a:blip r:embed="rId5"/>
          <a:srcRect/>
          <a:stretch>
            <a:fillRect/>
          </a:stretch>
        </p:blipFill>
        <p:spPr bwMode="auto">
          <a:xfrm>
            <a:off x="6877050" y="4445000"/>
            <a:ext cx="2006600" cy="698500"/>
          </a:xfrm>
          <a:prstGeom prst="rect">
            <a:avLst/>
          </a:prstGeom>
          <a:noFill/>
          <a:ln w="9525">
            <a:noFill/>
            <a:miter lim="800000"/>
            <a:headEnd/>
            <a:tailEnd/>
          </a:ln>
        </p:spPr>
      </p:pic>
      <p:pic>
        <p:nvPicPr>
          <p:cNvPr id="54288" name="Bild 10"/>
          <p:cNvPicPr>
            <a:picLocks noChangeAspect="1"/>
          </p:cNvPicPr>
          <p:nvPr/>
        </p:nvPicPr>
        <p:blipFill>
          <a:blip r:embed="rId6"/>
          <a:srcRect/>
          <a:stretch>
            <a:fillRect/>
          </a:stretch>
        </p:blipFill>
        <p:spPr bwMode="auto">
          <a:xfrm>
            <a:off x="4008438" y="3938588"/>
            <a:ext cx="1511300" cy="876300"/>
          </a:xfrm>
          <a:prstGeom prst="rect">
            <a:avLst/>
          </a:prstGeom>
          <a:noFill/>
          <a:ln w="9525">
            <a:noFill/>
            <a:miter lim="800000"/>
            <a:headEnd/>
            <a:tailEnd/>
          </a:ln>
        </p:spPr>
      </p:pic>
      <p:pic>
        <p:nvPicPr>
          <p:cNvPr id="54289" name="Bild 17"/>
          <p:cNvPicPr>
            <a:picLocks noChangeAspect="1"/>
          </p:cNvPicPr>
          <p:nvPr/>
        </p:nvPicPr>
        <p:blipFill>
          <a:blip r:embed="rId7"/>
          <a:srcRect/>
          <a:stretch>
            <a:fillRect/>
          </a:stretch>
        </p:blipFill>
        <p:spPr bwMode="auto">
          <a:xfrm>
            <a:off x="5549900" y="3721100"/>
            <a:ext cx="2527300" cy="811213"/>
          </a:xfrm>
          <a:prstGeom prst="rect">
            <a:avLst/>
          </a:prstGeom>
          <a:noFill/>
          <a:ln w="9525">
            <a:noFill/>
            <a:miter lim="800000"/>
            <a:headEnd/>
            <a:tailEnd/>
          </a:ln>
        </p:spPr>
      </p:pic>
      <p:pic>
        <p:nvPicPr>
          <p:cNvPr id="54290" name="Bild 18"/>
          <p:cNvPicPr>
            <a:picLocks noChangeAspect="1"/>
          </p:cNvPicPr>
          <p:nvPr/>
        </p:nvPicPr>
        <p:blipFill>
          <a:blip r:embed="rId8"/>
          <a:srcRect/>
          <a:stretch>
            <a:fillRect/>
          </a:stretch>
        </p:blipFill>
        <p:spPr bwMode="auto">
          <a:xfrm>
            <a:off x="7075488" y="3070225"/>
            <a:ext cx="1808162" cy="603250"/>
          </a:xfrm>
          <a:prstGeom prst="rect">
            <a:avLst/>
          </a:prstGeom>
          <a:noFill/>
          <a:ln w="9525">
            <a:noFill/>
            <a:miter lim="800000"/>
            <a:headEnd/>
            <a:tailEnd/>
          </a:ln>
        </p:spPr>
      </p:pic>
      <p:pic>
        <p:nvPicPr>
          <p:cNvPr id="54291" name="Bild 20"/>
          <p:cNvPicPr>
            <a:picLocks noChangeAspect="1"/>
          </p:cNvPicPr>
          <p:nvPr/>
        </p:nvPicPr>
        <p:blipFill>
          <a:blip r:embed="rId9"/>
          <a:srcRect/>
          <a:stretch>
            <a:fillRect/>
          </a:stretch>
        </p:blipFill>
        <p:spPr bwMode="auto">
          <a:xfrm>
            <a:off x="5375275" y="2874963"/>
            <a:ext cx="1576388" cy="390525"/>
          </a:xfrm>
          <a:prstGeom prst="rect">
            <a:avLst/>
          </a:prstGeom>
          <a:noFill/>
          <a:ln w="9525">
            <a:noFill/>
            <a:miter lim="800000"/>
            <a:headEnd/>
            <a:tailEnd/>
          </a:ln>
        </p:spPr>
      </p:pic>
      <p:pic>
        <p:nvPicPr>
          <p:cNvPr id="54292" name="Picture 2"/>
          <p:cNvPicPr>
            <a:picLocks noChangeAspect="1" noChangeArrowheads="1"/>
          </p:cNvPicPr>
          <p:nvPr/>
        </p:nvPicPr>
        <p:blipFill>
          <a:blip r:embed="rId10"/>
          <a:srcRect/>
          <a:stretch>
            <a:fillRect/>
          </a:stretch>
        </p:blipFill>
        <p:spPr bwMode="auto">
          <a:xfrm>
            <a:off x="6877050" y="1090613"/>
            <a:ext cx="2095500" cy="1277937"/>
          </a:xfrm>
          <a:prstGeom prst="rect">
            <a:avLst/>
          </a:prstGeom>
          <a:noFill/>
          <a:ln w="9525">
            <a:noFill/>
            <a:miter lim="800000"/>
            <a:headEnd/>
            <a:tailEnd/>
          </a:ln>
        </p:spPr>
      </p:pic>
      <p:pic>
        <p:nvPicPr>
          <p:cNvPr id="54293" name="Bild 22"/>
          <p:cNvPicPr>
            <a:picLocks noChangeAspect="1"/>
          </p:cNvPicPr>
          <p:nvPr/>
        </p:nvPicPr>
        <p:blipFill>
          <a:blip r:embed="rId11"/>
          <a:srcRect/>
          <a:stretch>
            <a:fillRect/>
          </a:stretch>
        </p:blipFill>
        <p:spPr bwMode="auto">
          <a:xfrm>
            <a:off x="4662488" y="3170238"/>
            <a:ext cx="1181100" cy="919162"/>
          </a:xfrm>
          <a:prstGeom prst="rect">
            <a:avLst/>
          </a:prstGeom>
          <a:noFill/>
          <a:ln w="9525">
            <a:noFill/>
            <a:miter lim="800000"/>
            <a:headEnd/>
            <a:tailEnd/>
          </a:ln>
        </p:spPr>
      </p:pic>
      <p:sp>
        <p:nvSpPr>
          <p:cNvPr id="24" name="Textfeld 23"/>
          <p:cNvSpPr txBox="1"/>
          <p:nvPr/>
        </p:nvSpPr>
        <p:spPr>
          <a:xfrm>
            <a:off x="0" y="1000125"/>
            <a:ext cx="742950" cy="400050"/>
          </a:xfrm>
          <a:prstGeom prst="rect">
            <a:avLst/>
          </a:prstGeom>
          <a:solidFill>
            <a:schemeClr val="accent6"/>
          </a:solidFill>
        </p:spPr>
        <p:txBody>
          <a:bodyPr>
            <a:spAutoFit/>
          </a:bodyPr>
          <a:lstStyle/>
          <a:p>
            <a:pPr>
              <a:defRPr/>
            </a:pPr>
            <a:r>
              <a:rPr lang="de-DE" sz="2000" b="1" dirty="0">
                <a:ea typeface="Geneva" charset="-128"/>
                <a:cs typeface="+mn-cs"/>
              </a:rPr>
              <a:t>2030</a:t>
            </a:r>
          </a:p>
        </p:txBody>
      </p:sp>
      <p:sp>
        <p:nvSpPr>
          <p:cNvPr id="25" name="Textfeld 24"/>
          <p:cNvSpPr txBox="1"/>
          <p:nvPr/>
        </p:nvSpPr>
        <p:spPr>
          <a:xfrm>
            <a:off x="1204913" y="2287588"/>
            <a:ext cx="4344987" cy="368300"/>
          </a:xfrm>
          <a:prstGeom prst="rect">
            <a:avLst/>
          </a:prstGeom>
          <a:solidFill>
            <a:schemeClr val="accent1">
              <a:lumMod val="40000"/>
              <a:lumOff val="60000"/>
            </a:schemeClr>
          </a:solidFill>
        </p:spPr>
        <p:txBody>
          <a:bodyPr>
            <a:spAutoFit/>
          </a:bodyPr>
          <a:lstStyle/>
          <a:p>
            <a:pPr>
              <a:defRPr/>
            </a:pPr>
            <a:r>
              <a:rPr lang="de-DE" b="1" dirty="0" err="1">
                <a:ea typeface="Geneva" charset="-128"/>
                <a:cs typeface="+mn-cs"/>
              </a:rPr>
              <a:t>Aligning</a:t>
            </a:r>
            <a:r>
              <a:rPr lang="de-DE" b="1" dirty="0">
                <a:ea typeface="Geneva" charset="-128"/>
                <a:cs typeface="+mn-cs"/>
              </a:rPr>
              <a:t> </a:t>
            </a:r>
            <a:r>
              <a:rPr lang="de-DE" b="1" dirty="0" err="1">
                <a:ea typeface="Geneva" charset="-128"/>
                <a:cs typeface="+mn-cs"/>
              </a:rPr>
              <a:t>repository</a:t>
            </a:r>
            <a:r>
              <a:rPr lang="de-DE" b="1" dirty="0">
                <a:ea typeface="Geneva" charset="-128"/>
                <a:cs typeface="+mn-cs"/>
              </a:rPr>
              <a:t> </a:t>
            </a:r>
            <a:r>
              <a:rPr lang="de-DE" b="1" dirty="0" err="1">
                <a:ea typeface="Geneva" charset="-128"/>
                <a:cs typeface="+mn-cs"/>
              </a:rPr>
              <a:t>networks</a:t>
            </a:r>
            <a:r>
              <a:rPr lang="de-DE" b="1" dirty="0">
                <a:ea typeface="Geneva" charset="-128"/>
                <a:cs typeface="+mn-cs"/>
              </a:rPr>
              <a:t> initiative</a:t>
            </a:r>
          </a:p>
        </p:txBody>
      </p:sp>
      <p:pic>
        <p:nvPicPr>
          <p:cNvPr id="54296" name="Picture 24" descr="COAR_Logo_final_PNG_800px"/>
          <p:cNvPicPr>
            <a:picLocks noChangeAspect="1" noChangeArrowheads="1"/>
          </p:cNvPicPr>
          <p:nvPr/>
        </p:nvPicPr>
        <p:blipFill>
          <a:blip r:embed="rId12"/>
          <a:srcRect/>
          <a:stretch>
            <a:fillRect/>
          </a:stretch>
        </p:blipFill>
        <p:spPr bwMode="auto">
          <a:xfrm>
            <a:off x="4997450" y="2246313"/>
            <a:ext cx="1263650" cy="547687"/>
          </a:xfrm>
          <a:prstGeom prst="rect">
            <a:avLst/>
          </a:prstGeom>
          <a:noFill/>
          <a:ln w="9525">
            <a:noFill/>
            <a:miter lim="800000"/>
            <a:headEnd/>
            <a:tailEnd/>
          </a:ln>
        </p:spPr>
      </p:pic>
      <p:pic>
        <p:nvPicPr>
          <p:cNvPr id="54297" name="Bild 8"/>
          <p:cNvPicPr>
            <a:picLocks noChangeAspect="1"/>
          </p:cNvPicPr>
          <p:nvPr/>
        </p:nvPicPr>
        <p:blipFill>
          <a:blip r:embed="rId13"/>
          <a:srcRect/>
          <a:stretch>
            <a:fillRect/>
          </a:stretch>
        </p:blipFill>
        <p:spPr bwMode="auto">
          <a:xfrm>
            <a:off x="6442075" y="2341563"/>
            <a:ext cx="974725" cy="496887"/>
          </a:xfrm>
          <a:prstGeom prst="rect">
            <a:avLst/>
          </a:prstGeom>
          <a:noFill/>
          <a:ln w="9525">
            <a:noFill/>
            <a:miter lim="800000"/>
            <a:headEnd/>
            <a:tailEnd/>
          </a:ln>
        </p:spPr>
      </p:pic>
      <p:sp>
        <p:nvSpPr>
          <p:cNvPr id="54298" name="Textfeld 27"/>
          <p:cNvSpPr txBox="1">
            <a:spLocks noChangeArrowheads="1"/>
          </p:cNvSpPr>
          <p:nvPr/>
        </p:nvSpPr>
        <p:spPr bwMode="auto">
          <a:xfrm>
            <a:off x="6162675" y="1608138"/>
            <a:ext cx="1092200" cy="646112"/>
          </a:xfrm>
          <a:prstGeom prst="rect">
            <a:avLst/>
          </a:prstGeom>
          <a:noFill/>
          <a:ln w="9525">
            <a:noFill/>
            <a:miter lim="800000"/>
            <a:headEnd/>
            <a:tailEnd/>
          </a:ln>
        </p:spPr>
        <p:txBody>
          <a:bodyPr>
            <a:spAutoFit/>
          </a:bodyPr>
          <a:lstStyle/>
          <a:p>
            <a:r>
              <a:rPr lang="de-DE" sz="3600">
                <a:solidFill>
                  <a:srgbClr val="800000"/>
                </a:solidFill>
                <a:cs typeface="Geneva"/>
              </a:rPr>
              <a:t>RIs...</a:t>
            </a:r>
          </a:p>
        </p:txBody>
      </p:sp>
      <p:cxnSp>
        <p:nvCxnSpPr>
          <p:cNvPr id="30" name="Gerade Verbindung 29"/>
          <p:cNvCxnSpPr/>
          <p:nvPr/>
        </p:nvCxnSpPr>
        <p:spPr>
          <a:xfrm>
            <a:off x="742950" y="2636838"/>
            <a:ext cx="5287963" cy="12700"/>
          </a:xfrm>
          <a:prstGeom prst="line">
            <a:avLst/>
          </a:prstGeom>
          <a:ln>
            <a:headEnd type="oval"/>
            <a:tailEnd type="oval"/>
          </a:ln>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Grafik 9" descr="P1160692.JPG"/>
          <p:cNvPicPr>
            <a:picLocks noChangeAspect="1"/>
          </p:cNvPicPr>
          <p:nvPr/>
        </p:nvPicPr>
        <p:blipFill>
          <a:blip r:embed="rId3"/>
          <a:srcRect/>
          <a:stretch>
            <a:fillRect/>
          </a:stretch>
        </p:blipFill>
        <p:spPr bwMode="auto">
          <a:xfrm>
            <a:off x="4763" y="1079500"/>
            <a:ext cx="7462837" cy="5778500"/>
          </a:xfrm>
          <a:prstGeom prst="rect">
            <a:avLst/>
          </a:prstGeom>
          <a:noFill/>
          <a:ln w="0">
            <a:noFill/>
            <a:miter lim="800000"/>
            <a:headEnd/>
            <a:tailEnd/>
          </a:ln>
        </p:spPr>
      </p:pic>
      <p:sp>
        <p:nvSpPr>
          <p:cNvPr id="56322" name="Textfeld 11"/>
          <p:cNvSpPr txBox="1">
            <a:spLocks noChangeArrowheads="1"/>
          </p:cNvSpPr>
          <p:nvPr/>
        </p:nvSpPr>
        <p:spPr bwMode="auto">
          <a:xfrm>
            <a:off x="6492875" y="5483225"/>
            <a:ext cx="2459038" cy="708025"/>
          </a:xfrm>
          <a:prstGeom prst="rect">
            <a:avLst/>
          </a:prstGeom>
          <a:solidFill>
            <a:schemeClr val="bg1"/>
          </a:solidFill>
          <a:ln w="9525">
            <a:noFill/>
            <a:miter lim="800000"/>
            <a:headEnd/>
            <a:tailEnd/>
          </a:ln>
        </p:spPr>
        <p:txBody>
          <a:bodyPr>
            <a:spAutoFit/>
          </a:bodyPr>
          <a:lstStyle/>
          <a:p>
            <a:pPr algn="r"/>
            <a:r>
              <a:rPr lang="de-DE" sz="2000" b="1">
                <a:solidFill>
                  <a:schemeClr val="accent1"/>
                </a:solidFill>
                <a:latin typeface="Arial" charset="0"/>
                <a:cs typeface="Geneva"/>
              </a:rPr>
              <a:t>Göttingen </a:t>
            </a:r>
            <a:br>
              <a:rPr lang="de-DE" sz="2000" b="1">
                <a:solidFill>
                  <a:schemeClr val="accent1"/>
                </a:solidFill>
                <a:latin typeface="Arial" charset="0"/>
                <a:cs typeface="Geneva"/>
              </a:rPr>
            </a:br>
            <a:r>
              <a:rPr lang="de-DE" sz="2000" b="1">
                <a:solidFill>
                  <a:schemeClr val="accent1"/>
                </a:solidFill>
                <a:latin typeface="Arial" charset="0"/>
                <a:cs typeface="Geneva"/>
              </a:rPr>
              <a:t>Research Campus</a:t>
            </a:r>
          </a:p>
        </p:txBody>
      </p:sp>
      <p:sp>
        <p:nvSpPr>
          <p:cNvPr id="11" name="Ellipse 10"/>
          <p:cNvSpPr/>
          <p:nvPr/>
        </p:nvSpPr>
        <p:spPr>
          <a:xfrm>
            <a:off x="2105025" y="1125538"/>
            <a:ext cx="1141413" cy="676275"/>
          </a:xfrm>
          <a:prstGeom prst="ellipse">
            <a:avLst/>
          </a:prstGeom>
          <a:noFill/>
          <a:ln w="28575">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 name="Ellipse 13"/>
          <p:cNvSpPr/>
          <p:nvPr/>
        </p:nvSpPr>
        <p:spPr>
          <a:xfrm>
            <a:off x="2665413" y="2640013"/>
            <a:ext cx="2630487" cy="1162050"/>
          </a:xfrm>
          <a:prstGeom prst="ellipse">
            <a:avLst/>
          </a:prstGeom>
          <a:noFill/>
          <a:ln w="28575">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5" name="Ellipse 14"/>
          <p:cNvSpPr/>
          <p:nvPr/>
        </p:nvSpPr>
        <p:spPr>
          <a:xfrm>
            <a:off x="219075" y="3478213"/>
            <a:ext cx="1849438" cy="1028700"/>
          </a:xfrm>
          <a:prstGeom prst="ellipse">
            <a:avLst/>
          </a:prstGeom>
          <a:noFill/>
          <a:ln w="28575">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6" name="Ellipse 15"/>
          <p:cNvSpPr/>
          <p:nvPr/>
        </p:nvSpPr>
        <p:spPr>
          <a:xfrm>
            <a:off x="2058988" y="1820863"/>
            <a:ext cx="1141412" cy="676275"/>
          </a:xfrm>
          <a:prstGeom prst="ellipse">
            <a:avLst/>
          </a:prstGeom>
          <a:noFill/>
          <a:ln w="28575">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7" name="Ellipse 16"/>
          <p:cNvSpPr/>
          <p:nvPr/>
        </p:nvSpPr>
        <p:spPr>
          <a:xfrm>
            <a:off x="695325" y="4964113"/>
            <a:ext cx="1970088" cy="1474787"/>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8" name="Ellipse 17"/>
          <p:cNvSpPr/>
          <p:nvPr/>
        </p:nvSpPr>
        <p:spPr>
          <a:xfrm>
            <a:off x="3914775" y="1830388"/>
            <a:ext cx="533400" cy="400050"/>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9" name="Ellipse 18"/>
          <p:cNvSpPr/>
          <p:nvPr/>
        </p:nvSpPr>
        <p:spPr>
          <a:xfrm>
            <a:off x="3790950" y="3673475"/>
            <a:ext cx="1304925" cy="738188"/>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6330" name="Textfeld 22"/>
          <p:cNvSpPr txBox="1">
            <a:spLocks noChangeArrowheads="1"/>
          </p:cNvSpPr>
          <p:nvPr/>
        </p:nvSpPr>
        <p:spPr bwMode="auto">
          <a:xfrm rot="-3745607">
            <a:off x="5621338" y="5489575"/>
            <a:ext cx="1033462" cy="261938"/>
          </a:xfrm>
          <a:prstGeom prst="rect">
            <a:avLst/>
          </a:prstGeom>
          <a:noFill/>
          <a:ln w="9525">
            <a:noFill/>
            <a:miter lim="800000"/>
            <a:headEnd/>
            <a:tailEnd/>
          </a:ln>
        </p:spPr>
        <p:txBody>
          <a:bodyPr>
            <a:spAutoFit/>
          </a:bodyPr>
          <a:lstStyle/>
          <a:p>
            <a:r>
              <a:rPr lang="de-DE" sz="1100">
                <a:latin typeface="Arial" charset="0"/>
                <a:cs typeface="Geneva"/>
              </a:rPr>
              <a:t>D-MVOX</a:t>
            </a:r>
            <a:endParaRPr lang="de-DE" sz="1000">
              <a:latin typeface="Arial" charset="0"/>
              <a:cs typeface="Geneva"/>
            </a:endParaRPr>
          </a:p>
        </p:txBody>
      </p:sp>
      <p:sp>
        <p:nvSpPr>
          <p:cNvPr id="24" name="Ellipse 23"/>
          <p:cNvSpPr/>
          <p:nvPr/>
        </p:nvSpPr>
        <p:spPr>
          <a:xfrm>
            <a:off x="2409825" y="3616325"/>
            <a:ext cx="836613" cy="614363"/>
          </a:xfrm>
          <a:prstGeom prst="ellipse">
            <a:avLst/>
          </a:prstGeom>
          <a:noFill/>
          <a:ln w="38100">
            <a:solidFill>
              <a:srgbClr val="B6FDA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pic>
        <p:nvPicPr>
          <p:cNvPr id="56332" name="Picture 7" descr="sv_213_1_1"/>
          <p:cNvPicPr>
            <a:picLocks noChangeAspect="1" noChangeArrowheads="1"/>
          </p:cNvPicPr>
          <p:nvPr/>
        </p:nvPicPr>
        <p:blipFill>
          <a:blip r:embed="rId4"/>
          <a:srcRect/>
          <a:stretch>
            <a:fillRect/>
          </a:stretch>
        </p:blipFill>
        <p:spPr bwMode="auto">
          <a:xfrm>
            <a:off x="4603750" y="1079500"/>
            <a:ext cx="4437063" cy="2962275"/>
          </a:xfrm>
          <a:prstGeom prst="rect">
            <a:avLst/>
          </a:prstGeom>
          <a:noFill/>
          <a:ln w="9525">
            <a:noFill/>
            <a:miter lim="800000"/>
            <a:headEnd/>
            <a:tailEnd/>
          </a:ln>
        </p:spPr>
      </p:pic>
      <p:sp>
        <p:nvSpPr>
          <p:cNvPr id="56333" name="Textfeld 1"/>
          <p:cNvSpPr txBox="1">
            <a:spLocks noChangeArrowheads="1"/>
          </p:cNvSpPr>
          <p:nvPr/>
        </p:nvSpPr>
        <p:spPr bwMode="auto">
          <a:xfrm>
            <a:off x="6492875" y="4411663"/>
            <a:ext cx="2651125" cy="922337"/>
          </a:xfrm>
          <a:prstGeom prst="rect">
            <a:avLst/>
          </a:prstGeom>
          <a:noFill/>
          <a:ln w="9525">
            <a:noFill/>
            <a:miter lim="800000"/>
            <a:headEnd/>
            <a:tailEnd/>
          </a:ln>
        </p:spPr>
        <p:txBody>
          <a:bodyPr>
            <a:spAutoFit/>
          </a:bodyPr>
          <a:lstStyle/>
          <a:p>
            <a:r>
              <a:rPr lang="de-DE" b="1">
                <a:solidFill>
                  <a:schemeClr val="accent1"/>
                </a:solidFill>
                <a:cs typeface="Geneva"/>
              </a:rPr>
              <a:t>Contact:</a:t>
            </a:r>
          </a:p>
          <a:p>
            <a:r>
              <a:rPr lang="de-DE" b="1">
                <a:solidFill>
                  <a:schemeClr val="accent1"/>
                </a:solidFill>
                <a:cs typeface="Geneva"/>
              </a:rPr>
              <a:t>norbert.lossau@zvw.uni-goettingen.de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P spid="18" grpId="0" animBg="1"/>
      <p:bldP spid="19"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p:nvPr>
        </p:nvSpPr>
        <p:spPr bwMode="auto">
          <a:xfrm>
            <a:off x="457200" y="482600"/>
            <a:ext cx="8229600" cy="698500"/>
          </a:xfrm>
          <a:noFill/>
          <a:ln>
            <a:miter lim="800000"/>
            <a:headEnd/>
            <a:tailEnd/>
          </a:ln>
        </p:spPr>
        <p:txBody>
          <a:bodyPr vert="horz" wrap="square" lIns="91440" tIns="45720" rIns="91440" bIns="45720" numCol="1" anchor="t" anchorCtr="0" compatLnSpc="1">
            <a:prstTxWarp prst="textNoShape">
              <a:avLst/>
            </a:prstTxWarp>
          </a:bodyPr>
          <a:lstStyle/>
          <a:p>
            <a:r>
              <a:rPr lang="de-DE" sz="2400" smtClean="0">
                <a:ea typeface="Geneva"/>
                <a:cs typeface="Geneva"/>
              </a:rPr>
              <a:t>Repositories and Research Infrastructures: more than access</a:t>
            </a:r>
          </a:p>
        </p:txBody>
      </p:sp>
      <p:sp>
        <p:nvSpPr>
          <p:cNvPr id="3" name="Inhaltsplatzhalter 2"/>
          <p:cNvSpPr>
            <a:spLocks noGrp="1"/>
          </p:cNvSpPr>
          <p:nvPr>
            <p:ph idx="1"/>
          </p:nvPr>
        </p:nvSpPr>
        <p:spPr>
          <a:xfrm>
            <a:off x="622300" y="1117600"/>
            <a:ext cx="7772400" cy="4546600"/>
          </a:xfrm>
        </p:spPr>
        <p:txBody>
          <a:bodyPr>
            <a:normAutofit fontScale="77500" lnSpcReduction="20000"/>
          </a:bodyPr>
          <a:lstStyle/>
          <a:p>
            <a:pPr>
              <a:buFont typeface="Arial" pitchFamily="34" charset="0"/>
              <a:buChar char="•"/>
              <a:defRPr/>
            </a:pPr>
            <a:r>
              <a:rPr lang="en-US" sz="2300" dirty="0" smtClean="0"/>
              <a:t>Repositories form the content layer for research infrastructures</a:t>
            </a:r>
            <a:endParaRPr lang="de-DE" sz="2300" dirty="0"/>
          </a:p>
          <a:p>
            <a:pPr marL="0" indent="0">
              <a:buFontTx/>
              <a:buNone/>
              <a:defRPr/>
            </a:pPr>
            <a:endParaRPr lang="de-DE" sz="2300" dirty="0"/>
          </a:p>
          <a:p>
            <a:pPr>
              <a:buFont typeface="Arial" pitchFamily="34" charset="0"/>
              <a:buChar char="•"/>
              <a:defRPr/>
            </a:pPr>
            <a:r>
              <a:rPr lang="en-US" sz="2300" dirty="0"/>
              <a:t>A single repository is a “neutral” system which can serve many </a:t>
            </a:r>
            <a:r>
              <a:rPr lang="en-US" sz="2300" dirty="0" smtClean="0"/>
              <a:t>purposes, e.g. discovery, providing </a:t>
            </a:r>
            <a:r>
              <a:rPr lang="en-US" sz="2300" dirty="0"/>
              <a:t>data sets for mining, analysis and visualization, serving publication metrics and statistics, enabling referencing across object type and repositories etc.</a:t>
            </a:r>
            <a:endParaRPr lang="de-DE" sz="2300" dirty="0"/>
          </a:p>
          <a:p>
            <a:pPr marL="0" indent="0">
              <a:buFontTx/>
              <a:buNone/>
              <a:defRPr/>
            </a:pPr>
            <a:r>
              <a:rPr lang="en-US" sz="2300" dirty="0"/>
              <a:t> </a:t>
            </a:r>
            <a:endParaRPr lang="de-DE" sz="2300" dirty="0"/>
          </a:p>
          <a:p>
            <a:pPr>
              <a:buFont typeface="Arial" pitchFamily="34" charset="0"/>
              <a:buChar char="•"/>
              <a:defRPr/>
            </a:pPr>
            <a:r>
              <a:rPr lang="en-US" sz="2300" dirty="0" smtClean="0"/>
              <a:t>Access </a:t>
            </a:r>
            <a:r>
              <a:rPr lang="en-US" sz="2300" dirty="0"/>
              <a:t>of a single repository through a human user-interface can be </a:t>
            </a:r>
            <a:r>
              <a:rPr lang="en-US" sz="2300" dirty="0" smtClean="0"/>
              <a:t>useful but </a:t>
            </a:r>
            <a:r>
              <a:rPr lang="en-US" sz="2300" dirty="0"/>
              <a:t>it is generally of limited </a:t>
            </a:r>
            <a:r>
              <a:rPr lang="en-US" sz="2300" dirty="0" smtClean="0"/>
              <a:t>scope</a:t>
            </a:r>
          </a:p>
          <a:p>
            <a:pPr marL="0" indent="0">
              <a:buFontTx/>
              <a:buNone/>
              <a:defRPr/>
            </a:pPr>
            <a:endParaRPr lang="en-US" sz="2300" dirty="0" smtClean="0"/>
          </a:p>
          <a:p>
            <a:pPr>
              <a:buFont typeface="Arial" pitchFamily="34" charset="0"/>
              <a:buChar char="•"/>
              <a:defRPr/>
            </a:pPr>
            <a:r>
              <a:rPr lang="en-US" sz="2300" dirty="0" smtClean="0"/>
              <a:t>The </a:t>
            </a:r>
            <a:r>
              <a:rPr lang="en-US" sz="2300" dirty="0"/>
              <a:t>full potential </a:t>
            </a:r>
            <a:r>
              <a:rPr lang="en-US" sz="2300" dirty="0" smtClean="0"/>
              <a:t>of digital </a:t>
            </a:r>
            <a:r>
              <a:rPr lang="en-US" sz="2300" dirty="0"/>
              <a:t>content, stored on thousands of repositories around the world can only be exploited once they are </a:t>
            </a:r>
            <a:r>
              <a:rPr lang="en-US" sz="2300" dirty="0" smtClean="0"/>
              <a:t>connected</a:t>
            </a:r>
          </a:p>
          <a:p>
            <a:pPr marL="0" indent="0">
              <a:buFontTx/>
              <a:buNone/>
              <a:defRPr/>
            </a:pPr>
            <a:endParaRPr lang="en-US" sz="2300" dirty="0" smtClean="0"/>
          </a:p>
          <a:p>
            <a:pPr>
              <a:buFont typeface="Arial" pitchFamily="34" charset="0"/>
              <a:buChar char="•"/>
              <a:defRPr/>
            </a:pPr>
            <a:r>
              <a:rPr lang="en-US" sz="2300" dirty="0" smtClean="0"/>
              <a:t>This </a:t>
            </a:r>
            <a:r>
              <a:rPr lang="en-US" sz="2300" dirty="0"/>
              <a:t>means to provide and expose repository content to machines, tools, service and portal providers, which aggregate, analyze, and mine etc. on the virtually created knowledge resources</a:t>
            </a:r>
            <a:r>
              <a:rPr lang="en-US" sz="2300" dirty="0" smtClean="0"/>
              <a:t>.</a:t>
            </a:r>
            <a:endParaRPr lang="de-DE" sz="2300" dirty="0"/>
          </a:p>
        </p:txBody>
      </p:sp>
      <p:pic>
        <p:nvPicPr>
          <p:cNvPr id="33795" name="4 Imagen" descr="repositories googl m.jpg"/>
          <p:cNvPicPr>
            <a:picLocks noChangeAspect="1"/>
          </p:cNvPicPr>
          <p:nvPr/>
        </p:nvPicPr>
        <p:blipFill>
          <a:blip r:embed="rId2"/>
          <a:srcRect/>
          <a:stretch>
            <a:fillRect/>
          </a:stretch>
        </p:blipFill>
        <p:spPr bwMode="auto">
          <a:xfrm>
            <a:off x="3314700" y="5559425"/>
            <a:ext cx="4064000" cy="944563"/>
          </a:xfrm>
          <a:prstGeom prst="rect">
            <a:avLst/>
          </a:prstGeom>
          <a:noFill/>
          <a:ln w="9525">
            <a:noFill/>
            <a:miter lim="800000"/>
            <a:headEnd/>
            <a:tailEnd/>
          </a:ln>
        </p:spPr>
      </p:pic>
      <p:sp>
        <p:nvSpPr>
          <p:cNvPr id="33796" name="Rechteck 1"/>
          <p:cNvSpPr>
            <a:spLocks noChangeArrowheads="1"/>
          </p:cNvSpPr>
          <p:nvPr/>
        </p:nvSpPr>
        <p:spPr bwMode="auto">
          <a:xfrm>
            <a:off x="457200" y="5559425"/>
            <a:ext cx="2857500" cy="989013"/>
          </a:xfrm>
          <a:prstGeom prst="rect">
            <a:avLst/>
          </a:prstGeom>
          <a:solidFill>
            <a:srgbClr val="F79646"/>
          </a:solidFill>
          <a:ln w="9525">
            <a:noFill/>
            <a:miter lim="800000"/>
            <a:headEnd/>
            <a:tailEnd/>
          </a:ln>
        </p:spPr>
        <p:txBody>
          <a:bodyPr>
            <a:spAutoFit/>
          </a:bodyPr>
          <a:lstStyle/>
          <a:p>
            <a:pPr algn="just">
              <a:lnSpc>
                <a:spcPct val="80000"/>
              </a:lnSpc>
            </a:pPr>
            <a:r>
              <a:rPr lang="en-US">
                <a:cs typeface="Geneva"/>
              </a:rPr>
              <a:t>The Case for Interoperability for Open Access Repositories  - COAR Briefing Paper</a:t>
            </a:r>
          </a:p>
        </p:txBody>
      </p:sp>
      <p:pic>
        <p:nvPicPr>
          <p:cNvPr id="33797" name="Picture 24" descr="COAR_Logo_final_PNG_800px"/>
          <p:cNvPicPr>
            <a:picLocks noChangeAspect="1" noChangeArrowheads="1"/>
          </p:cNvPicPr>
          <p:nvPr/>
        </p:nvPicPr>
        <p:blipFill>
          <a:blip r:embed="rId3"/>
          <a:srcRect/>
          <a:stretch>
            <a:fillRect/>
          </a:stretch>
        </p:blipFill>
        <p:spPr bwMode="auto">
          <a:xfrm>
            <a:off x="7378700" y="5559425"/>
            <a:ext cx="1403350" cy="608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Título"/>
          <p:cNvSpPr>
            <a:spLocks noGrp="1"/>
          </p:cNvSpPr>
          <p:nvPr>
            <p:ph type="ctrTitle"/>
          </p:nvPr>
        </p:nvSpPr>
        <p:spPr bwMode="auto">
          <a:xfrm>
            <a:off x="1223963" y="450850"/>
            <a:ext cx="6937375" cy="584200"/>
          </a:xfrm>
          <a:noFill/>
          <a:ln>
            <a:miter lim="800000"/>
            <a:headEnd/>
            <a:tailEnd/>
          </a:ln>
        </p:spPr>
        <p:txBody>
          <a:bodyPr vert="horz" wrap="square" lIns="91440" tIns="45720" rIns="91440" bIns="45720" numCol="1" anchor="t" anchorCtr="0" compatLnSpc="1">
            <a:prstTxWarp prst="textNoShape">
              <a:avLst/>
            </a:prstTxWarp>
          </a:bodyPr>
          <a:lstStyle/>
          <a:p>
            <a:r>
              <a:rPr lang="en-US" sz="2900" smtClean="0">
                <a:ea typeface="Geneva"/>
                <a:cs typeface="Geneva"/>
              </a:rPr>
              <a:t>V</a:t>
            </a:r>
            <a:r>
              <a:rPr lang="en-US" sz="2900" smtClean="0">
                <a:latin typeface="Gill Sans MT" pitchFamily="34" charset="0"/>
                <a:ea typeface="Geneva"/>
                <a:cs typeface="Geneva"/>
              </a:rPr>
              <a:t>ision</a:t>
            </a:r>
            <a:r>
              <a:rPr lang="en-US" sz="2900" smtClean="0">
                <a:ea typeface="Geneva"/>
                <a:cs typeface="Geneva"/>
              </a:rPr>
              <a:t/>
            </a:r>
            <a:br>
              <a:rPr lang="en-US" sz="2900" smtClean="0">
                <a:ea typeface="Geneva"/>
                <a:cs typeface="Geneva"/>
              </a:rPr>
            </a:br>
            <a:r>
              <a:rPr lang="en-US" sz="2400" smtClean="0">
                <a:ea typeface="Geneva"/>
                <a:cs typeface="Arial" charset="0"/>
              </a:rPr>
              <a:t/>
            </a:r>
            <a:br>
              <a:rPr lang="en-US" sz="2400" smtClean="0">
                <a:ea typeface="Geneva"/>
                <a:cs typeface="Arial" charset="0"/>
              </a:rPr>
            </a:br>
            <a:endParaRPr lang="es-ES" sz="2000" smtClean="0">
              <a:ea typeface="Geneva"/>
              <a:cs typeface="Arial" charset="0"/>
            </a:endParaRPr>
          </a:p>
        </p:txBody>
      </p:sp>
      <p:pic>
        <p:nvPicPr>
          <p:cNvPr id="34818" name="Picture 2"/>
          <p:cNvPicPr>
            <a:picLocks noChangeAspect="1" noChangeArrowheads="1"/>
          </p:cNvPicPr>
          <p:nvPr/>
        </p:nvPicPr>
        <p:blipFill>
          <a:blip r:embed="rId3"/>
          <a:srcRect/>
          <a:stretch>
            <a:fillRect/>
          </a:stretch>
        </p:blipFill>
        <p:spPr bwMode="auto">
          <a:xfrm>
            <a:off x="2835275" y="1887538"/>
            <a:ext cx="4113213" cy="2508250"/>
          </a:xfrm>
          <a:prstGeom prst="rect">
            <a:avLst/>
          </a:prstGeom>
          <a:noFill/>
          <a:ln w="9525">
            <a:noFill/>
            <a:miter lim="800000"/>
            <a:headEnd/>
            <a:tailEnd/>
          </a:ln>
        </p:spPr>
      </p:pic>
      <p:sp>
        <p:nvSpPr>
          <p:cNvPr id="34819" name="8 CuadroTexto"/>
          <p:cNvSpPr txBox="1">
            <a:spLocks noChangeArrowheads="1"/>
          </p:cNvSpPr>
          <p:nvPr/>
        </p:nvSpPr>
        <p:spPr bwMode="auto">
          <a:xfrm>
            <a:off x="1223963" y="4926013"/>
            <a:ext cx="7339012" cy="873125"/>
          </a:xfrm>
          <a:prstGeom prst="rect">
            <a:avLst/>
          </a:prstGeom>
          <a:noFill/>
          <a:ln w="9525">
            <a:noFill/>
            <a:miter lim="800000"/>
            <a:headEnd/>
            <a:tailEnd/>
          </a:ln>
        </p:spPr>
        <p:txBody>
          <a:bodyPr/>
          <a:lstStyle/>
          <a:p>
            <a:r>
              <a:rPr lang="en-US" sz="2000">
                <a:cs typeface="Geneva"/>
              </a:rPr>
              <a:t>To facilitate greater visibility and application of research outputs through global networks of open access repositories based on interoperability and international cooperation</a:t>
            </a:r>
            <a:endParaRPr lang="es-ES" sz="2000">
              <a:cs typeface="Geneva"/>
            </a:endParaRPr>
          </a:p>
        </p:txBody>
      </p:sp>
      <p:sp>
        <p:nvSpPr>
          <p:cNvPr id="34820" name="6 Rectángulo"/>
          <p:cNvSpPr>
            <a:spLocks noChangeArrowheads="1"/>
          </p:cNvSpPr>
          <p:nvPr/>
        </p:nvSpPr>
        <p:spPr bwMode="auto">
          <a:xfrm>
            <a:off x="1223963" y="1006475"/>
            <a:ext cx="7143750" cy="881063"/>
          </a:xfrm>
          <a:prstGeom prst="rect">
            <a:avLst/>
          </a:prstGeom>
          <a:noFill/>
          <a:ln w="9525">
            <a:noFill/>
            <a:miter lim="800000"/>
            <a:headEnd/>
            <a:tailEnd/>
          </a:ln>
        </p:spPr>
        <p:txBody>
          <a:bodyPr/>
          <a:lstStyle/>
          <a:p>
            <a:r>
              <a:rPr lang="en-US" sz="2400">
                <a:cs typeface="Geneva"/>
              </a:rPr>
              <a:t>A global research (information) infrastructure, based on worldwide networked open access digital repositories</a:t>
            </a:r>
            <a:endParaRPr lang="es-ES" sz="2400">
              <a:latin typeface="Gill Sans MT" pitchFamily="34" charset="0"/>
              <a:cs typeface="Geneva"/>
            </a:endParaRPr>
          </a:p>
        </p:txBody>
      </p:sp>
      <p:sp>
        <p:nvSpPr>
          <p:cNvPr id="3" name="Rechteck 2"/>
          <p:cNvSpPr/>
          <p:nvPr/>
        </p:nvSpPr>
        <p:spPr>
          <a:xfrm>
            <a:off x="1246188" y="4395788"/>
            <a:ext cx="1471612" cy="538162"/>
          </a:xfrm>
          <a:prstGeom prst="rect">
            <a:avLst/>
          </a:prstGeom>
        </p:spPr>
        <p:txBody>
          <a:bodyPr wrap="none">
            <a:spAutoFit/>
          </a:bodyPr>
          <a:lstStyle/>
          <a:p>
            <a:pPr>
              <a:defRPr/>
            </a:pPr>
            <a:r>
              <a:rPr lang="en-US" sz="2900" b="1" kern="0" dirty="0">
                <a:solidFill>
                  <a:srgbClr val="000000"/>
                </a:solidFill>
                <a:ea typeface="+mj-ea"/>
                <a:cs typeface="+mj-cs"/>
              </a:rPr>
              <a:t>M</a:t>
            </a:r>
            <a:r>
              <a:rPr lang="en-US" sz="2900" b="1" kern="0" dirty="0">
                <a:solidFill>
                  <a:srgbClr val="000000"/>
                </a:solidFill>
                <a:latin typeface="Gill Sans MT" pitchFamily="34" charset="0"/>
                <a:ea typeface="+mj-ea"/>
                <a:cs typeface="+mj-cs"/>
              </a:rPr>
              <a:t>ission</a:t>
            </a:r>
            <a:endParaRPr lang="de-DE" dirty="0">
              <a:ea typeface="Geneva" charset="-128"/>
              <a:cs typeface="+mn-cs"/>
            </a:endParaRPr>
          </a:p>
        </p:txBody>
      </p:sp>
      <p:sp>
        <p:nvSpPr>
          <p:cNvPr id="34822" name="Textfeld 1"/>
          <p:cNvSpPr txBox="1">
            <a:spLocks noChangeArrowheads="1"/>
          </p:cNvSpPr>
          <p:nvPr/>
        </p:nvSpPr>
        <p:spPr bwMode="auto">
          <a:xfrm>
            <a:off x="1466850" y="2579688"/>
            <a:ext cx="1089025" cy="400050"/>
          </a:xfrm>
          <a:prstGeom prst="rect">
            <a:avLst/>
          </a:prstGeom>
          <a:noFill/>
          <a:ln w="9525">
            <a:noFill/>
            <a:miter lim="800000"/>
            <a:headEnd/>
            <a:tailEnd/>
          </a:ln>
        </p:spPr>
        <p:txBody>
          <a:bodyPr wrap="none">
            <a:spAutoFit/>
          </a:bodyPr>
          <a:lstStyle/>
          <a:p>
            <a:r>
              <a:rPr lang="de-DE" sz="2000" b="1">
                <a:cs typeface="Geneva"/>
              </a:rPr>
              <a:t>SHARE</a:t>
            </a:r>
          </a:p>
        </p:txBody>
      </p:sp>
      <p:sp>
        <p:nvSpPr>
          <p:cNvPr id="34823" name="Textfeld 8"/>
          <p:cNvSpPr txBox="1">
            <a:spLocks noChangeArrowheads="1"/>
          </p:cNvSpPr>
          <p:nvPr/>
        </p:nvSpPr>
        <p:spPr bwMode="auto">
          <a:xfrm>
            <a:off x="1223963" y="3459163"/>
            <a:ext cx="1493837" cy="400050"/>
          </a:xfrm>
          <a:prstGeom prst="rect">
            <a:avLst/>
          </a:prstGeom>
          <a:noFill/>
          <a:ln w="9525">
            <a:noFill/>
            <a:miter lim="800000"/>
            <a:headEnd/>
            <a:tailEnd/>
          </a:ln>
        </p:spPr>
        <p:txBody>
          <a:bodyPr wrap="none">
            <a:spAutoFit/>
          </a:bodyPr>
          <a:lstStyle/>
          <a:p>
            <a:r>
              <a:rPr lang="de-DE" sz="2000" b="1">
                <a:cs typeface="Geneva"/>
              </a:rPr>
              <a:t>LaRefencia</a:t>
            </a:r>
          </a:p>
        </p:txBody>
      </p:sp>
      <p:sp>
        <p:nvSpPr>
          <p:cNvPr id="34824" name="Textfeld 9"/>
          <p:cNvSpPr txBox="1">
            <a:spLocks noChangeArrowheads="1"/>
          </p:cNvSpPr>
          <p:nvPr/>
        </p:nvSpPr>
        <p:spPr bwMode="auto">
          <a:xfrm>
            <a:off x="6948488" y="2003425"/>
            <a:ext cx="2124075" cy="400050"/>
          </a:xfrm>
          <a:prstGeom prst="rect">
            <a:avLst/>
          </a:prstGeom>
          <a:noFill/>
          <a:ln w="9525">
            <a:noFill/>
            <a:miter lim="800000"/>
            <a:headEnd/>
            <a:tailEnd/>
          </a:ln>
        </p:spPr>
        <p:txBody>
          <a:bodyPr wrap="none">
            <a:spAutoFit/>
          </a:bodyPr>
          <a:lstStyle/>
          <a:p>
            <a:r>
              <a:rPr lang="de-DE" sz="2000" b="1">
                <a:cs typeface="Geneva"/>
              </a:rPr>
              <a:t>Europe/OpenAIRE</a:t>
            </a:r>
          </a:p>
        </p:txBody>
      </p:sp>
      <p:sp>
        <p:nvSpPr>
          <p:cNvPr id="34825" name="Textfeld 10"/>
          <p:cNvSpPr txBox="1">
            <a:spLocks noChangeArrowheads="1"/>
          </p:cNvSpPr>
          <p:nvPr/>
        </p:nvSpPr>
        <p:spPr bwMode="auto">
          <a:xfrm>
            <a:off x="7083425" y="2667000"/>
            <a:ext cx="784225" cy="400050"/>
          </a:xfrm>
          <a:prstGeom prst="rect">
            <a:avLst/>
          </a:prstGeom>
          <a:noFill/>
          <a:ln w="9525">
            <a:noFill/>
            <a:miter lim="800000"/>
            <a:headEnd/>
            <a:tailEnd/>
          </a:ln>
        </p:spPr>
        <p:txBody>
          <a:bodyPr wrap="none">
            <a:spAutoFit/>
          </a:bodyPr>
          <a:lstStyle/>
          <a:p>
            <a:r>
              <a:rPr lang="de-DE" sz="2000" b="1">
                <a:cs typeface="Geneva"/>
              </a:rPr>
              <a:t>China</a:t>
            </a:r>
          </a:p>
        </p:txBody>
      </p:sp>
      <p:sp>
        <p:nvSpPr>
          <p:cNvPr id="34826" name="Textfeld 12"/>
          <p:cNvSpPr txBox="1">
            <a:spLocks noChangeArrowheads="1"/>
          </p:cNvSpPr>
          <p:nvPr/>
        </p:nvSpPr>
        <p:spPr bwMode="auto">
          <a:xfrm>
            <a:off x="7083425" y="4019550"/>
            <a:ext cx="1274763" cy="400050"/>
          </a:xfrm>
          <a:prstGeom prst="rect">
            <a:avLst/>
          </a:prstGeom>
          <a:noFill/>
          <a:ln w="9525">
            <a:noFill/>
            <a:miter lim="800000"/>
            <a:headEnd/>
            <a:tailEnd/>
          </a:ln>
        </p:spPr>
        <p:txBody>
          <a:bodyPr wrap="none">
            <a:spAutoFit/>
          </a:bodyPr>
          <a:lstStyle/>
          <a:p>
            <a:r>
              <a:rPr lang="de-DE" sz="2000" b="1">
                <a:cs typeface="Geneva"/>
              </a:rPr>
              <a:t>Australia</a:t>
            </a:r>
          </a:p>
        </p:txBody>
      </p:sp>
      <p:sp>
        <p:nvSpPr>
          <p:cNvPr id="34827" name="Textfeld 13"/>
          <p:cNvSpPr txBox="1">
            <a:spLocks noChangeArrowheads="1"/>
          </p:cNvSpPr>
          <p:nvPr/>
        </p:nvSpPr>
        <p:spPr bwMode="auto">
          <a:xfrm>
            <a:off x="7237413" y="3227388"/>
            <a:ext cx="796925" cy="400050"/>
          </a:xfrm>
          <a:prstGeom prst="rect">
            <a:avLst/>
          </a:prstGeom>
          <a:noFill/>
          <a:ln w="9525">
            <a:noFill/>
            <a:miter lim="800000"/>
            <a:headEnd/>
            <a:tailEnd/>
          </a:ln>
        </p:spPr>
        <p:txBody>
          <a:bodyPr wrap="none">
            <a:spAutoFit/>
          </a:bodyPr>
          <a:lstStyle/>
          <a:p>
            <a:r>
              <a:rPr lang="de-DE" sz="2000" b="1">
                <a:cs typeface="Geneva"/>
              </a:rPr>
              <a:t>Japan</a:t>
            </a:r>
          </a:p>
        </p:txBody>
      </p:sp>
      <p:sp>
        <p:nvSpPr>
          <p:cNvPr id="34828" name="Textfeld 14"/>
          <p:cNvSpPr txBox="1">
            <a:spLocks noChangeArrowheads="1"/>
          </p:cNvSpPr>
          <p:nvPr/>
        </p:nvSpPr>
        <p:spPr bwMode="auto">
          <a:xfrm>
            <a:off x="1246188" y="3987800"/>
            <a:ext cx="1379537" cy="400050"/>
          </a:xfrm>
          <a:prstGeom prst="rect">
            <a:avLst/>
          </a:prstGeom>
          <a:noFill/>
          <a:ln w="9525">
            <a:noFill/>
            <a:miter lim="800000"/>
            <a:headEnd/>
            <a:tailEnd/>
          </a:ln>
        </p:spPr>
        <p:txBody>
          <a:bodyPr wrap="none">
            <a:spAutoFit/>
          </a:bodyPr>
          <a:lstStyle/>
          <a:p>
            <a:r>
              <a:rPr lang="de-DE" sz="2000" b="1">
                <a:cs typeface="Geneva"/>
              </a:rPr>
              <a:t>Network ...</a:t>
            </a:r>
          </a:p>
        </p:txBody>
      </p:sp>
      <p:sp>
        <p:nvSpPr>
          <p:cNvPr id="34829" name="Textfeld 15"/>
          <p:cNvSpPr txBox="1">
            <a:spLocks noChangeArrowheads="1"/>
          </p:cNvSpPr>
          <p:nvPr/>
        </p:nvSpPr>
        <p:spPr bwMode="auto">
          <a:xfrm>
            <a:off x="1062038" y="2144713"/>
            <a:ext cx="1379537" cy="400050"/>
          </a:xfrm>
          <a:prstGeom prst="rect">
            <a:avLst/>
          </a:prstGeom>
          <a:noFill/>
          <a:ln w="9525">
            <a:noFill/>
            <a:miter lim="800000"/>
            <a:headEnd/>
            <a:tailEnd/>
          </a:ln>
        </p:spPr>
        <p:txBody>
          <a:bodyPr wrap="none">
            <a:spAutoFit/>
          </a:bodyPr>
          <a:lstStyle/>
          <a:p>
            <a:r>
              <a:rPr lang="de-DE" sz="2000" b="1">
                <a:cs typeface="Geneva"/>
              </a:rPr>
              <a:t>Network ...</a:t>
            </a:r>
          </a:p>
        </p:txBody>
      </p:sp>
      <p:sp>
        <p:nvSpPr>
          <p:cNvPr id="34830" name="Textfeld 16"/>
          <p:cNvSpPr txBox="1">
            <a:spLocks noChangeArrowheads="1"/>
          </p:cNvSpPr>
          <p:nvPr/>
        </p:nvSpPr>
        <p:spPr bwMode="auto">
          <a:xfrm>
            <a:off x="7178675" y="3659188"/>
            <a:ext cx="1379538" cy="400050"/>
          </a:xfrm>
          <a:prstGeom prst="rect">
            <a:avLst/>
          </a:prstGeom>
          <a:noFill/>
          <a:ln w="9525">
            <a:noFill/>
            <a:miter lim="800000"/>
            <a:headEnd/>
            <a:tailEnd/>
          </a:ln>
        </p:spPr>
        <p:txBody>
          <a:bodyPr wrap="none">
            <a:spAutoFit/>
          </a:bodyPr>
          <a:lstStyle/>
          <a:p>
            <a:r>
              <a:rPr lang="de-DE" sz="2000" b="1">
                <a:cs typeface="Geneva"/>
              </a:rPr>
              <a:t>Network ...</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Bild 3"/>
          <p:cNvPicPr>
            <a:picLocks noChangeAspect="1"/>
          </p:cNvPicPr>
          <p:nvPr/>
        </p:nvPicPr>
        <p:blipFill>
          <a:blip r:embed="rId3"/>
          <a:srcRect/>
          <a:stretch>
            <a:fillRect/>
          </a:stretch>
        </p:blipFill>
        <p:spPr bwMode="auto">
          <a:xfrm rot="-885192">
            <a:off x="4967288" y="4818063"/>
            <a:ext cx="1516062" cy="1001712"/>
          </a:xfrm>
          <a:prstGeom prst="rect">
            <a:avLst/>
          </a:prstGeom>
          <a:noFill/>
          <a:ln w="9525">
            <a:noFill/>
            <a:miter lim="800000"/>
            <a:headEnd/>
            <a:tailEnd/>
          </a:ln>
        </p:spPr>
      </p:pic>
      <p:sp>
        <p:nvSpPr>
          <p:cNvPr id="3" name="Pfeil nach rechts 2"/>
          <p:cNvSpPr/>
          <p:nvPr/>
        </p:nvSpPr>
        <p:spPr>
          <a:xfrm rot="19604071">
            <a:off x="-331788" y="2713038"/>
            <a:ext cx="8340726" cy="2022475"/>
          </a:xfrm>
          <a:prstGeom prst="rightArrow">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 name="Textfeld 4"/>
          <p:cNvSpPr txBox="1"/>
          <p:nvPr/>
        </p:nvSpPr>
        <p:spPr>
          <a:xfrm>
            <a:off x="457200" y="4814888"/>
            <a:ext cx="2865438" cy="381000"/>
          </a:xfrm>
          <a:prstGeom prst="rect">
            <a:avLst/>
          </a:prstGeom>
          <a:solidFill>
            <a:srgbClr val="CCECFF"/>
          </a:solidFill>
          <a:ln>
            <a:noFill/>
          </a:ln>
        </p:spPr>
        <p:style>
          <a:lnRef idx="1">
            <a:schemeClr val="accent3"/>
          </a:lnRef>
          <a:fillRef idx="2">
            <a:schemeClr val="accent3"/>
          </a:fillRef>
          <a:effectRef idx="1">
            <a:schemeClr val="accent3"/>
          </a:effectRef>
          <a:fontRef idx="minor">
            <a:schemeClr val="dk1"/>
          </a:fontRef>
        </p:style>
        <p:txBody>
          <a:bodyPr wrap="none" lIns="36000" tIns="36000" rIns="36000" bIns="36000">
            <a:spAutoFit/>
          </a:bodyPr>
          <a:lstStyle/>
          <a:p>
            <a:pPr>
              <a:defRPr/>
            </a:pPr>
            <a:r>
              <a:rPr lang="de-DE" sz="2000" dirty="0" err="1">
                <a:latin typeface="Arial" pitchFamily="34" charset="0"/>
                <a:cs typeface="Arial" pitchFamily="34" charset="0"/>
              </a:rPr>
              <a:t>Repositories</a:t>
            </a:r>
            <a:r>
              <a:rPr lang="de-DE" sz="2000" dirty="0">
                <a:latin typeface="Arial" pitchFamily="34" charset="0"/>
                <a:cs typeface="Arial" pitchFamily="34" charset="0"/>
              </a:rPr>
              <a:t> (IR, DR, ...)</a:t>
            </a:r>
          </a:p>
        </p:txBody>
      </p:sp>
      <p:sp>
        <p:nvSpPr>
          <p:cNvPr id="13" name="Textfeld 12"/>
          <p:cNvSpPr txBox="1"/>
          <p:nvPr/>
        </p:nvSpPr>
        <p:spPr>
          <a:xfrm>
            <a:off x="2755900" y="1617663"/>
            <a:ext cx="3406775" cy="381000"/>
          </a:xfrm>
          <a:prstGeom prst="rect">
            <a:avLst/>
          </a:prstGeom>
          <a:solidFill>
            <a:srgbClr val="CCECFF"/>
          </a:solidFill>
          <a:ln>
            <a:noFill/>
          </a:ln>
        </p:spPr>
        <p:style>
          <a:lnRef idx="1">
            <a:schemeClr val="accent3"/>
          </a:lnRef>
          <a:fillRef idx="2">
            <a:schemeClr val="accent3"/>
          </a:fillRef>
          <a:effectRef idx="1">
            <a:schemeClr val="accent3"/>
          </a:effectRef>
          <a:fontRef idx="minor">
            <a:schemeClr val="dk1"/>
          </a:fontRef>
        </p:style>
        <p:txBody>
          <a:bodyPr lIns="36000" tIns="36000" rIns="36000" bIns="36000">
            <a:spAutoFit/>
          </a:bodyPr>
          <a:lstStyle/>
          <a:p>
            <a:pPr>
              <a:defRPr/>
            </a:pPr>
            <a:r>
              <a:rPr lang="de-DE" sz="2000" dirty="0">
                <a:solidFill>
                  <a:schemeClr val="bg1">
                    <a:lumMod val="50000"/>
                  </a:schemeClr>
                </a:solidFill>
                <a:latin typeface="Arial" pitchFamily="34" charset="0"/>
                <a:cs typeface="Arial" pitchFamily="34" charset="0"/>
              </a:rPr>
              <a:t>Global Repository Network(s)</a:t>
            </a:r>
          </a:p>
        </p:txBody>
      </p:sp>
      <p:sp>
        <p:nvSpPr>
          <p:cNvPr id="14" name="Textfeld 13"/>
          <p:cNvSpPr txBox="1"/>
          <p:nvPr/>
        </p:nvSpPr>
        <p:spPr>
          <a:xfrm>
            <a:off x="846138" y="3717925"/>
            <a:ext cx="3451225" cy="381000"/>
          </a:xfrm>
          <a:prstGeom prst="rect">
            <a:avLst/>
          </a:prstGeom>
          <a:solidFill>
            <a:srgbClr val="CCECFF"/>
          </a:solidFill>
          <a:ln>
            <a:noFill/>
          </a:ln>
        </p:spPr>
        <p:style>
          <a:lnRef idx="1">
            <a:schemeClr val="accent3"/>
          </a:lnRef>
          <a:fillRef idx="2">
            <a:schemeClr val="accent3"/>
          </a:fillRef>
          <a:effectRef idx="1">
            <a:schemeClr val="accent3"/>
          </a:effectRef>
          <a:fontRef idx="minor">
            <a:schemeClr val="dk1"/>
          </a:fontRef>
        </p:style>
        <p:txBody>
          <a:bodyPr wrap="none" lIns="36000" tIns="36000" rIns="36000" bIns="36000">
            <a:spAutoFit/>
          </a:bodyPr>
          <a:lstStyle/>
          <a:p>
            <a:pPr>
              <a:defRPr/>
            </a:pPr>
            <a:r>
              <a:rPr lang="de-DE" sz="2000" dirty="0">
                <a:latin typeface="Arial" pitchFamily="34" charset="0"/>
                <a:cs typeface="Arial" pitchFamily="34" charset="0"/>
              </a:rPr>
              <a:t>National Repository Networks</a:t>
            </a:r>
          </a:p>
        </p:txBody>
      </p:sp>
      <p:sp>
        <p:nvSpPr>
          <p:cNvPr id="36870" name="Titel 1"/>
          <p:cNvSpPr>
            <a:spLocks noGrp="1"/>
          </p:cNvSpPr>
          <p:nvPr>
            <p:ph type="title"/>
          </p:nvPr>
        </p:nvSpPr>
        <p:spPr bwMode="auto">
          <a:xfrm>
            <a:off x="457200" y="476250"/>
            <a:ext cx="8229600" cy="698500"/>
          </a:xfrm>
          <a:noFill/>
          <a:ln>
            <a:miter lim="800000"/>
            <a:headEnd/>
            <a:tailEnd/>
          </a:ln>
        </p:spPr>
        <p:txBody>
          <a:bodyPr vert="horz" wrap="square" lIns="91440" tIns="45720" rIns="91440" bIns="45720" numCol="1" anchor="t" anchorCtr="0" compatLnSpc="1">
            <a:prstTxWarp prst="textNoShape">
              <a:avLst/>
            </a:prstTxWarp>
          </a:bodyPr>
          <a:lstStyle/>
          <a:p>
            <a:r>
              <a:rPr lang="de-DE" smtClean="0">
                <a:ea typeface="Geneva"/>
                <a:cs typeface="Geneva"/>
              </a:rPr>
              <a:t>Where do we stand?</a:t>
            </a:r>
          </a:p>
        </p:txBody>
      </p:sp>
      <p:sp>
        <p:nvSpPr>
          <p:cNvPr id="36871" name="Datumsplatzhalter 19"/>
          <p:cNvSpPr>
            <a:spLocks noGrp="1"/>
          </p:cNvSpPr>
          <p:nvPr>
            <p:ph type="dt" sz="quarter" idx="10"/>
          </p:nvPr>
        </p:nvSpPr>
        <p:spPr bwMode="auto">
          <a:noFill/>
          <a:ln>
            <a:miter lim="800000"/>
            <a:headEnd/>
            <a:tailEnd/>
          </a:ln>
        </p:spPr>
        <p:txBody>
          <a:bodyPr/>
          <a:lstStyle/>
          <a:p>
            <a:r>
              <a:rPr lang="de-DE">
                <a:latin typeface="Arial" charset="0"/>
                <a:ea typeface="Geneva"/>
                <a:cs typeface="Geneva"/>
              </a:rPr>
              <a:t>20.05.14</a:t>
            </a:r>
          </a:p>
        </p:txBody>
      </p:sp>
      <p:sp>
        <p:nvSpPr>
          <p:cNvPr id="36872" name="Fußzeilenplatzhalter 5"/>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de-DE">
                <a:ea typeface="Geneva"/>
                <a:cs typeface="Geneva"/>
              </a:rPr>
              <a:t>LIBER  *   Vienna  *   Norbert Lossau </a:t>
            </a:r>
          </a:p>
        </p:txBody>
      </p:sp>
      <p:sp>
        <p:nvSpPr>
          <p:cNvPr id="36873" name="Foliennummernplatzhalter 1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37E12C7-5C15-4A70-96F1-A7E3B53B9EB3}" type="slidenum">
              <a:rPr lang="de-DE">
                <a:ea typeface="Geneva"/>
                <a:cs typeface="Geneva"/>
              </a:rPr>
              <a:pPr/>
              <a:t>5</a:t>
            </a:fld>
            <a:endParaRPr lang="de-DE">
              <a:ea typeface="Geneva"/>
              <a:cs typeface="Geneva"/>
            </a:endParaRPr>
          </a:p>
        </p:txBody>
      </p:sp>
      <p:sp>
        <p:nvSpPr>
          <p:cNvPr id="17" name="Textfeld 16"/>
          <p:cNvSpPr txBox="1"/>
          <p:nvPr/>
        </p:nvSpPr>
        <p:spPr>
          <a:xfrm>
            <a:off x="1524000" y="2693988"/>
            <a:ext cx="3729038" cy="379412"/>
          </a:xfrm>
          <a:prstGeom prst="rect">
            <a:avLst/>
          </a:prstGeom>
          <a:solidFill>
            <a:srgbClr val="CCECFF"/>
          </a:solidFill>
          <a:ln>
            <a:noFill/>
          </a:ln>
        </p:spPr>
        <p:style>
          <a:lnRef idx="1">
            <a:schemeClr val="accent3"/>
          </a:lnRef>
          <a:fillRef idx="2">
            <a:schemeClr val="accent3"/>
          </a:fillRef>
          <a:effectRef idx="1">
            <a:schemeClr val="accent3"/>
          </a:effectRef>
          <a:fontRef idx="minor">
            <a:schemeClr val="dk1"/>
          </a:fontRef>
        </p:style>
        <p:txBody>
          <a:bodyPr lIns="36000" tIns="36000" rIns="36000" bIns="36000">
            <a:spAutoFit/>
          </a:bodyPr>
          <a:lstStyle/>
          <a:p>
            <a:pPr>
              <a:defRPr/>
            </a:pPr>
            <a:r>
              <a:rPr lang="de-DE" sz="2000" dirty="0">
                <a:latin typeface="Arial" pitchFamily="34" charset="0"/>
                <a:cs typeface="Arial" pitchFamily="34" charset="0"/>
              </a:rPr>
              <a:t>Regional Repository Networks</a:t>
            </a:r>
          </a:p>
        </p:txBody>
      </p:sp>
      <p:sp>
        <p:nvSpPr>
          <p:cNvPr id="12" name="Textfeld 11"/>
          <p:cNvSpPr txBox="1"/>
          <p:nvPr/>
        </p:nvSpPr>
        <p:spPr>
          <a:xfrm>
            <a:off x="88900" y="5691188"/>
            <a:ext cx="2482850" cy="379412"/>
          </a:xfrm>
          <a:prstGeom prst="rect">
            <a:avLst/>
          </a:prstGeom>
          <a:solidFill>
            <a:srgbClr val="CCECFF"/>
          </a:solidFill>
          <a:ln>
            <a:noFill/>
          </a:ln>
        </p:spPr>
        <p:style>
          <a:lnRef idx="1">
            <a:schemeClr val="accent3"/>
          </a:lnRef>
          <a:fillRef idx="2">
            <a:schemeClr val="accent3"/>
          </a:fillRef>
          <a:effectRef idx="1">
            <a:schemeClr val="accent3"/>
          </a:effectRef>
          <a:fontRef idx="minor">
            <a:schemeClr val="dk1"/>
          </a:fontRef>
        </p:style>
        <p:txBody>
          <a:bodyPr wrap="none" lIns="36000" tIns="36000" rIns="36000" bIns="36000">
            <a:spAutoFit/>
          </a:bodyPr>
          <a:lstStyle/>
          <a:p>
            <a:pPr>
              <a:defRPr/>
            </a:pPr>
            <a:r>
              <a:rPr lang="de-DE" sz="2000" dirty="0">
                <a:latin typeface="Arial" pitchFamily="34" charset="0"/>
                <a:cs typeface="Arial" pitchFamily="34" charset="0"/>
              </a:rPr>
              <a:t>Santa </a:t>
            </a:r>
            <a:r>
              <a:rPr lang="de-DE" sz="2000" dirty="0" err="1">
                <a:latin typeface="Arial" pitchFamily="34" charset="0"/>
                <a:cs typeface="Arial" pitchFamily="34" charset="0"/>
              </a:rPr>
              <a:t>Fe</a:t>
            </a:r>
            <a:r>
              <a:rPr lang="de-DE" sz="2000" dirty="0">
                <a:latin typeface="Arial" pitchFamily="34" charset="0"/>
                <a:cs typeface="Arial" pitchFamily="34" charset="0"/>
              </a:rPr>
              <a:t> </a:t>
            </a:r>
            <a:r>
              <a:rPr lang="de-DE" sz="2000" dirty="0" err="1">
                <a:latin typeface="Arial" pitchFamily="34" charset="0"/>
                <a:cs typeface="Arial" pitchFamily="34" charset="0"/>
              </a:rPr>
              <a:t>Convention</a:t>
            </a:r>
            <a:endParaRPr lang="de-DE" sz="2000" dirty="0">
              <a:latin typeface="Arial" pitchFamily="34" charset="0"/>
              <a:cs typeface="Arial" pitchFamily="34" charset="0"/>
            </a:endParaRPr>
          </a:p>
        </p:txBody>
      </p:sp>
      <p:pic>
        <p:nvPicPr>
          <p:cNvPr id="36876" name="Bild 6"/>
          <p:cNvPicPr>
            <a:picLocks noChangeAspect="1"/>
          </p:cNvPicPr>
          <p:nvPr/>
        </p:nvPicPr>
        <p:blipFill>
          <a:blip r:embed="rId4"/>
          <a:srcRect/>
          <a:stretch>
            <a:fillRect/>
          </a:stretch>
        </p:blipFill>
        <p:spPr bwMode="auto">
          <a:xfrm>
            <a:off x="3695700" y="5681663"/>
            <a:ext cx="1282700" cy="863600"/>
          </a:xfrm>
          <a:prstGeom prst="rect">
            <a:avLst/>
          </a:prstGeom>
          <a:noFill/>
          <a:ln w="9525">
            <a:noFill/>
            <a:miter lim="800000"/>
            <a:headEnd/>
            <a:tailEnd/>
          </a:ln>
        </p:spPr>
      </p:pic>
      <p:sp>
        <p:nvSpPr>
          <p:cNvPr id="8" name="Textfeld 7"/>
          <p:cNvSpPr txBox="1"/>
          <p:nvPr/>
        </p:nvSpPr>
        <p:spPr>
          <a:xfrm>
            <a:off x="38100" y="6070600"/>
            <a:ext cx="838200" cy="369888"/>
          </a:xfrm>
          <a:prstGeom prst="rect">
            <a:avLst/>
          </a:prstGeom>
          <a:solidFill>
            <a:schemeClr val="accent6"/>
          </a:solidFill>
        </p:spPr>
        <p:txBody>
          <a:bodyPr>
            <a:spAutoFit/>
          </a:bodyPr>
          <a:lstStyle/>
          <a:p>
            <a:pPr>
              <a:defRPr/>
            </a:pPr>
            <a:r>
              <a:rPr lang="de-DE" b="1" dirty="0">
                <a:ea typeface="Geneva" charset="-128"/>
                <a:cs typeface="+mn-cs"/>
              </a:rPr>
              <a:t>1999</a:t>
            </a:r>
          </a:p>
        </p:txBody>
      </p:sp>
      <p:sp>
        <p:nvSpPr>
          <p:cNvPr id="15" name="Textfeld 14"/>
          <p:cNvSpPr txBox="1"/>
          <p:nvPr/>
        </p:nvSpPr>
        <p:spPr>
          <a:xfrm>
            <a:off x="0" y="2474913"/>
            <a:ext cx="742950" cy="400050"/>
          </a:xfrm>
          <a:prstGeom prst="rect">
            <a:avLst/>
          </a:prstGeom>
          <a:solidFill>
            <a:schemeClr val="accent6"/>
          </a:solidFill>
        </p:spPr>
        <p:txBody>
          <a:bodyPr>
            <a:spAutoFit/>
          </a:bodyPr>
          <a:lstStyle/>
          <a:p>
            <a:pPr>
              <a:defRPr/>
            </a:pPr>
            <a:r>
              <a:rPr lang="de-DE" sz="2000" b="1" dirty="0">
                <a:ea typeface="Geneva" charset="-128"/>
                <a:cs typeface="+mn-cs"/>
              </a:rPr>
              <a:t>2014</a:t>
            </a:r>
          </a:p>
        </p:txBody>
      </p:sp>
      <p:pic>
        <p:nvPicPr>
          <p:cNvPr id="36879" name="Bild 9"/>
          <p:cNvPicPr>
            <a:picLocks noChangeAspect="1"/>
          </p:cNvPicPr>
          <p:nvPr/>
        </p:nvPicPr>
        <p:blipFill>
          <a:blip r:embed="rId5"/>
          <a:srcRect/>
          <a:stretch>
            <a:fillRect/>
          </a:stretch>
        </p:blipFill>
        <p:spPr bwMode="auto">
          <a:xfrm>
            <a:off x="6877050" y="4445000"/>
            <a:ext cx="2006600" cy="698500"/>
          </a:xfrm>
          <a:prstGeom prst="rect">
            <a:avLst/>
          </a:prstGeom>
          <a:noFill/>
          <a:ln w="9525">
            <a:noFill/>
            <a:miter lim="800000"/>
            <a:headEnd/>
            <a:tailEnd/>
          </a:ln>
        </p:spPr>
      </p:pic>
      <p:pic>
        <p:nvPicPr>
          <p:cNvPr id="36880" name="Bild 10"/>
          <p:cNvPicPr>
            <a:picLocks noChangeAspect="1"/>
          </p:cNvPicPr>
          <p:nvPr/>
        </p:nvPicPr>
        <p:blipFill>
          <a:blip r:embed="rId6"/>
          <a:srcRect/>
          <a:stretch>
            <a:fillRect/>
          </a:stretch>
        </p:blipFill>
        <p:spPr bwMode="auto">
          <a:xfrm>
            <a:off x="4008438" y="3938588"/>
            <a:ext cx="1511300" cy="876300"/>
          </a:xfrm>
          <a:prstGeom prst="rect">
            <a:avLst/>
          </a:prstGeom>
          <a:noFill/>
          <a:ln w="9525">
            <a:noFill/>
            <a:miter lim="800000"/>
            <a:headEnd/>
            <a:tailEnd/>
          </a:ln>
        </p:spPr>
      </p:pic>
      <p:pic>
        <p:nvPicPr>
          <p:cNvPr id="36881" name="Bild 17"/>
          <p:cNvPicPr>
            <a:picLocks noChangeAspect="1"/>
          </p:cNvPicPr>
          <p:nvPr/>
        </p:nvPicPr>
        <p:blipFill>
          <a:blip r:embed="rId7"/>
          <a:srcRect/>
          <a:stretch>
            <a:fillRect/>
          </a:stretch>
        </p:blipFill>
        <p:spPr bwMode="auto">
          <a:xfrm>
            <a:off x="5519738" y="3830638"/>
            <a:ext cx="2527300" cy="811212"/>
          </a:xfrm>
          <a:prstGeom prst="rect">
            <a:avLst/>
          </a:prstGeom>
          <a:noFill/>
          <a:ln w="9525">
            <a:noFill/>
            <a:miter lim="800000"/>
            <a:headEnd/>
            <a:tailEnd/>
          </a:ln>
        </p:spPr>
      </p:pic>
      <p:pic>
        <p:nvPicPr>
          <p:cNvPr id="36882" name="Bild 18"/>
          <p:cNvPicPr>
            <a:picLocks noChangeAspect="1"/>
          </p:cNvPicPr>
          <p:nvPr/>
        </p:nvPicPr>
        <p:blipFill>
          <a:blip r:embed="rId8"/>
          <a:srcRect/>
          <a:stretch>
            <a:fillRect/>
          </a:stretch>
        </p:blipFill>
        <p:spPr bwMode="auto">
          <a:xfrm>
            <a:off x="7075488" y="3070225"/>
            <a:ext cx="1808162" cy="603250"/>
          </a:xfrm>
          <a:prstGeom prst="rect">
            <a:avLst/>
          </a:prstGeom>
          <a:noFill/>
          <a:ln w="9525">
            <a:noFill/>
            <a:miter lim="800000"/>
            <a:headEnd/>
            <a:tailEnd/>
          </a:ln>
        </p:spPr>
      </p:pic>
      <p:pic>
        <p:nvPicPr>
          <p:cNvPr id="36883" name="Bild 20"/>
          <p:cNvPicPr>
            <a:picLocks noChangeAspect="1"/>
          </p:cNvPicPr>
          <p:nvPr/>
        </p:nvPicPr>
        <p:blipFill>
          <a:blip r:embed="rId9"/>
          <a:srcRect/>
          <a:stretch>
            <a:fillRect/>
          </a:stretch>
        </p:blipFill>
        <p:spPr bwMode="auto">
          <a:xfrm>
            <a:off x="5797550" y="2779713"/>
            <a:ext cx="1576388" cy="390525"/>
          </a:xfrm>
          <a:prstGeom prst="rect">
            <a:avLst/>
          </a:prstGeom>
          <a:noFill/>
          <a:ln w="9525">
            <a:noFill/>
            <a:miter lim="800000"/>
            <a:headEnd/>
            <a:tailEnd/>
          </a:ln>
        </p:spPr>
      </p:pic>
      <p:pic>
        <p:nvPicPr>
          <p:cNvPr id="36884" name="Picture 2"/>
          <p:cNvPicPr>
            <a:picLocks noChangeAspect="1" noChangeArrowheads="1"/>
          </p:cNvPicPr>
          <p:nvPr/>
        </p:nvPicPr>
        <p:blipFill>
          <a:blip r:embed="rId10"/>
          <a:srcRect/>
          <a:stretch>
            <a:fillRect/>
          </a:stretch>
        </p:blipFill>
        <p:spPr bwMode="auto">
          <a:xfrm>
            <a:off x="6783388" y="1360488"/>
            <a:ext cx="2095500" cy="1276350"/>
          </a:xfrm>
          <a:prstGeom prst="rect">
            <a:avLst/>
          </a:prstGeom>
          <a:noFill/>
          <a:ln w="9525">
            <a:noFill/>
            <a:miter lim="800000"/>
            <a:headEnd/>
            <a:tailEnd/>
          </a:ln>
        </p:spPr>
      </p:pic>
      <p:pic>
        <p:nvPicPr>
          <p:cNvPr id="36885" name="Bild 22"/>
          <p:cNvPicPr>
            <a:picLocks noChangeAspect="1"/>
          </p:cNvPicPr>
          <p:nvPr/>
        </p:nvPicPr>
        <p:blipFill>
          <a:blip r:embed="rId11"/>
          <a:srcRect/>
          <a:stretch>
            <a:fillRect/>
          </a:stretch>
        </p:blipFill>
        <p:spPr bwMode="auto">
          <a:xfrm>
            <a:off x="4851400" y="3070225"/>
            <a:ext cx="1181100" cy="919163"/>
          </a:xfrm>
          <a:prstGeom prst="rect">
            <a:avLst/>
          </a:prstGeom>
          <a:noFill/>
          <a:ln w="9525">
            <a:noFill/>
            <a:miter lim="800000"/>
            <a:headEnd/>
            <a:tailEnd/>
          </a:ln>
        </p:spPr>
      </p:pic>
      <p:sp>
        <p:nvSpPr>
          <p:cNvPr id="24" name="Textfeld 23"/>
          <p:cNvSpPr txBox="1"/>
          <p:nvPr/>
        </p:nvSpPr>
        <p:spPr>
          <a:xfrm>
            <a:off x="0" y="1000125"/>
            <a:ext cx="742950" cy="400050"/>
          </a:xfrm>
          <a:prstGeom prst="rect">
            <a:avLst/>
          </a:prstGeom>
          <a:solidFill>
            <a:schemeClr val="accent6"/>
          </a:solidFill>
        </p:spPr>
        <p:txBody>
          <a:bodyPr>
            <a:spAutoFit/>
          </a:bodyPr>
          <a:lstStyle/>
          <a:p>
            <a:pPr>
              <a:defRPr/>
            </a:pPr>
            <a:r>
              <a:rPr lang="de-DE" sz="2000" b="1" dirty="0">
                <a:ea typeface="Geneva" charset="-128"/>
                <a:cs typeface="+mn-cs"/>
              </a:rPr>
              <a:t>2030</a:t>
            </a:r>
          </a:p>
        </p:txBody>
      </p:sp>
      <p:cxnSp>
        <p:nvCxnSpPr>
          <p:cNvPr id="25" name="Gerade Verbindung 24"/>
          <p:cNvCxnSpPr/>
          <p:nvPr/>
        </p:nvCxnSpPr>
        <p:spPr>
          <a:xfrm>
            <a:off x="955675" y="2608263"/>
            <a:ext cx="5287963" cy="12700"/>
          </a:xfrm>
          <a:prstGeom prst="line">
            <a:avLst/>
          </a:prstGeom>
          <a:ln>
            <a:headEnd type="oval"/>
            <a:tailEnd type="oval"/>
          </a:ln>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el 1"/>
          <p:cNvSpPr>
            <a:spLocks noGrp="1"/>
          </p:cNvSpPr>
          <p:nvPr>
            <p:ph type="title"/>
          </p:nvPr>
        </p:nvSpPr>
        <p:spPr>
          <a:xfrm>
            <a:off x="1476375" y="241300"/>
            <a:ext cx="7199313" cy="1003300"/>
          </a:xfrm>
        </p:spPr>
        <p:txBody>
          <a:bodyPr/>
          <a:lstStyle/>
          <a:p>
            <a:r>
              <a:rPr lang="de-DE" sz="2600" smtClean="0"/>
              <a:t>Rome, March 2014: A new strategic initiative has started</a:t>
            </a:r>
          </a:p>
        </p:txBody>
      </p:sp>
      <p:pic>
        <p:nvPicPr>
          <p:cNvPr id="38914" name="Inhaltsplatzhalter 6"/>
          <p:cNvPicPr>
            <a:picLocks noGrp="1" noChangeAspect="1"/>
          </p:cNvPicPr>
          <p:nvPr>
            <p:ph idx="1"/>
          </p:nvPr>
        </p:nvPicPr>
        <p:blipFill>
          <a:blip r:embed="rId2"/>
          <a:srcRect l="2330" r="2330"/>
          <a:stretch>
            <a:fillRect/>
          </a:stretch>
        </p:blipFill>
        <p:spPr>
          <a:xfrm>
            <a:off x="4933950" y="1093788"/>
            <a:ext cx="4122738" cy="2587625"/>
          </a:xfrm>
        </p:spPr>
      </p:pic>
      <p:sp>
        <p:nvSpPr>
          <p:cNvPr id="4" name="Datumsplatzhalter 3"/>
          <p:cNvSpPr>
            <a:spLocks noGrp="1"/>
          </p:cNvSpPr>
          <p:nvPr>
            <p:ph type="dt" sz="quarter" idx="10"/>
          </p:nvPr>
        </p:nvSpPr>
        <p:spPr/>
        <p:txBody>
          <a:bodyPr/>
          <a:lstStyle/>
          <a:p>
            <a:pPr>
              <a:defRPr/>
            </a:pPr>
            <a:r>
              <a:rPr lang="de-DE" dirty="0"/>
              <a:t>20.05.14</a:t>
            </a:r>
          </a:p>
        </p:txBody>
      </p:sp>
      <p:sp>
        <p:nvSpPr>
          <p:cNvPr id="38916" name="Fußzeilenplatzhalter 4"/>
          <p:cNvSpPr>
            <a:spLocks noGrp="1"/>
          </p:cNvSpPr>
          <p:nvPr>
            <p:ph type="ftr" sz="quarter" idx="11"/>
          </p:nvPr>
        </p:nvSpPr>
        <p:spPr>
          <a:noFill/>
        </p:spPr>
        <p:txBody>
          <a:bodyPr/>
          <a:lstStyle/>
          <a:p>
            <a:r>
              <a:rPr lang="de-DE">
                <a:ea typeface="Geneva"/>
                <a:cs typeface="Geneva"/>
              </a:rPr>
              <a:t>LIBER  *   Vienna  *   Norbert Lossau </a:t>
            </a:r>
          </a:p>
        </p:txBody>
      </p:sp>
      <p:sp>
        <p:nvSpPr>
          <p:cNvPr id="38917" name="Foliennummernplatzhalter 5"/>
          <p:cNvSpPr>
            <a:spLocks noGrp="1"/>
          </p:cNvSpPr>
          <p:nvPr>
            <p:ph type="sldNum" sz="quarter" idx="12"/>
          </p:nvPr>
        </p:nvSpPr>
        <p:spPr>
          <a:noFill/>
        </p:spPr>
        <p:txBody>
          <a:bodyPr/>
          <a:lstStyle/>
          <a:p>
            <a:fld id="{69963DD6-C076-46FF-B2CC-03CEB1286B9D}" type="slidenum">
              <a:rPr lang="de-DE" smtClean="0">
                <a:ea typeface="Geneva"/>
                <a:cs typeface="Geneva"/>
              </a:rPr>
              <a:pPr/>
              <a:t>6</a:t>
            </a:fld>
            <a:endParaRPr lang="de-DE" smtClean="0">
              <a:ea typeface="Geneva"/>
              <a:cs typeface="Geneva"/>
            </a:endParaRPr>
          </a:p>
        </p:txBody>
      </p:sp>
      <p:sp>
        <p:nvSpPr>
          <p:cNvPr id="38918" name="Rechteck 8"/>
          <p:cNvSpPr>
            <a:spLocks noChangeArrowheads="1"/>
          </p:cNvSpPr>
          <p:nvPr/>
        </p:nvSpPr>
        <p:spPr bwMode="auto">
          <a:xfrm>
            <a:off x="4027488" y="6027738"/>
            <a:ext cx="3389312" cy="369887"/>
          </a:xfrm>
          <a:prstGeom prst="rect">
            <a:avLst/>
          </a:prstGeom>
          <a:noFill/>
          <a:ln w="9525">
            <a:noFill/>
            <a:miter lim="800000"/>
            <a:headEnd/>
            <a:tailEnd/>
          </a:ln>
        </p:spPr>
        <p:txBody>
          <a:bodyPr>
            <a:spAutoFit/>
          </a:bodyPr>
          <a:lstStyle/>
          <a:p>
            <a:r>
              <a:rPr lang="de-DE">
                <a:cs typeface="Geneva"/>
              </a:rPr>
              <a:t>http://www.coar-repositories.org</a:t>
            </a:r>
          </a:p>
        </p:txBody>
      </p:sp>
      <p:sp>
        <p:nvSpPr>
          <p:cNvPr id="38919" name="Inhaltsplatzhalter 2"/>
          <p:cNvSpPr txBox="1">
            <a:spLocks/>
          </p:cNvSpPr>
          <p:nvPr/>
        </p:nvSpPr>
        <p:spPr bwMode="auto">
          <a:xfrm>
            <a:off x="0" y="1093788"/>
            <a:ext cx="5116513" cy="5451475"/>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de-DE" sz="1100" b="1">
                <a:latin typeface="Gill Sans MT" pitchFamily="34" charset="0"/>
                <a:cs typeface="Geneva"/>
              </a:rPr>
              <a:t>Paul Ayris</a:t>
            </a:r>
            <a:r>
              <a:rPr lang="de-DE" sz="1100">
                <a:latin typeface="Gill Sans MT" pitchFamily="34" charset="0"/>
                <a:cs typeface="Geneva"/>
              </a:rPr>
              <a:t>, Director of University College London Library Services and President of LIBER (United Kingdom)</a:t>
            </a:r>
          </a:p>
          <a:p>
            <a:pPr marL="342900" indent="-342900" eaLnBrk="0" hangingPunct="0">
              <a:spcBef>
                <a:spcPct val="20000"/>
              </a:spcBef>
              <a:buFont typeface="Arial" charset="0"/>
              <a:buChar char="•"/>
            </a:pPr>
            <a:r>
              <a:rPr lang="de-DE" sz="1100" b="1">
                <a:latin typeface="Gill Sans MT" pitchFamily="34" charset="0"/>
                <a:cs typeface="Geneva"/>
              </a:rPr>
              <a:t>Donatella Castelli</a:t>
            </a:r>
            <a:r>
              <a:rPr lang="de-DE" sz="1100">
                <a:latin typeface="Gill Sans MT" pitchFamily="34" charset="0"/>
                <a:cs typeface="Geneva"/>
              </a:rPr>
              <a:t>, Senior Researcher, CNR-ISTI, Italian National Research Center and Technical  Director, OpenAIRE (Italy)</a:t>
            </a:r>
          </a:p>
          <a:p>
            <a:pPr marL="342900" indent="-342900" eaLnBrk="0" hangingPunct="0">
              <a:spcBef>
                <a:spcPct val="20000"/>
              </a:spcBef>
              <a:buFont typeface="Arial" charset="0"/>
              <a:buChar char="•"/>
            </a:pPr>
            <a:r>
              <a:rPr lang="de-DE" sz="1100" b="1">
                <a:latin typeface="Gill Sans MT" pitchFamily="34" charset="0"/>
                <a:cs typeface="Geneva"/>
              </a:rPr>
              <a:t>Carmen Gloria Labbé</a:t>
            </a:r>
            <a:r>
              <a:rPr lang="de-DE" sz="1100">
                <a:latin typeface="Gill Sans MT" pitchFamily="34" charset="0"/>
                <a:cs typeface="Geneva"/>
              </a:rPr>
              <a:t>, Deputy General Manager, CLARA and La Referencia and Vice-Chairman, COAR (Chile)</a:t>
            </a:r>
          </a:p>
          <a:p>
            <a:pPr marL="342900" indent="-342900" eaLnBrk="0" hangingPunct="0">
              <a:spcBef>
                <a:spcPct val="20000"/>
              </a:spcBef>
              <a:buFont typeface="Arial" charset="0"/>
              <a:buChar char="•"/>
            </a:pPr>
            <a:r>
              <a:rPr lang="de-DE" sz="1100" b="1">
                <a:latin typeface="Gill Sans MT" pitchFamily="34" charset="0"/>
                <a:cs typeface="Geneva"/>
              </a:rPr>
              <a:t>Norbert Lossau</a:t>
            </a:r>
            <a:r>
              <a:rPr lang="de-DE" sz="1100">
                <a:latin typeface="Gill Sans MT" pitchFamily="34" charset="0"/>
                <a:cs typeface="Geneva"/>
              </a:rPr>
              <a:t>, Chairman of the Board, COAR and Vice-President, University of Göttingen (Germany)</a:t>
            </a:r>
          </a:p>
          <a:p>
            <a:pPr marL="342900" indent="-342900" eaLnBrk="0" hangingPunct="0">
              <a:spcBef>
                <a:spcPct val="20000"/>
              </a:spcBef>
              <a:buFont typeface="Arial" charset="0"/>
              <a:buChar char="•"/>
            </a:pPr>
            <a:r>
              <a:rPr lang="de-DE" sz="1100" b="1">
                <a:latin typeface="Gill Sans MT" pitchFamily="34" charset="0"/>
                <a:cs typeface="Geneva"/>
              </a:rPr>
              <a:t>Rick Luce</a:t>
            </a:r>
            <a:r>
              <a:rPr lang="de-DE" sz="1100">
                <a:latin typeface="Gill Sans MT" pitchFamily="34" charset="0"/>
                <a:cs typeface="Geneva"/>
              </a:rPr>
              <a:t>, Co-Chair SHARE Steering Group and Associate Vice President for Research and Dean of University Libraries, University of Oklahoma (United States)</a:t>
            </a:r>
          </a:p>
          <a:p>
            <a:pPr marL="342900" indent="-342900" eaLnBrk="0" hangingPunct="0">
              <a:spcBef>
                <a:spcPct val="20000"/>
              </a:spcBef>
              <a:buFont typeface="Arial" charset="0"/>
              <a:buChar char="•"/>
            </a:pPr>
            <a:r>
              <a:rPr lang="de-DE" sz="1100" b="1">
                <a:latin typeface="Gill Sans MT" pitchFamily="34" charset="0"/>
                <a:cs typeface="Geneva"/>
              </a:rPr>
              <a:t>Natalia Manola</a:t>
            </a:r>
            <a:r>
              <a:rPr lang="de-DE" sz="1100">
                <a:latin typeface="Gill Sans MT" pitchFamily="34" charset="0"/>
                <a:cs typeface="Geneva"/>
              </a:rPr>
              <a:t>, Department of Informatics &amp; Telecommunications, University of Athens and Project Manager, OpenAIRE (Greece)</a:t>
            </a:r>
          </a:p>
          <a:p>
            <a:pPr marL="342900" indent="-342900" eaLnBrk="0" hangingPunct="0">
              <a:spcBef>
                <a:spcPct val="20000"/>
              </a:spcBef>
              <a:buFont typeface="Arial" charset="0"/>
              <a:buChar char="•"/>
            </a:pPr>
            <a:r>
              <a:rPr lang="de-DE" sz="1100" b="1">
                <a:latin typeface="Gill Sans MT" pitchFamily="34" charset="0"/>
                <a:cs typeface="Geneva"/>
              </a:rPr>
              <a:t>Katharina Mueller</a:t>
            </a:r>
            <a:r>
              <a:rPr lang="de-DE" sz="1100">
                <a:latin typeface="Gill Sans MT" pitchFamily="34" charset="0"/>
                <a:cs typeface="Geneva"/>
              </a:rPr>
              <a:t>, Head of COAR Office</a:t>
            </a:r>
          </a:p>
          <a:p>
            <a:pPr marL="342900" indent="-342900" eaLnBrk="0" hangingPunct="0">
              <a:spcBef>
                <a:spcPct val="20000"/>
              </a:spcBef>
              <a:buFont typeface="Arial" charset="0"/>
              <a:buChar char="•"/>
            </a:pPr>
            <a:r>
              <a:rPr lang="de-DE" sz="1100" b="1">
                <a:latin typeface="Gill Sans MT" pitchFamily="34" charset="0"/>
                <a:cs typeface="Geneva"/>
              </a:rPr>
              <a:t>Brent Roe</a:t>
            </a:r>
            <a:r>
              <a:rPr lang="de-DE" sz="1100">
                <a:latin typeface="Gill Sans MT" pitchFamily="34" charset="0"/>
                <a:cs typeface="Geneva"/>
              </a:rPr>
              <a:t>, Ex. Director, Canadian Association of Research Libraries (Canada)</a:t>
            </a:r>
          </a:p>
          <a:p>
            <a:pPr marL="342900" indent="-342900" eaLnBrk="0" hangingPunct="0">
              <a:spcBef>
                <a:spcPct val="20000"/>
              </a:spcBef>
              <a:buFont typeface="Arial" charset="0"/>
              <a:buChar char="•"/>
            </a:pPr>
            <a:r>
              <a:rPr lang="de-DE" sz="1100" b="1">
                <a:latin typeface="Gill Sans MT" pitchFamily="34" charset="0"/>
                <a:cs typeface="Geneva"/>
              </a:rPr>
              <a:t>Eloy Rodrigues,</a:t>
            </a:r>
            <a:r>
              <a:rPr lang="de-DE" sz="1100">
                <a:latin typeface="Gill Sans MT" pitchFamily="34" charset="0"/>
                <a:cs typeface="Geneva"/>
              </a:rPr>
              <a:t> Director of the Documentation Services, University of Minho and Chair, COAR Repository Interoperability Working Group (Portugal)</a:t>
            </a:r>
          </a:p>
          <a:p>
            <a:pPr marL="342900" indent="-342900" eaLnBrk="0" hangingPunct="0">
              <a:spcBef>
                <a:spcPct val="20000"/>
              </a:spcBef>
              <a:buFont typeface="Arial" charset="0"/>
              <a:buChar char="•"/>
            </a:pPr>
            <a:r>
              <a:rPr lang="de-DE" sz="1100" b="1">
                <a:latin typeface="Gill Sans MT" pitchFamily="34" charset="0"/>
                <a:cs typeface="Geneva"/>
              </a:rPr>
              <a:t>Kathleen Shearer,</a:t>
            </a:r>
            <a:r>
              <a:rPr lang="de-DE" sz="1100">
                <a:latin typeface="Gill Sans MT" pitchFamily="34" charset="0"/>
                <a:cs typeface="Geneva"/>
              </a:rPr>
              <a:t> Ex. Director, Confederation of Open Access Repositories (Canada)</a:t>
            </a:r>
          </a:p>
          <a:p>
            <a:pPr marL="342900" indent="-342900" eaLnBrk="0" hangingPunct="0">
              <a:spcBef>
                <a:spcPct val="20000"/>
              </a:spcBef>
              <a:buFont typeface="Arial" charset="0"/>
              <a:buChar char="•"/>
            </a:pPr>
            <a:r>
              <a:rPr lang="de-DE" sz="1100" b="1">
                <a:latin typeface="Gill Sans MT" pitchFamily="34" charset="0"/>
                <a:cs typeface="Geneva"/>
              </a:rPr>
              <a:t>Judy Stokker, </a:t>
            </a:r>
            <a:r>
              <a:rPr lang="de-DE" sz="1100">
                <a:latin typeface="Gill Sans MT" pitchFamily="34" charset="0"/>
                <a:cs typeface="Geneva"/>
              </a:rPr>
              <a:t>Deputy Vice-Chancellor, Technology, Information and Learning Support, Queensland University of Technology and Chair, Australian Open Access Support Group (Australia)</a:t>
            </a:r>
          </a:p>
          <a:p>
            <a:pPr marL="342900" indent="-342900" eaLnBrk="0" hangingPunct="0">
              <a:spcBef>
                <a:spcPct val="20000"/>
              </a:spcBef>
              <a:buFont typeface="Arial" charset="0"/>
              <a:buChar char="•"/>
            </a:pPr>
            <a:r>
              <a:rPr lang="de-DE" sz="1100" b="1">
                <a:latin typeface="Gill Sans MT" pitchFamily="34" charset="0"/>
                <a:cs typeface="Geneva"/>
              </a:rPr>
              <a:t>Marta Viragos</a:t>
            </a:r>
            <a:r>
              <a:rPr lang="de-DE" sz="1100">
                <a:latin typeface="Gill Sans MT" pitchFamily="34" charset="0"/>
                <a:cs typeface="Geneva"/>
              </a:rPr>
              <a:t>, Deputy Director, University and National Library University of Debrecen and Treasurer, COAR (Hungary)</a:t>
            </a:r>
          </a:p>
          <a:p>
            <a:pPr marL="342900" indent="-342900" eaLnBrk="0" hangingPunct="0">
              <a:spcBef>
                <a:spcPct val="20000"/>
              </a:spcBef>
              <a:buFont typeface="Arial" charset="0"/>
              <a:buChar char="•"/>
            </a:pPr>
            <a:r>
              <a:rPr lang="de-DE" sz="1100" b="1">
                <a:latin typeface="Gill Sans MT" pitchFamily="34" charset="0"/>
                <a:cs typeface="Geneva"/>
              </a:rPr>
              <a:t>Tyler Walters</a:t>
            </a:r>
            <a:r>
              <a:rPr lang="de-DE" sz="1100">
                <a:latin typeface="Gill Sans MT" pitchFamily="34" charset="0"/>
                <a:cs typeface="Geneva"/>
              </a:rPr>
              <a:t>, Co-Chair SHARE Steering Group and Dean of University Libraries and Professor, Virginia Tech (United States)</a:t>
            </a:r>
          </a:p>
          <a:p>
            <a:pPr marL="342900" indent="-342900" eaLnBrk="0" hangingPunct="0">
              <a:spcBef>
                <a:spcPct val="20000"/>
              </a:spcBef>
              <a:buFont typeface="Arial" charset="0"/>
              <a:buChar char="•"/>
            </a:pPr>
            <a:r>
              <a:rPr lang="de-DE" sz="1100" b="1">
                <a:latin typeface="Gill Sans MT" pitchFamily="34" charset="0"/>
                <a:cs typeface="Geneva"/>
              </a:rPr>
              <a:t>Xiaolin Zhang</a:t>
            </a:r>
            <a:r>
              <a:rPr lang="de-DE" sz="1100">
                <a:latin typeface="Gill Sans MT" pitchFamily="34" charset="0"/>
                <a:cs typeface="Geneva"/>
              </a:rPr>
              <a:t>, Executive Director, National Science Library of Chinese Academy of Sciences (China)</a:t>
            </a:r>
          </a:p>
        </p:txBody>
      </p:sp>
      <p:pic>
        <p:nvPicPr>
          <p:cNvPr id="38920" name="Bild 10"/>
          <p:cNvPicPr>
            <a:picLocks noChangeAspect="1"/>
          </p:cNvPicPr>
          <p:nvPr/>
        </p:nvPicPr>
        <p:blipFill>
          <a:blip r:embed="rId3"/>
          <a:srcRect/>
          <a:stretch>
            <a:fillRect/>
          </a:stretch>
        </p:blipFill>
        <p:spPr bwMode="auto">
          <a:xfrm>
            <a:off x="5116513" y="3149600"/>
            <a:ext cx="3446462" cy="2895600"/>
          </a:xfrm>
          <a:prstGeom prst="rect">
            <a:avLst/>
          </a:prstGeom>
          <a:noFill/>
          <a:ln w="9525">
            <a:noFill/>
            <a:miter lim="800000"/>
            <a:headEnd/>
            <a:tailEnd/>
          </a:ln>
        </p:spPr>
      </p:pic>
      <p:pic>
        <p:nvPicPr>
          <p:cNvPr id="38921" name="Picture 24" descr="COAR_Logo_final_PNG_800px"/>
          <p:cNvPicPr>
            <a:picLocks noChangeAspect="1" noChangeArrowheads="1"/>
          </p:cNvPicPr>
          <p:nvPr/>
        </p:nvPicPr>
        <p:blipFill>
          <a:blip r:embed="rId4"/>
          <a:srcRect/>
          <a:stretch>
            <a:fillRect/>
          </a:stretch>
        </p:blipFill>
        <p:spPr bwMode="auto">
          <a:xfrm>
            <a:off x="5297488" y="5505450"/>
            <a:ext cx="1403350" cy="608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el 1"/>
          <p:cNvSpPr>
            <a:spLocks noGrp="1"/>
          </p:cNvSpPr>
          <p:nvPr>
            <p:ph type="title"/>
          </p:nvPr>
        </p:nvSpPr>
        <p:spPr bwMode="auto">
          <a:xfrm>
            <a:off x="457200" y="406400"/>
            <a:ext cx="8229600" cy="698500"/>
          </a:xfrm>
          <a:noFill/>
          <a:ln>
            <a:miter lim="800000"/>
            <a:headEnd/>
            <a:tailEnd/>
          </a:ln>
        </p:spPr>
        <p:txBody>
          <a:bodyPr vert="horz" wrap="square" lIns="91440" tIns="45720" rIns="91440" bIns="45720" numCol="1" anchor="t" anchorCtr="0" compatLnSpc="1">
            <a:prstTxWarp prst="textNoShape">
              <a:avLst/>
            </a:prstTxWarp>
          </a:bodyPr>
          <a:lstStyle/>
          <a:p>
            <a:r>
              <a:rPr lang="de-DE" smtClean="0">
                <a:ea typeface="Geneva"/>
                <a:cs typeface="Geneva"/>
              </a:rPr>
              <a:t>China</a:t>
            </a:r>
          </a:p>
        </p:txBody>
      </p:sp>
      <p:sp>
        <p:nvSpPr>
          <p:cNvPr id="39938" name="Datumsplatzhalter 3"/>
          <p:cNvSpPr>
            <a:spLocks noGrp="1"/>
          </p:cNvSpPr>
          <p:nvPr>
            <p:ph type="dt" sz="quarter" idx="10"/>
          </p:nvPr>
        </p:nvSpPr>
        <p:spPr bwMode="auto">
          <a:noFill/>
          <a:ln>
            <a:miter lim="800000"/>
            <a:headEnd/>
            <a:tailEnd/>
          </a:ln>
        </p:spPr>
        <p:txBody>
          <a:bodyPr/>
          <a:lstStyle/>
          <a:p>
            <a:r>
              <a:rPr lang="de-DE">
                <a:latin typeface="Arial" charset="0"/>
                <a:ea typeface="Geneva"/>
                <a:cs typeface="Geneva"/>
              </a:rPr>
              <a:t>20.05.14</a:t>
            </a:r>
          </a:p>
        </p:txBody>
      </p:sp>
      <p:sp>
        <p:nvSpPr>
          <p:cNvPr id="39939" name="Fußzeilenplatzhalt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de-DE">
                <a:ea typeface="Geneva"/>
                <a:cs typeface="Geneva"/>
              </a:rPr>
              <a:t>LIBER  *   Vienna  *   Norbert Lossau </a:t>
            </a:r>
          </a:p>
        </p:txBody>
      </p:sp>
      <p:sp>
        <p:nvSpPr>
          <p:cNvPr id="39940" name="Foliennummernplatzhalter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645F547-843D-4610-A6CE-03DF33DEE124}" type="slidenum">
              <a:rPr lang="de-DE">
                <a:ea typeface="Geneva"/>
                <a:cs typeface="Geneva"/>
              </a:rPr>
              <a:pPr/>
              <a:t>7</a:t>
            </a:fld>
            <a:endParaRPr lang="de-DE">
              <a:ea typeface="Geneva"/>
              <a:cs typeface="Geneva"/>
            </a:endParaRPr>
          </a:p>
        </p:txBody>
      </p:sp>
      <p:pic>
        <p:nvPicPr>
          <p:cNvPr id="39941" name="Inhaltsplatzhalter 7"/>
          <p:cNvPicPr>
            <a:picLocks noGrp="1" noChangeAspect="1"/>
          </p:cNvPicPr>
          <p:nvPr>
            <p:ph idx="1"/>
          </p:nvPr>
        </p:nvPicPr>
        <p:blipFill>
          <a:blip r:embed="rId2"/>
          <a:srcRect l="-21083" r="-21083"/>
          <a:stretch>
            <a:fillRect/>
          </a:stretch>
        </p:blipFill>
        <p:spPr>
          <a:xfrm>
            <a:off x="-827088" y="1206500"/>
            <a:ext cx="6203951" cy="3411538"/>
          </a:xfrm>
        </p:spPr>
      </p:pic>
      <p:pic>
        <p:nvPicPr>
          <p:cNvPr id="39942" name="Inhaltsplatzhalter 7"/>
          <p:cNvPicPr>
            <a:picLocks noChangeAspect="1"/>
          </p:cNvPicPr>
          <p:nvPr/>
        </p:nvPicPr>
        <p:blipFill>
          <a:blip r:embed="rId3"/>
          <a:srcRect l="-14967" r="-14967"/>
          <a:stretch>
            <a:fillRect/>
          </a:stretch>
        </p:blipFill>
        <p:spPr bwMode="auto">
          <a:xfrm>
            <a:off x="3630613" y="1206500"/>
            <a:ext cx="5995987" cy="3297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p:nvPr>
        </p:nvSpPr>
        <p:spPr bwMode="auto">
          <a:xfrm>
            <a:off x="457200" y="406400"/>
            <a:ext cx="8229600" cy="698500"/>
          </a:xfrm>
          <a:noFill/>
          <a:ln>
            <a:miter lim="800000"/>
            <a:headEnd/>
            <a:tailEnd/>
          </a:ln>
        </p:spPr>
        <p:txBody>
          <a:bodyPr vert="horz" wrap="square" lIns="91440" tIns="45720" rIns="91440" bIns="45720" numCol="1" anchor="t" anchorCtr="0" compatLnSpc="1">
            <a:prstTxWarp prst="textNoShape">
              <a:avLst/>
            </a:prstTxWarp>
          </a:bodyPr>
          <a:lstStyle/>
          <a:p>
            <a:r>
              <a:rPr lang="de-DE" smtClean="0">
                <a:ea typeface="Geneva"/>
                <a:cs typeface="Geneva"/>
              </a:rPr>
              <a:t>Latin America</a:t>
            </a:r>
          </a:p>
        </p:txBody>
      </p:sp>
      <p:sp>
        <p:nvSpPr>
          <p:cNvPr id="40962" name="Datumsplatzhalter 3"/>
          <p:cNvSpPr>
            <a:spLocks noGrp="1"/>
          </p:cNvSpPr>
          <p:nvPr>
            <p:ph type="dt" sz="quarter" idx="10"/>
          </p:nvPr>
        </p:nvSpPr>
        <p:spPr bwMode="auto">
          <a:noFill/>
          <a:ln>
            <a:miter lim="800000"/>
            <a:headEnd/>
            <a:tailEnd/>
          </a:ln>
        </p:spPr>
        <p:txBody>
          <a:bodyPr/>
          <a:lstStyle/>
          <a:p>
            <a:r>
              <a:rPr lang="de-DE">
                <a:latin typeface="Arial" charset="0"/>
                <a:ea typeface="Geneva"/>
                <a:cs typeface="Geneva"/>
              </a:rPr>
              <a:t>20.05.14</a:t>
            </a:r>
          </a:p>
        </p:txBody>
      </p:sp>
      <p:sp>
        <p:nvSpPr>
          <p:cNvPr id="40963" name="Fußzeilenplatzhalter 4"/>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de-DE">
                <a:ea typeface="Geneva"/>
                <a:cs typeface="Geneva"/>
              </a:rPr>
              <a:t>LIBER  *   Vienna  *   Norbert Lossau </a:t>
            </a:r>
          </a:p>
        </p:txBody>
      </p:sp>
      <p:sp>
        <p:nvSpPr>
          <p:cNvPr id="40964" name="Foliennummernplatzhalter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80D0376-C1C2-4D0E-9D8B-C5FDB6725CC6}" type="slidenum">
              <a:rPr lang="de-DE">
                <a:ea typeface="Geneva"/>
                <a:cs typeface="Geneva"/>
              </a:rPr>
              <a:pPr/>
              <a:t>8</a:t>
            </a:fld>
            <a:endParaRPr lang="de-DE">
              <a:ea typeface="Geneva"/>
              <a:cs typeface="Geneva"/>
            </a:endParaRPr>
          </a:p>
        </p:txBody>
      </p:sp>
      <p:pic>
        <p:nvPicPr>
          <p:cNvPr id="40965" name="Inhaltsplatzhalter 8"/>
          <p:cNvPicPr>
            <a:picLocks noGrp="1" noChangeAspect="1"/>
          </p:cNvPicPr>
          <p:nvPr>
            <p:ph idx="1"/>
          </p:nvPr>
        </p:nvPicPr>
        <p:blipFill>
          <a:blip r:embed="rId2"/>
          <a:srcRect l="-17859" r="-17859"/>
          <a:stretch>
            <a:fillRect/>
          </a:stretch>
        </p:blipFill>
        <p:spPr>
          <a:xfrm>
            <a:off x="974725" y="1716088"/>
            <a:ext cx="7904163" cy="4346575"/>
          </a:xfrm>
        </p:spPr>
      </p:pic>
      <p:pic>
        <p:nvPicPr>
          <p:cNvPr id="40966" name="Bild 9"/>
          <p:cNvPicPr>
            <a:picLocks noChangeAspect="1"/>
          </p:cNvPicPr>
          <p:nvPr/>
        </p:nvPicPr>
        <p:blipFill>
          <a:blip r:embed="rId3"/>
          <a:srcRect/>
          <a:stretch>
            <a:fillRect/>
          </a:stretch>
        </p:blipFill>
        <p:spPr bwMode="auto">
          <a:xfrm>
            <a:off x="1943100" y="1079500"/>
            <a:ext cx="5270500" cy="1016000"/>
          </a:xfrm>
          <a:prstGeom prst="rect">
            <a:avLst/>
          </a:prstGeom>
          <a:noFill/>
          <a:ln w="9525">
            <a:noFill/>
            <a:miter lim="800000"/>
            <a:headEnd/>
            <a:tailEnd/>
          </a:ln>
        </p:spPr>
      </p:pic>
      <p:pic>
        <p:nvPicPr>
          <p:cNvPr id="40967" name="Bild 10"/>
          <p:cNvPicPr>
            <a:picLocks noChangeAspect="1"/>
          </p:cNvPicPr>
          <p:nvPr/>
        </p:nvPicPr>
        <p:blipFill>
          <a:blip r:embed="rId4"/>
          <a:srcRect/>
          <a:stretch>
            <a:fillRect/>
          </a:stretch>
        </p:blipFill>
        <p:spPr bwMode="auto">
          <a:xfrm>
            <a:off x="698500" y="5835650"/>
            <a:ext cx="7239000" cy="815975"/>
          </a:xfrm>
          <a:prstGeom prst="rect">
            <a:avLst/>
          </a:prstGeom>
          <a:noFill/>
          <a:ln w="9525">
            <a:noFill/>
            <a:miter lim="800000"/>
            <a:headEnd/>
            <a:tailEnd/>
          </a:ln>
        </p:spPr>
      </p:pic>
      <p:pic>
        <p:nvPicPr>
          <p:cNvPr id="12" name="Bild 11"/>
          <p:cNvPicPr>
            <a:picLocks noChangeAspect="1"/>
          </p:cNvPicPr>
          <p:nvPr/>
        </p:nvPicPr>
        <p:blipFill>
          <a:blip r:embed="rId5"/>
          <a:srcRect/>
          <a:stretch>
            <a:fillRect/>
          </a:stretch>
        </p:blipFill>
        <p:spPr bwMode="auto">
          <a:xfrm>
            <a:off x="152400" y="1828800"/>
            <a:ext cx="8902700" cy="2030413"/>
          </a:xfrm>
          <a:prstGeom prst="rect">
            <a:avLst/>
          </a:prstGeom>
          <a:noFill/>
          <a:ln w="9525">
            <a:noFill/>
            <a:miter lim="800000"/>
            <a:headEnd/>
            <a:tailEnd/>
          </a:ln>
        </p:spPr>
      </p:pic>
      <p:pic>
        <p:nvPicPr>
          <p:cNvPr id="13" name="Bild 12"/>
          <p:cNvPicPr>
            <a:picLocks noChangeAspect="1"/>
          </p:cNvPicPr>
          <p:nvPr/>
        </p:nvPicPr>
        <p:blipFill>
          <a:blip r:embed="rId6"/>
          <a:srcRect/>
          <a:stretch>
            <a:fillRect/>
          </a:stretch>
        </p:blipFill>
        <p:spPr bwMode="auto">
          <a:xfrm>
            <a:off x="76200" y="2632075"/>
            <a:ext cx="9144000" cy="3203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Title 1"/>
          <p:cNvSpPr txBox="1">
            <a:spLocks/>
          </p:cNvSpPr>
          <p:nvPr/>
        </p:nvSpPr>
        <p:spPr bwMode="auto">
          <a:xfrm>
            <a:off x="0" y="0"/>
            <a:ext cx="9144000" cy="2286000"/>
          </a:xfrm>
          <a:prstGeom prst="rect">
            <a:avLst/>
          </a:prstGeom>
          <a:noFill/>
          <a:ln w="9525">
            <a:noFill/>
            <a:miter lim="800000"/>
            <a:headEnd/>
            <a:tailEnd/>
          </a:ln>
        </p:spPr>
        <p:txBody>
          <a:bodyPr/>
          <a:lstStyle/>
          <a:p>
            <a:pPr algn="ctr">
              <a:spcAft>
                <a:spcPts val="1200"/>
              </a:spcAft>
            </a:pPr>
            <a:r>
              <a:rPr lang="en-US" sz="3600" b="1" i="1">
                <a:solidFill>
                  <a:srgbClr val="660066"/>
                </a:solidFill>
                <a:latin typeface="Comic Sans MS" pitchFamily="66" charset="0"/>
                <a:ea typeface="MS PGothic" pitchFamily="34" charset="-128"/>
                <a:cs typeface="Comic Sans MS" pitchFamily="66" charset="0"/>
              </a:rPr>
              <a:t>SHARE</a:t>
            </a:r>
            <a:r>
              <a:rPr lang="en-US" sz="3600" b="1">
                <a:solidFill>
                  <a:srgbClr val="660066"/>
                </a:solidFill>
                <a:latin typeface="Comic Sans MS" pitchFamily="66" charset="0"/>
                <a:ea typeface="MS PGothic" pitchFamily="34" charset="-128"/>
                <a:cs typeface="Comic Sans MS" pitchFamily="66" charset="0"/>
              </a:rPr>
              <a:t>: Toward a Federated Repository System for Data &amp; Publications in the USA</a:t>
            </a:r>
          </a:p>
          <a:p>
            <a:pPr algn="ctr">
              <a:spcAft>
                <a:spcPts val="1200"/>
              </a:spcAft>
            </a:pPr>
            <a:r>
              <a:rPr lang="en-US" sz="2400" b="1" i="1">
                <a:solidFill>
                  <a:srgbClr val="660066"/>
                </a:solidFill>
                <a:latin typeface="Comic Sans MS" pitchFamily="66" charset="0"/>
                <a:ea typeface="MS PGothic" pitchFamily="34" charset="-128"/>
                <a:cs typeface="Comic Sans MS" pitchFamily="66" charset="0"/>
              </a:rPr>
              <a:t>(SHared Access Research Ecosystem)</a:t>
            </a:r>
          </a:p>
        </p:txBody>
      </p:sp>
      <p:sp>
        <p:nvSpPr>
          <p:cNvPr id="6" name="Content Placeholder 2"/>
          <p:cNvSpPr>
            <a:spLocks noGrp="1"/>
          </p:cNvSpPr>
          <p:nvPr>
            <p:ph idx="1"/>
          </p:nvPr>
        </p:nvSpPr>
        <p:spPr>
          <a:xfrm>
            <a:off x="0" y="2286000"/>
            <a:ext cx="9144000" cy="4373563"/>
          </a:xfrm>
        </p:spPr>
        <p:txBody>
          <a:bodyPr>
            <a:normAutofit fontScale="92500" lnSpcReduction="10000"/>
          </a:bodyPr>
          <a:lstStyle/>
          <a:p>
            <a:pPr>
              <a:lnSpc>
                <a:spcPct val="80000"/>
              </a:lnSpc>
              <a:spcBef>
                <a:spcPts val="0"/>
              </a:spcBef>
              <a:buFont typeface="+mj-lt"/>
              <a:buAutoNum type="arabicPeriod"/>
              <a:defRPr/>
            </a:pPr>
            <a:r>
              <a:rPr lang="en-US" sz="2400" dirty="0">
                <a:cs typeface="Andalus" panose="02020603050405020304" pitchFamily="18" charset="-78"/>
              </a:rPr>
              <a:t>Ensuring broad and continual access to university research is central to the mission of higher education</a:t>
            </a:r>
          </a:p>
          <a:p>
            <a:pPr>
              <a:lnSpc>
                <a:spcPct val="80000"/>
              </a:lnSpc>
              <a:spcBef>
                <a:spcPts val="0"/>
              </a:spcBef>
              <a:buFont typeface="+mj-lt"/>
              <a:buAutoNum type="arabicPeriod"/>
              <a:defRPr/>
            </a:pPr>
            <a:endParaRPr lang="en-US" sz="2400" dirty="0">
              <a:cs typeface="Andalus" panose="02020603050405020304" pitchFamily="18" charset="-78"/>
            </a:endParaRPr>
          </a:p>
          <a:p>
            <a:pPr>
              <a:lnSpc>
                <a:spcPct val="80000"/>
              </a:lnSpc>
              <a:spcBef>
                <a:spcPts val="0"/>
              </a:spcBef>
              <a:buFont typeface="+mj-lt"/>
              <a:buAutoNum type="arabicPeriod"/>
              <a:defRPr/>
            </a:pPr>
            <a:r>
              <a:rPr lang="en-US" sz="2400" dirty="0">
                <a:cs typeface="Andalus" panose="02020603050405020304" pitchFamily="18" charset="-78"/>
              </a:rPr>
              <a:t>Recent US </a:t>
            </a:r>
            <a:r>
              <a:rPr lang="en-US" sz="2400" dirty="0" smtClean="0">
                <a:cs typeface="Andalus" panose="02020603050405020304" pitchFamily="18" charset="-78"/>
              </a:rPr>
              <a:t>gov’t </a:t>
            </a:r>
            <a:r>
              <a:rPr lang="en-US" sz="2400" dirty="0">
                <a:cs typeface="Andalus" panose="02020603050405020304" pitchFamily="18" charset="-78"/>
              </a:rPr>
              <a:t>initiatives to ensure public access to federally funded research outputs have created new/timely opportunity for HE community to better structure its strategies and systems for managing data / publications</a:t>
            </a:r>
          </a:p>
          <a:p>
            <a:pPr>
              <a:lnSpc>
                <a:spcPct val="80000"/>
              </a:lnSpc>
              <a:spcBef>
                <a:spcPts val="0"/>
              </a:spcBef>
              <a:buFont typeface="+mj-lt"/>
              <a:buAutoNum type="arabicPeriod"/>
              <a:defRPr/>
            </a:pPr>
            <a:endParaRPr lang="en-US" sz="2400" dirty="0">
              <a:cs typeface="Andalus" panose="02020603050405020304" pitchFamily="18" charset="-78"/>
            </a:endParaRPr>
          </a:p>
          <a:p>
            <a:pPr>
              <a:lnSpc>
                <a:spcPct val="80000"/>
              </a:lnSpc>
              <a:spcBef>
                <a:spcPts val="0"/>
              </a:spcBef>
              <a:buFont typeface="+mj-lt"/>
              <a:buAutoNum type="arabicPeriod"/>
              <a:defRPr/>
            </a:pPr>
            <a:r>
              <a:rPr lang="en-US" sz="2400" dirty="0">
                <a:cs typeface="Andalus" panose="02020603050405020304" pitchFamily="18" charset="-78"/>
              </a:rPr>
              <a:t>Independent of how </a:t>
            </a:r>
            <a:r>
              <a:rPr lang="en-US" sz="2400" dirty="0" smtClean="0">
                <a:cs typeface="Andalus" panose="02020603050405020304" pitchFamily="18" charset="-78"/>
              </a:rPr>
              <a:t>federal agencies </a:t>
            </a:r>
            <a:r>
              <a:rPr lang="en-US" sz="2400" dirty="0">
                <a:cs typeface="Andalus" panose="02020603050405020304" pitchFamily="18" charset="-78"/>
              </a:rPr>
              <a:t>choose to implement </a:t>
            </a:r>
            <a:r>
              <a:rPr lang="en-US" sz="2400" dirty="0" smtClean="0">
                <a:cs typeface="Andalus" panose="02020603050405020304" pitchFamily="18" charset="-78"/>
              </a:rPr>
              <a:t>the new </a:t>
            </a:r>
            <a:r>
              <a:rPr lang="en-US" sz="2400" dirty="0">
                <a:cs typeface="Andalus" panose="02020603050405020304" pitchFamily="18" charset="-78"/>
              </a:rPr>
              <a:t>OSTP directive, HE </a:t>
            </a:r>
            <a:r>
              <a:rPr lang="en-US" sz="2400" dirty="0" smtClean="0">
                <a:cs typeface="Andalus" panose="02020603050405020304" pitchFamily="18" charset="-78"/>
              </a:rPr>
              <a:t>is uniquely </a:t>
            </a:r>
            <a:r>
              <a:rPr lang="en-US" sz="2400" dirty="0">
                <a:cs typeface="Andalus" panose="02020603050405020304" pitchFamily="18" charset="-78"/>
              </a:rPr>
              <a:t>positioned to play leading role in successful stewardship of research</a:t>
            </a:r>
          </a:p>
          <a:p>
            <a:pPr>
              <a:lnSpc>
                <a:spcPct val="80000"/>
              </a:lnSpc>
              <a:spcBef>
                <a:spcPts val="0"/>
              </a:spcBef>
              <a:buFont typeface="+mj-lt"/>
              <a:buAutoNum type="arabicPeriod"/>
              <a:defRPr/>
            </a:pPr>
            <a:endParaRPr lang="en-US" sz="2400" dirty="0">
              <a:latin typeface="Arial" panose="020B0604020202020204" pitchFamily="34" charset="0"/>
              <a:cs typeface="Arial" panose="020B0604020202020204" pitchFamily="34" charset="0"/>
            </a:endParaRPr>
          </a:p>
          <a:p>
            <a:pPr>
              <a:lnSpc>
                <a:spcPct val="80000"/>
              </a:lnSpc>
              <a:spcBef>
                <a:spcPts val="0"/>
              </a:spcBef>
              <a:buFont typeface="+mj-lt"/>
              <a:buAutoNum type="arabicPeriod"/>
              <a:defRPr/>
            </a:pPr>
            <a:r>
              <a:rPr lang="en-US" sz="2400" dirty="0">
                <a:latin typeface="Arial" panose="020B0604020202020204" pitchFamily="34" charset="0"/>
                <a:cs typeface="Arial" panose="020B0604020202020204" pitchFamily="34" charset="0"/>
              </a:rPr>
              <a:t>HE community also has an interest in collecting and preserving their researchers’ scholarly output for reasons beyond ensuring access, such as for promotion and tenure and for analytic purposes</a:t>
            </a:r>
          </a:p>
          <a:p>
            <a:pPr>
              <a:lnSpc>
                <a:spcPct val="80000"/>
              </a:lnSpc>
              <a:spcBef>
                <a:spcPts val="0"/>
              </a:spcBef>
              <a:buFont typeface="+mj-lt"/>
              <a:buAutoNum type="arabicPeriod"/>
              <a:defRPr/>
            </a:pPr>
            <a:endParaRPr lang="en-US" sz="2400" dirty="0">
              <a:cs typeface="Andalus" panose="02020603050405020304" pitchFamily="18" charset="-78"/>
            </a:endParaRPr>
          </a:p>
          <a:p>
            <a:pPr>
              <a:lnSpc>
                <a:spcPct val="80000"/>
              </a:lnSpc>
              <a:spcBef>
                <a:spcPts val="0"/>
              </a:spcBef>
              <a:buFont typeface="+mj-lt"/>
              <a:buAutoNum type="arabicPeriod"/>
              <a:defRPr/>
            </a:pPr>
            <a:r>
              <a:rPr lang="en-US" sz="2400" dirty="0">
                <a:cs typeface="Andalus" panose="02020603050405020304" pitchFamily="18" charset="-78"/>
              </a:rPr>
              <a:t>Research publications, research data, and associated metadata should be publicly accessible; accelerates research and </a:t>
            </a:r>
            <a:r>
              <a:rPr lang="en-US" sz="2400" dirty="0" smtClean="0">
                <a:cs typeface="Andalus" panose="02020603050405020304" pitchFamily="18" charset="-78"/>
              </a:rPr>
              <a:t>discovery</a:t>
            </a:r>
            <a:endParaRPr lang="en-US" sz="2400" dirty="0">
              <a:cs typeface="Andalus" panose="02020603050405020304" pitchFamily="18" charset="-78"/>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AR_presentation_template">
  <a:themeElements>
    <a:clrScheme name="COAR_template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AR_template_PPT">
      <a:majorFont>
        <a:latin typeface="Lucida Sans Unicode"/>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AR_template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AR_template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AR_template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AR_template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AR_template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AR_template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AR_template_P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AR_template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AR_template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AR_template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AR_template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AR_template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1388</Words>
  <Application>Microsoft Office PowerPoint</Application>
  <PresentationFormat>Bildschirmpräsentation (4:3)</PresentationFormat>
  <Paragraphs>212</Paragraphs>
  <Slides>21</Slides>
  <Notes>6</Notes>
  <HiddenSlides>0</HiddenSlides>
  <MMClips>0</MMClips>
  <ScaleCrop>false</ScaleCrop>
  <HeadingPairs>
    <vt:vector size="4" baseType="variant">
      <vt:variant>
        <vt:lpstr>Design</vt:lpstr>
      </vt:variant>
      <vt:variant>
        <vt:i4>2</vt:i4>
      </vt:variant>
      <vt:variant>
        <vt:lpstr>Folientitel</vt:lpstr>
      </vt:variant>
      <vt:variant>
        <vt:i4>21</vt:i4>
      </vt:variant>
    </vt:vector>
  </HeadingPairs>
  <TitlesOfParts>
    <vt:vector size="23" baseType="lpstr">
      <vt:lpstr>Office-Design</vt:lpstr>
      <vt:lpstr>COAR_presentation_template</vt:lpstr>
      <vt:lpstr>PowerPoint-Präsentation</vt:lpstr>
      <vt:lpstr>(Only) a starting point: local repositories</vt:lpstr>
      <vt:lpstr>Repositories and Research Infrastructures: more than access</vt:lpstr>
      <vt:lpstr>Vision  </vt:lpstr>
      <vt:lpstr>Where do we stand?</vt:lpstr>
      <vt:lpstr>Rome, March 2014: A new strategic initiative has started</vt:lpstr>
      <vt:lpstr>China</vt:lpstr>
      <vt:lpstr>Latin America</vt:lpstr>
      <vt:lpstr>PowerPoint-Präsentation</vt:lpstr>
      <vt:lpstr>Europe – OpenAIRE(plus)</vt:lpstr>
      <vt:lpstr>How to move forward</vt:lpstr>
      <vt:lpstr>Vision</vt:lpstr>
      <vt:lpstr>Benefits of global alignment</vt:lpstr>
      <vt:lpstr>Challenges to global alignment</vt:lpstr>
      <vt:lpstr>It was agreed…</vt:lpstr>
      <vt:lpstr>Common Principles</vt:lpstr>
      <vt:lpstr>Current Priorities</vt:lpstr>
      <vt:lpstr>Current Priorities</vt:lpstr>
      <vt:lpstr>Current Priorities </vt:lpstr>
      <vt:lpstr>Towards a global research infrastructure...</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Bruno Rothe</dc:creator>
  <cp:lastModifiedBy>Ulla Schröttner-Berning</cp:lastModifiedBy>
  <cp:revision>671</cp:revision>
  <cp:lastPrinted>2014-05-12T08:14:18Z</cp:lastPrinted>
  <dcterms:created xsi:type="dcterms:W3CDTF">2011-11-14T15:27:53Z</dcterms:created>
  <dcterms:modified xsi:type="dcterms:W3CDTF">2014-05-24T20:27:43Z</dcterms:modified>
</cp:coreProperties>
</file>