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84" r:id="rId5"/>
    <p:sldId id="283" r:id="rId6"/>
    <p:sldId id="260" r:id="rId7"/>
    <p:sldId id="273" r:id="rId8"/>
    <p:sldId id="275" r:id="rId9"/>
    <p:sldId id="274" r:id="rId10"/>
    <p:sldId id="277" r:id="rId11"/>
    <p:sldId id="288" r:id="rId12"/>
    <p:sldId id="286" r:id="rId13"/>
    <p:sldId id="292" r:id="rId14"/>
    <p:sldId id="263" r:id="rId15"/>
    <p:sldId id="280" r:id="rId16"/>
    <p:sldId id="285" r:id="rId17"/>
    <p:sldId id="289" r:id="rId18"/>
    <p:sldId id="287" r:id="rId19"/>
    <p:sldId id="276" r:id="rId20"/>
    <p:sldId id="279" r:id="rId2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88810" autoAdjust="0"/>
  </p:normalViewPr>
  <p:slideViewPr>
    <p:cSldViewPr>
      <p:cViewPr>
        <p:scale>
          <a:sx n="96" d="100"/>
          <a:sy n="96" d="100"/>
        </p:scale>
        <p:origin x="-636" y="966"/>
      </p:cViewPr>
      <p:guideLst>
        <p:guide orient="horz" pos="2160"/>
        <p:guide pos="2880"/>
      </p:guideLst>
    </p:cSldViewPr>
  </p:slideViewPr>
  <p:outlineViewPr>
    <p:cViewPr>
      <p:scale>
        <a:sx n="33" d="100"/>
        <a:sy n="33" d="100"/>
      </p:scale>
      <p:origin x="0" y="143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E3491-3C18-4A50-B0B2-E4770E82C76C}" type="datetimeFigureOut">
              <a:rPr lang="nl-NL" smtClean="0"/>
              <a:t>19-5-2014</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343F6-8CE3-4A23-AA05-1287C80E6283}" type="slidenum">
              <a:rPr lang="nl-NL" smtClean="0"/>
              <a:t>‹nr.›</a:t>
            </a:fld>
            <a:endParaRPr lang="nl-NL"/>
          </a:p>
        </p:txBody>
      </p:sp>
    </p:spTree>
    <p:extLst>
      <p:ext uri="{BB962C8B-B14F-4D97-AF65-F5344CB8AC3E}">
        <p14:creationId xmlns:p14="http://schemas.microsoft.com/office/powerpoint/2010/main" val="385886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441343F6-8CE3-4A23-AA05-1287C80E6283}" type="slidenum">
              <a:rPr lang="nl-NL" smtClean="0"/>
              <a:t>1</a:t>
            </a:fld>
            <a:endParaRPr lang="nl-NL"/>
          </a:p>
        </p:txBody>
      </p:sp>
    </p:spTree>
    <p:extLst>
      <p:ext uri="{BB962C8B-B14F-4D97-AF65-F5344CB8AC3E}">
        <p14:creationId xmlns:p14="http://schemas.microsoft.com/office/powerpoint/2010/main" val="1190518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So</a:t>
            </a:r>
            <a:r>
              <a:rPr lang="nl-NL" dirty="0" smtClean="0"/>
              <a:t> </a:t>
            </a:r>
            <a:r>
              <a:rPr lang="nl-NL" dirty="0" err="1" smtClean="0"/>
              <a:t>how</a:t>
            </a:r>
            <a:r>
              <a:rPr lang="nl-NL" dirty="0" smtClean="0"/>
              <a:t> </a:t>
            </a:r>
            <a:r>
              <a:rPr lang="nl-NL" dirty="0" err="1" smtClean="0"/>
              <a:t>did</a:t>
            </a:r>
            <a:r>
              <a:rPr lang="nl-NL" dirty="0" smtClean="0"/>
              <a:t> we </a:t>
            </a:r>
            <a:r>
              <a:rPr lang="nl-NL" dirty="0" err="1" smtClean="0"/>
              <a:t>embed</a:t>
            </a:r>
            <a:r>
              <a:rPr lang="nl-NL" dirty="0" smtClean="0"/>
              <a:t> these new </a:t>
            </a:r>
            <a:r>
              <a:rPr lang="nl-NL" dirty="0" err="1" smtClean="0"/>
              <a:t>tasks</a:t>
            </a:r>
            <a:r>
              <a:rPr lang="nl-NL" dirty="0" smtClean="0"/>
              <a:t> in the </a:t>
            </a:r>
            <a:r>
              <a:rPr lang="nl-NL" dirty="0" err="1" smtClean="0"/>
              <a:t>organisation</a:t>
            </a:r>
            <a:r>
              <a:rPr lang="nl-NL" dirty="0" smtClean="0"/>
              <a:t>?</a:t>
            </a:r>
          </a:p>
          <a:p>
            <a:r>
              <a:rPr lang="nl-NL" dirty="0" smtClean="0"/>
              <a:t>Commentaar: weinig mensen</a:t>
            </a:r>
          </a:p>
          <a:p>
            <a:r>
              <a:rPr lang="nl-NL" dirty="0" smtClean="0"/>
              <a:t>Goed werk Kurt, </a:t>
            </a:r>
            <a:r>
              <a:rPr lang="nl-NL" dirty="0" err="1" smtClean="0"/>
              <a:t>when</a:t>
            </a:r>
            <a:r>
              <a:rPr lang="nl-NL" dirty="0" smtClean="0"/>
              <a:t> </a:t>
            </a:r>
            <a:r>
              <a:rPr lang="nl-NL" dirty="0" err="1" smtClean="0"/>
              <a:t>things</a:t>
            </a:r>
            <a:r>
              <a:rPr lang="nl-NL" dirty="0" smtClean="0"/>
              <a:t> </a:t>
            </a:r>
            <a:r>
              <a:rPr lang="nl-NL" dirty="0" err="1" smtClean="0"/>
              <a:t>really</a:t>
            </a:r>
            <a:r>
              <a:rPr lang="nl-NL" dirty="0" smtClean="0"/>
              <a:t> </a:t>
            </a:r>
            <a:r>
              <a:rPr lang="nl-NL" dirty="0" err="1" smtClean="0"/>
              <a:t>got</a:t>
            </a:r>
            <a:r>
              <a:rPr lang="nl-NL" dirty="0" smtClean="0"/>
              <a:t> hot the </a:t>
            </a:r>
            <a:r>
              <a:rPr lang="nl-NL" dirty="0" err="1" smtClean="0"/>
              <a:t>library</a:t>
            </a:r>
            <a:r>
              <a:rPr lang="nl-NL" dirty="0" smtClean="0"/>
              <a:t> was </a:t>
            </a:r>
            <a:r>
              <a:rPr lang="nl-NL" dirty="0" err="1" smtClean="0"/>
              <a:t>there</a:t>
            </a:r>
            <a:r>
              <a:rPr lang="nl-NL" dirty="0" smtClean="0"/>
              <a:t>.</a:t>
            </a:r>
            <a:endParaRPr lang="nl-NL" dirty="0"/>
          </a:p>
        </p:txBody>
      </p:sp>
      <p:sp>
        <p:nvSpPr>
          <p:cNvPr id="4" name="Tijdelijke aanduiding voor dianummer 3"/>
          <p:cNvSpPr>
            <a:spLocks noGrp="1"/>
          </p:cNvSpPr>
          <p:nvPr>
            <p:ph type="sldNum" sz="quarter" idx="10"/>
          </p:nvPr>
        </p:nvSpPr>
        <p:spPr/>
        <p:txBody>
          <a:bodyPr/>
          <a:lstStyle/>
          <a:p>
            <a:fld id="{441343F6-8CE3-4A23-AA05-1287C80E6283}" type="slidenum">
              <a:rPr lang="nl-NL" smtClean="0"/>
              <a:t>10</a:t>
            </a:fld>
            <a:endParaRPr lang="nl-NL"/>
          </a:p>
        </p:txBody>
      </p:sp>
    </p:spTree>
    <p:extLst>
      <p:ext uri="{BB962C8B-B14F-4D97-AF65-F5344CB8AC3E}">
        <p14:creationId xmlns:p14="http://schemas.microsoft.com/office/powerpoint/2010/main" val="1951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41343F6-8CE3-4A23-AA05-1287C80E6283}" type="slidenum">
              <a:rPr lang="nl-NL" smtClean="0"/>
              <a:t>11</a:t>
            </a:fld>
            <a:endParaRPr lang="nl-NL"/>
          </a:p>
        </p:txBody>
      </p:sp>
    </p:spTree>
    <p:extLst>
      <p:ext uri="{BB962C8B-B14F-4D97-AF65-F5344CB8AC3E}">
        <p14:creationId xmlns:p14="http://schemas.microsoft.com/office/powerpoint/2010/main" val="100841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Then</a:t>
            </a:r>
            <a:r>
              <a:rPr lang="nl-NL" dirty="0" smtClean="0"/>
              <a:t> </a:t>
            </a:r>
            <a:r>
              <a:rPr lang="nl-NL" dirty="0" err="1" smtClean="0"/>
              <a:t>came</a:t>
            </a:r>
            <a:r>
              <a:rPr lang="nl-NL" dirty="0" smtClean="0"/>
              <a:t> the hard</a:t>
            </a:r>
            <a:r>
              <a:rPr lang="nl-NL" baseline="0" dirty="0" smtClean="0"/>
              <a:t> part</a:t>
            </a:r>
          </a:p>
          <a:p>
            <a:r>
              <a:rPr lang="nl-NL" baseline="0" dirty="0" smtClean="0"/>
              <a:t>Wel veel effort in </a:t>
            </a:r>
            <a:r>
              <a:rPr lang="nl-NL" baseline="0" dirty="0" err="1" smtClean="0"/>
              <a:t>internal</a:t>
            </a:r>
            <a:r>
              <a:rPr lang="nl-NL" baseline="0" dirty="0" smtClean="0"/>
              <a:t> </a:t>
            </a:r>
            <a:r>
              <a:rPr lang="nl-NL" baseline="0" dirty="0" err="1" smtClean="0"/>
              <a:t>communication</a:t>
            </a:r>
            <a:endParaRPr lang="nl-NL" dirty="0"/>
          </a:p>
        </p:txBody>
      </p:sp>
      <p:sp>
        <p:nvSpPr>
          <p:cNvPr id="4" name="Tijdelijke aanduiding voor dianummer 3"/>
          <p:cNvSpPr>
            <a:spLocks noGrp="1"/>
          </p:cNvSpPr>
          <p:nvPr>
            <p:ph type="sldNum" sz="quarter" idx="10"/>
          </p:nvPr>
        </p:nvSpPr>
        <p:spPr/>
        <p:txBody>
          <a:bodyPr/>
          <a:lstStyle/>
          <a:p>
            <a:fld id="{441343F6-8CE3-4A23-AA05-1287C80E6283}" type="slidenum">
              <a:rPr lang="nl-NL" smtClean="0"/>
              <a:t>12</a:t>
            </a:fld>
            <a:endParaRPr lang="nl-NL"/>
          </a:p>
        </p:txBody>
      </p:sp>
    </p:spTree>
    <p:extLst>
      <p:ext uri="{BB962C8B-B14F-4D97-AF65-F5344CB8AC3E}">
        <p14:creationId xmlns:p14="http://schemas.microsoft.com/office/powerpoint/2010/main" val="4059640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Stapel beelden</a:t>
            </a:r>
          </a:p>
          <a:p>
            <a:r>
              <a:rPr lang="nl-NL" dirty="0" smtClean="0"/>
              <a:t>Horizon2020</a:t>
            </a:r>
            <a:endParaRPr lang="nl-NL" dirty="0"/>
          </a:p>
        </p:txBody>
      </p:sp>
      <p:sp>
        <p:nvSpPr>
          <p:cNvPr id="4" name="Tijdelijke aanduiding voor dianummer 3"/>
          <p:cNvSpPr>
            <a:spLocks noGrp="1"/>
          </p:cNvSpPr>
          <p:nvPr>
            <p:ph type="sldNum" sz="quarter" idx="10"/>
          </p:nvPr>
        </p:nvSpPr>
        <p:spPr/>
        <p:txBody>
          <a:bodyPr/>
          <a:lstStyle/>
          <a:p>
            <a:fld id="{441343F6-8CE3-4A23-AA05-1287C80E6283}" type="slidenum">
              <a:rPr lang="nl-NL" smtClean="0"/>
              <a:t>14</a:t>
            </a:fld>
            <a:endParaRPr lang="nl-NL"/>
          </a:p>
        </p:txBody>
      </p:sp>
    </p:spTree>
    <p:extLst>
      <p:ext uri="{BB962C8B-B14F-4D97-AF65-F5344CB8AC3E}">
        <p14:creationId xmlns:p14="http://schemas.microsoft.com/office/powerpoint/2010/main" val="3693593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Kurts dia’s hier?</a:t>
            </a:r>
            <a:endParaRPr lang="nl-NL" dirty="0"/>
          </a:p>
        </p:txBody>
      </p:sp>
      <p:sp>
        <p:nvSpPr>
          <p:cNvPr id="4" name="Tijdelijke aanduiding voor dianummer 3"/>
          <p:cNvSpPr>
            <a:spLocks noGrp="1"/>
          </p:cNvSpPr>
          <p:nvPr>
            <p:ph type="sldNum" sz="quarter" idx="10"/>
          </p:nvPr>
        </p:nvSpPr>
        <p:spPr/>
        <p:txBody>
          <a:bodyPr/>
          <a:lstStyle/>
          <a:p>
            <a:fld id="{441343F6-8CE3-4A23-AA05-1287C80E6283}" type="slidenum">
              <a:rPr lang="nl-NL" smtClean="0"/>
              <a:t>15</a:t>
            </a:fld>
            <a:endParaRPr lang="nl-NL"/>
          </a:p>
        </p:txBody>
      </p:sp>
    </p:spTree>
    <p:extLst>
      <p:ext uri="{BB962C8B-B14F-4D97-AF65-F5344CB8AC3E}">
        <p14:creationId xmlns:p14="http://schemas.microsoft.com/office/powerpoint/2010/main" val="251967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FWN:</a:t>
            </a:r>
          </a:p>
          <a:p>
            <a:r>
              <a:rPr lang="nl-NL" dirty="0" smtClean="0"/>
              <a:t>dat het de instituten gaat om te digitaliseren, data terug te kunnen vinden en daar de juiste </a:t>
            </a:r>
            <a:r>
              <a:rPr lang="nl-NL" dirty="0" err="1" smtClean="0"/>
              <a:t>metadata</a:t>
            </a:r>
            <a:r>
              <a:rPr lang="nl-NL" dirty="0" smtClean="0"/>
              <a:t> aan te koppelen. Vervolgens moet die data ergens opgeslagen worden. De behoefte aan het delen van data en het gebruiken van data van anderen is klein. Het gaat vooral om wetenschappelijke integriteit, aangezwengeld door incidenten en de maatschappelijke discussie daarover.</a:t>
            </a:r>
          </a:p>
          <a:p>
            <a:r>
              <a:rPr lang="nl-NL" dirty="0" smtClean="0"/>
              <a:t>Het doel voor FWN is tweeledig, namelijk (i) om een verantwoorde en excellente wetenschapsbeoefening te</a:t>
            </a:r>
          </a:p>
          <a:p>
            <a:r>
              <a:rPr lang="nl-NL" dirty="0" smtClean="0"/>
              <a:t>stimuleren en (ii) om het datamanagement te laten voldoen aan wet- en regelgeving, eisen van financiers en</a:t>
            </a:r>
          </a:p>
          <a:p>
            <a:r>
              <a:rPr lang="nl-NL" dirty="0" smtClean="0"/>
              <a:t>universitair beleid. Het uitgangspunt is ‘gemeenschappelijk, tenzij’, wat inhoudt dat waar mogelijk gestreefd</a:t>
            </a:r>
          </a:p>
          <a:p>
            <a:r>
              <a:rPr lang="nl-NL" dirty="0" smtClean="0"/>
              <a:t>wordt naar dezelfde tools en software voor heel FWN.</a:t>
            </a:r>
          </a:p>
          <a:p>
            <a:endParaRPr lang="nl-NL" dirty="0"/>
          </a:p>
        </p:txBody>
      </p:sp>
      <p:sp>
        <p:nvSpPr>
          <p:cNvPr id="4" name="Tijdelijke aanduiding voor dianummer 3"/>
          <p:cNvSpPr>
            <a:spLocks noGrp="1"/>
          </p:cNvSpPr>
          <p:nvPr>
            <p:ph type="sldNum" sz="quarter" idx="10"/>
          </p:nvPr>
        </p:nvSpPr>
        <p:spPr/>
        <p:txBody>
          <a:bodyPr/>
          <a:lstStyle/>
          <a:p>
            <a:fld id="{441343F6-8CE3-4A23-AA05-1287C80E6283}" type="slidenum">
              <a:rPr lang="nl-NL" smtClean="0"/>
              <a:t>17</a:t>
            </a:fld>
            <a:endParaRPr lang="nl-NL"/>
          </a:p>
        </p:txBody>
      </p:sp>
    </p:spTree>
    <p:extLst>
      <p:ext uri="{BB962C8B-B14F-4D97-AF65-F5344CB8AC3E}">
        <p14:creationId xmlns:p14="http://schemas.microsoft.com/office/powerpoint/2010/main" val="2261435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Verhaal Kurt (dia’s)</a:t>
            </a:r>
            <a:endParaRPr lang="nl-NL" dirty="0"/>
          </a:p>
        </p:txBody>
      </p:sp>
      <p:sp>
        <p:nvSpPr>
          <p:cNvPr id="4" name="Tijdelijke aanduiding voor dianummer 3"/>
          <p:cNvSpPr>
            <a:spLocks noGrp="1"/>
          </p:cNvSpPr>
          <p:nvPr>
            <p:ph type="sldNum" sz="quarter" idx="10"/>
          </p:nvPr>
        </p:nvSpPr>
        <p:spPr/>
        <p:txBody>
          <a:bodyPr/>
          <a:lstStyle/>
          <a:p>
            <a:fld id="{441343F6-8CE3-4A23-AA05-1287C80E6283}" type="slidenum">
              <a:rPr lang="nl-NL" smtClean="0"/>
              <a:t>18</a:t>
            </a:fld>
            <a:endParaRPr lang="nl-NL"/>
          </a:p>
        </p:txBody>
      </p:sp>
    </p:spTree>
    <p:extLst>
      <p:ext uri="{BB962C8B-B14F-4D97-AF65-F5344CB8AC3E}">
        <p14:creationId xmlns:p14="http://schemas.microsoft.com/office/powerpoint/2010/main" val="3451573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Participate in university DM projects : workshops, data management plans</a:t>
            </a:r>
          </a:p>
          <a:p>
            <a:endParaRPr lang="en-US" dirty="0" smtClean="0"/>
          </a:p>
          <a:p>
            <a:r>
              <a:rPr lang="en-US" dirty="0" smtClean="0"/>
              <a:t>Inform and advise individual researchers ; help curate datasets for archiving ; help comply funding requirements</a:t>
            </a:r>
          </a:p>
          <a:p>
            <a:endParaRPr lang="en-US" dirty="0" smtClean="0"/>
          </a:p>
          <a:p>
            <a:r>
              <a:rPr lang="en-US" dirty="0" smtClean="0"/>
              <a:t>Assist VRE’s in good data management from the start (naming conventions, formats, versioning, metadata, certified archive); quality control of data before ‘automatic’ archiving</a:t>
            </a:r>
          </a:p>
          <a:p>
            <a:endParaRPr lang="en-US" dirty="0" smtClean="0"/>
          </a:p>
          <a:p>
            <a:r>
              <a:rPr lang="en-US" dirty="0" smtClean="0"/>
              <a:t>National cooperation, aimed at sharing knowledge</a:t>
            </a:r>
          </a:p>
          <a:p>
            <a:r>
              <a:rPr lang="en-US" dirty="0" err="1" smtClean="0"/>
              <a:t>masterclass</a:t>
            </a:r>
            <a:r>
              <a:rPr lang="en-US" dirty="0" smtClean="0"/>
              <a:t> organized by Dutch University Libraries</a:t>
            </a:r>
          </a:p>
          <a:p>
            <a:r>
              <a:rPr lang="en-US" dirty="0" smtClean="0"/>
              <a:t>Participate in training for support staff</a:t>
            </a:r>
          </a:p>
          <a:p>
            <a:r>
              <a:rPr lang="en-US" dirty="0" smtClean="0"/>
              <a:t>Leiden, Delft, Rotterdam cooperation</a:t>
            </a:r>
            <a:endParaRPr lang="en-US" dirty="0"/>
          </a:p>
        </p:txBody>
      </p:sp>
      <p:sp>
        <p:nvSpPr>
          <p:cNvPr id="4" name="Tijdelijke aanduiding voor dianummer 3"/>
          <p:cNvSpPr>
            <a:spLocks noGrp="1"/>
          </p:cNvSpPr>
          <p:nvPr>
            <p:ph type="sldNum" sz="quarter" idx="10"/>
          </p:nvPr>
        </p:nvSpPr>
        <p:spPr/>
        <p:txBody>
          <a:bodyPr/>
          <a:lstStyle/>
          <a:p>
            <a:fld id="{441343F6-8CE3-4A23-AA05-1287C80E6283}" type="slidenum">
              <a:rPr lang="nl-NL" smtClean="0"/>
              <a:t>19</a:t>
            </a:fld>
            <a:endParaRPr lang="nl-NL"/>
          </a:p>
        </p:txBody>
      </p:sp>
    </p:spTree>
    <p:extLst>
      <p:ext uri="{BB962C8B-B14F-4D97-AF65-F5344CB8AC3E}">
        <p14:creationId xmlns:p14="http://schemas.microsoft.com/office/powerpoint/2010/main" val="2297300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Our</a:t>
            </a:r>
            <a:r>
              <a:rPr lang="nl-NL" dirty="0" smtClean="0"/>
              <a:t> motto ?</a:t>
            </a:r>
            <a:endParaRPr lang="nl-NL" dirty="0"/>
          </a:p>
        </p:txBody>
      </p:sp>
      <p:sp>
        <p:nvSpPr>
          <p:cNvPr id="4" name="Tijdelijke aanduiding voor dianummer 3"/>
          <p:cNvSpPr>
            <a:spLocks noGrp="1"/>
          </p:cNvSpPr>
          <p:nvPr>
            <p:ph type="sldNum" sz="quarter" idx="10"/>
          </p:nvPr>
        </p:nvSpPr>
        <p:spPr/>
        <p:txBody>
          <a:bodyPr/>
          <a:lstStyle/>
          <a:p>
            <a:fld id="{441343F6-8CE3-4A23-AA05-1287C80E6283}" type="slidenum">
              <a:rPr lang="nl-NL" smtClean="0"/>
              <a:t>2</a:t>
            </a:fld>
            <a:endParaRPr lang="nl-NL"/>
          </a:p>
        </p:txBody>
      </p:sp>
    </p:spTree>
    <p:extLst>
      <p:ext uri="{BB962C8B-B14F-4D97-AF65-F5344CB8AC3E}">
        <p14:creationId xmlns:p14="http://schemas.microsoft.com/office/powerpoint/2010/main" val="945967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0C2577"/>
                </a:solidFill>
                <a:effectLst/>
                <a:uLnTx/>
                <a:uFillTx/>
                <a:latin typeface="Minion"/>
              </a:rPr>
              <a:t>University libraries are looking for new services and there seems to be a need</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kern="0" cap="none" spc="0" normalizeH="0" baseline="0" noProof="0" dirty="0" smtClean="0">
                <a:ln>
                  <a:noFill/>
                </a:ln>
                <a:solidFill>
                  <a:srgbClr val="0C2577"/>
                </a:solidFill>
                <a:effectLst/>
                <a:uLnTx/>
                <a:uFillTx/>
                <a:latin typeface="Minion"/>
              </a:rPr>
              <a:t>Funder requirements (or announcements of)</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kern="0" cap="none" spc="0" normalizeH="0" baseline="0" noProof="0" dirty="0" smtClean="0">
                <a:ln>
                  <a:noFill/>
                </a:ln>
                <a:solidFill>
                  <a:srgbClr val="0C2577"/>
                </a:solidFill>
                <a:effectLst/>
                <a:uLnTx/>
                <a:uFillTx/>
                <a:latin typeface="Minion"/>
              </a:rPr>
              <a:t>Integrity : </a:t>
            </a:r>
            <a:r>
              <a:rPr kumimoji="0" lang="en-US" sz="1800" b="0" i="0" u="none" strike="noStrike" kern="0" cap="none" spc="0" normalizeH="0" baseline="0" noProof="0" dirty="0" err="1" smtClean="0">
                <a:ln>
                  <a:noFill/>
                </a:ln>
                <a:solidFill>
                  <a:srgbClr val="0C2577"/>
                </a:solidFill>
                <a:effectLst/>
                <a:uLnTx/>
                <a:uFillTx/>
                <a:latin typeface="Minion"/>
              </a:rPr>
              <a:t>fraude</a:t>
            </a:r>
            <a:r>
              <a:rPr kumimoji="0" lang="en-US" sz="1800" b="0" i="0" u="none" strike="noStrike" kern="0" cap="none" spc="0" normalizeH="0" baseline="0" noProof="0" dirty="0" smtClean="0">
                <a:ln>
                  <a:noFill/>
                </a:ln>
                <a:solidFill>
                  <a:srgbClr val="0C2577"/>
                </a:solidFill>
                <a:effectLst/>
                <a:uLnTx/>
                <a:uFillTx/>
                <a:latin typeface="Minion"/>
              </a:rPr>
              <a:t> cases in the Netherlands</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kern="0" cap="none" spc="0" normalizeH="0" baseline="0" noProof="0" dirty="0" smtClean="0">
                <a:ln>
                  <a:noFill/>
                </a:ln>
                <a:solidFill>
                  <a:srgbClr val="0C2577"/>
                </a:solidFill>
                <a:effectLst/>
                <a:uLnTx/>
                <a:uFillTx/>
                <a:latin typeface="Minion"/>
              </a:rPr>
              <a:t>Visibility : publication of (underlying) datasets citation</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kern="0" cap="none" spc="0" normalizeH="0" baseline="0" noProof="0" dirty="0" smtClean="0">
                <a:ln>
                  <a:noFill/>
                </a:ln>
                <a:solidFill>
                  <a:srgbClr val="0C2577"/>
                </a:solidFill>
                <a:effectLst/>
                <a:uLnTx/>
                <a:uFillTx/>
                <a:latin typeface="Minion"/>
              </a:rPr>
              <a:t>Reuse of data (efficiency, verification)</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kern="0" cap="none" spc="0" normalizeH="0" baseline="0" noProof="0" dirty="0" smtClean="0">
                <a:ln>
                  <a:noFill/>
                </a:ln>
                <a:solidFill>
                  <a:srgbClr val="0C2577"/>
                </a:solidFill>
                <a:effectLst/>
                <a:uLnTx/>
                <a:uFillTx/>
                <a:latin typeface="Minion"/>
              </a:rPr>
              <a:t>New methods of research (big data, data mining)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0C2577"/>
                </a:solidFill>
                <a:effectLst/>
                <a:uLnTx/>
                <a:uFillTx/>
                <a:latin typeface="Minion"/>
              </a:rPr>
              <a:t>Why the library?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C2577"/>
                </a:solidFill>
                <a:effectLst/>
                <a:uLnTx/>
                <a:uFillTx/>
                <a:latin typeface="Minion"/>
              </a:rPr>
              <a:t>Repository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C2577"/>
                </a:solidFill>
                <a:effectLst/>
                <a:uLnTx/>
                <a:uFillTx/>
                <a:latin typeface="Minion"/>
              </a:rPr>
              <a:t>Metadata specialists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C2577"/>
                </a:solidFill>
                <a:effectLst/>
                <a:uLnTx/>
                <a:uFillTx/>
                <a:latin typeface="Minion"/>
              </a:rPr>
              <a:t>Faculty liaison for outreach and awareness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C2577"/>
                </a:solidFill>
                <a:effectLst/>
                <a:uLnTx/>
                <a:uFillTx/>
                <a:latin typeface="Minion"/>
              </a:rPr>
              <a:t>Experience with 2011 National project Cards (Controlled Access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C2577"/>
                </a:solidFill>
                <a:effectLst/>
                <a:uLnTx/>
                <a:uFillTx/>
                <a:latin typeface="Minion"/>
              </a:rPr>
              <a:t>to  Research Data Securely Stored) learned us that </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kern="0" cap="none" spc="0" normalizeH="0" baseline="0" noProof="0" dirty="0" smtClean="0">
                <a:ln>
                  <a:noFill/>
                </a:ln>
                <a:solidFill>
                  <a:srgbClr val="0C2577"/>
                </a:solidFill>
                <a:effectLst/>
                <a:uLnTx/>
                <a:uFillTx/>
                <a:latin typeface="Minion"/>
              </a:rPr>
              <a:t>Researchers want support</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kern="0" cap="none" spc="0" normalizeH="0" baseline="0" noProof="0" dirty="0" smtClean="0">
                <a:ln>
                  <a:noFill/>
                </a:ln>
                <a:solidFill>
                  <a:srgbClr val="0C2577"/>
                </a:solidFill>
                <a:effectLst/>
                <a:uLnTx/>
                <a:uFillTx/>
                <a:latin typeface="Minion"/>
              </a:rPr>
              <a:t>Researchers want (technical) infrastructure</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kern="0" cap="none" spc="0" normalizeH="0" baseline="0" noProof="0" dirty="0" smtClean="0">
                <a:ln>
                  <a:noFill/>
                </a:ln>
                <a:solidFill>
                  <a:srgbClr val="0C2577"/>
                </a:solidFill>
                <a:effectLst/>
                <a:uLnTx/>
                <a:uFillTx/>
                <a:latin typeface="Minion"/>
              </a:rPr>
              <a:t>Researchers want to share their data (in their terms)</a:t>
            </a:r>
          </a:p>
          <a:p>
            <a:pPr marL="342900" marR="0" lvl="0" indent="-342900" algn="l" defTabSz="914400" rtl="0" eaLnBrk="1" fontAlgn="base" latinLnBrk="0" hangingPunct="1">
              <a:lnSpc>
                <a:spcPct val="100000"/>
              </a:lnSpc>
              <a:spcBef>
                <a:spcPct val="0"/>
              </a:spcBef>
              <a:spcAft>
                <a:spcPct val="0"/>
              </a:spcAft>
              <a:buClrTx/>
              <a:buSzTx/>
              <a:buFontTx/>
              <a:buChar char="•"/>
              <a:tabLst/>
              <a:defRPr/>
            </a:pPr>
            <a:endParaRPr kumimoji="0" lang="nl-NL" sz="1800" b="0" i="0" u="none" strike="noStrike" kern="0" cap="none" spc="0" normalizeH="0" baseline="0" noProof="0" dirty="0" smtClean="0">
              <a:ln>
                <a:noFill/>
              </a:ln>
              <a:solidFill>
                <a:srgbClr val="0C2577"/>
              </a:solidFill>
              <a:effectLst/>
              <a:uLnTx/>
              <a:uFillTx/>
              <a:latin typeface="Minion"/>
            </a:endParaRP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0C2577"/>
                </a:solidFill>
                <a:effectLst/>
                <a:uLnTx/>
                <a:uFillTx/>
                <a:latin typeface="Minion"/>
              </a:rPr>
              <a:t>Policy plan Leiden University Libraries 2011 – 2015 </a:t>
            </a:r>
            <a:r>
              <a:rPr kumimoji="0" lang="en-US" sz="2000" b="0" i="0" u="none" strike="noStrike" kern="0" cap="none" spc="0" normalizeH="0" baseline="0" noProof="0" dirty="0" smtClean="0">
                <a:ln>
                  <a:noFill/>
                </a:ln>
                <a:solidFill>
                  <a:srgbClr val="0C2577"/>
                </a:solidFill>
                <a:effectLst/>
                <a:uLnTx/>
                <a:uFillTx/>
                <a:latin typeface="Minion"/>
              </a:rPr>
              <a:t>:</a:t>
            </a:r>
          </a:p>
          <a:p>
            <a:pPr marL="1143000" marR="0" lvl="2" indent="-228600"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kern="0" cap="none" spc="0" normalizeH="0" baseline="0" noProof="0" dirty="0" smtClean="0">
                <a:ln>
                  <a:noFill/>
                </a:ln>
                <a:solidFill>
                  <a:srgbClr val="0C2577"/>
                </a:solidFill>
                <a:effectLst/>
                <a:uLnTx/>
                <a:uFillTx/>
                <a:latin typeface="Minion"/>
              </a:rPr>
              <a:t>Advise researchers on data management</a:t>
            </a:r>
          </a:p>
          <a:p>
            <a:pPr marL="1143000" marR="0" lvl="2" indent="-228600"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kern="0" cap="none" spc="0" normalizeH="0" baseline="0" noProof="0" dirty="0" smtClean="0">
                <a:ln>
                  <a:noFill/>
                </a:ln>
                <a:solidFill>
                  <a:srgbClr val="0C2577"/>
                </a:solidFill>
                <a:effectLst/>
                <a:uLnTx/>
                <a:uFillTx/>
                <a:latin typeface="Minion"/>
              </a:rPr>
              <a:t>Train Data librarians</a:t>
            </a:r>
          </a:p>
          <a:p>
            <a:pPr marL="1143000" marR="0" lvl="2" indent="-228600"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kern="0" cap="none" spc="0" normalizeH="0" baseline="0" noProof="0" dirty="0" smtClean="0">
                <a:ln>
                  <a:noFill/>
                </a:ln>
                <a:solidFill>
                  <a:srgbClr val="0C2577"/>
                </a:solidFill>
                <a:effectLst/>
                <a:uLnTx/>
                <a:uFillTx/>
                <a:latin typeface="Minion"/>
              </a:rPr>
              <a:t>Stage before final archiving </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solidFill>
                <a:srgbClr val="0C2577"/>
              </a:solidFill>
              <a:effectLst/>
              <a:uLnTx/>
              <a:uFillTx/>
              <a:latin typeface="Minion"/>
            </a:endParaRPr>
          </a:p>
          <a:p>
            <a:endParaRPr lang="nl-NL" dirty="0"/>
          </a:p>
        </p:txBody>
      </p:sp>
      <p:sp>
        <p:nvSpPr>
          <p:cNvPr id="4" name="Tijdelijke aanduiding voor dianummer 3"/>
          <p:cNvSpPr>
            <a:spLocks noGrp="1"/>
          </p:cNvSpPr>
          <p:nvPr>
            <p:ph type="sldNum" sz="quarter" idx="10"/>
          </p:nvPr>
        </p:nvSpPr>
        <p:spPr/>
        <p:txBody>
          <a:bodyPr/>
          <a:lstStyle/>
          <a:p>
            <a:fld id="{441343F6-8CE3-4A23-AA05-1287C80E6283}" type="slidenum">
              <a:rPr lang="nl-NL" smtClean="0"/>
              <a:t>3</a:t>
            </a:fld>
            <a:endParaRPr lang="nl-NL"/>
          </a:p>
        </p:txBody>
      </p:sp>
    </p:spTree>
    <p:extLst>
      <p:ext uri="{BB962C8B-B14F-4D97-AF65-F5344CB8AC3E}">
        <p14:creationId xmlns:p14="http://schemas.microsoft.com/office/powerpoint/2010/main" val="4291159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Eerste universiteit in Nederland</a:t>
            </a:r>
          </a:p>
          <a:p>
            <a:r>
              <a:rPr lang="nl-NL" dirty="0" smtClean="0"/>
              <a:t>Opgericht op 8 februari 1575 </a:t>
            </a:r>
          </a:p>
          <a:p>
            <a:r>
              <a:rPr lang="nl-NL" dirty="0" smtClean="0"/>
              <a:t>Total </a:t>
            </a:r>
            <a:r>
              <a:rPr lang="nl-NL" dirty="0" err="1" smtClean="0"/>
              <a:t>number</a:t>
            </a:r>
            <a:r>
              <a:rPr lang="nl-NL" dirty="0" smtClean="0"/>
              <a:t> of </a:t>
            </a:r>
            <a:r>
              <a:rPr lang="nl-NL" dirty="0" err="1" smtClean="0"/>
              <a:t>students</a:t>
            </a:r>
            <a:r>
              <a:rPr lang="nl-NL" dirty="0" smtClean="0"/>
              <a:t> </a:t>
            </a:r>
            <a:r>
              <a:rPr lang="nl-NL" dirty="0" err="1" smtClean="0"/>
              <a:t>enrolled</a:t>
            </a:r>
            <a:r>
              <a:rPr lang="nl-NL" dirty="0" smtClean="0"/>
              <a:t> 23,034</a:t>
            </a:r>
          </a:p>
          <a:p>
            <a:r>
              <a:rPr lang="nl-NL" dirty="0" smtClean="0"/>
              <a:t>1200 </a:t>
            </a:r>
            <a:r>
              <a:rPr lang="nl-NL" dirty="0" err="1" smtClean="0"/>
              <a:t>academic</a:t>
            </a:r>
            <a:r>
              <a:rPr lang="nl-NL" dirty="0" smtClean="0"/>
              <a:t> </a:t>
            </a:r>
            <a:r>
              <a:rPr lang="nl-NL" dirty="0" err="1" smtClean="0"/>
              <a:t>staff</a:t>
            </a:r>
            <a:r>
              <a:rPr lang="nl-NL" dirty="0" smtClean="0"/>
              <a:t>, 700 PhD </a:t>
            </a:r>
            <a:r>
              <a:rPr lang="nl-NL" dirty="0" err="1" smtClean="0"/>
              <a:t>candidates</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441343F6-8CE3-4A23-AA05-1287C80E6283}" type="slidenum">
              <a:rPr lang="nl-NL" smtClean="0"/>
              <a:t>4</a:t>
            </a:fld>
            <a:endParaRPr lang="nl-NL"/>
          </a:p>
        </p:txBody>
      </p:sp>
    </p:spTree>
    <p:extLst>
      <p:ext uri="{BB962C8B-B14F-4D97-AF65-F5344CB8AC3E}">
        <p14:creationId xmlns:p14="http://schemas.microsoft.com/office/powerpoint/2010/main" val="2411122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110 employees</a:t>
            </a:r>
            <a:endParaRPr lang="nl-NL" dirty="0"/>
          </a:p>
        </p:txBody>
      </p:sp>
      <p:sp>
        <p:nvSpPr>
          <p:cNvPr id="4" name="Tijdelijke aanduiding voor dianummer 3"/>
          <p:cNvSpPr>
            <a:spLocks noGrp="1"/>
          </p:cNvSpPr>
          <p:nvPr>
            <p:ph type="sldNum" sz="quarter" idx="10"/>
          </p:nvPr>
        </p:nvSpPr>
        <p:spPr/>
        <p:txBody>
          <a:bodyPr/>
          <a:lstStyle/>
          <a:p>
            <a:fld id="{441343F6-8CE3-4A23-AA05-1287C80E6283}" type="slidenum">
              <a:rPr lang="nl-NL" smtClean="0"/>
              <a:t>5</a:t>
            </a:fld>
            <a:endParaRPr lang="nl-NL"/>
          </a:p>
        </p:txBody>
      </p:sp>
    </p:spTree>
    <p:extLst>
      <p:ext uri="{BB962C8B-B14F-4D97-AF65-F5344CB8AC3E}">
        <p14:creationId xmlns:p14="http://schemas.microsoft.com/office/powerpoint/2010/main" val="1961287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Data</a:t>
            </a:r>
            <a:r>
              <a:rPr lang="nl-NL" baseline="0" dirty="0" smtClean="0"/>
              <a:t> (wanneer speelde dit?)</a:t>
            </a:r>
          </a:p>
          <a:p>
            <a:r>
              <a:rPr lang="nl-NL" baseline="0" dirty="0" smtClean="0"/>
              <a:t>Verwijzen naar </a:t>
            </a:r>
            <a:r>
              <a:rPr lang="nl-NL" baseline="0" dirty="0" err="1" smtClean="0"/>
              <a:t>Faculty</a:t>
            </a:r>
            <a:r>
              <a:rPr lang="nl-NL" baseline="0" dirty="0" smtClean="0"/>
              <a:t> of </a:t>
            </a:r>
            <a:r>
              <a:rPr lang="nl-NL" baseline="0" dirty="0" err="1" smtClean="0"/>
              <a:t>Archeology</a:t>
            </a:r>
            <a:endParaRPr lang="nl-NL" baseline="0" dirty="0" smtClean="0"/>
          </a:p>
          <a:p>
            <a:r>
              <a:rPr lang="nl-NL" baseline="0" dirty="0" err="1" smtClean="0"/>
              <a:t>Sharepoint</a:t>
            </a:r>
            <a:endParaRPr lang="nl-NL" dirty="0" smtClean="0"/>
          </a:p>
        </p:txBody>
      </p:sp>
      <p:sp>
        <p:nvSpPr>
          <p:cNvPr id="4" name="Tijdelijke aanduiding voor dianummer 3"/>
          <p:cNvSpPr>
            <a:spLocks noGrp="1"/>
          </p:cNvSpPr>
          <p:nvPr>
            <p:ph type="sldNum" sz="quarter" idx="10"/>
          </p:nvPr>
        </p:nvSpPr>
        <p:spPr/>
        <p:txBody>
          <a:bodyPr/>
          <a:lstStyle/>
          <a:p>
            <a:fld id="{441343F6-8CE3-4A23-AA05-1287C80E6283}" type="slidenum">
              <a:rPr lang="nl-NL" smtClean="0"/>
              <a:t>6</a:t>
            </a:fld>
            <a:endParaRPr lang="nl-NL"/>
          </a:p>
        </p:txBody>
      </p:sp>
    </p:spTree>
    <p:extLst>
      <p:ext uri="{BB962C8B-B14F-4D97-AF65-F5344CB8AC3E}">
        <p14:creationId xmlns:p14="http://schemas.microsoft.com/office/powerpoint/2010/main" val="3768799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20 </a:t>
            </a:r>
            <a:r>
              <a:rPr lang="nl-NL" dirty="0" err="1" smtClean="0"/>
              <a:t>VRE’s</a:t>
            </a:r>
            <a:endParaRPr lang="nl-NL" dirty="0"/>
          </a:p>
        </p:txBody>
      </p:sp>
      <p:sp>
        <p:nvSpPr>
          <p:cNvPr id="4" name="Tijdelijke aanduiding voor dianummer 3"/>
          <p:cNvSpPr>
            <a:spLocks noGrp="1"/>
          </p:cNvSpPr>
          <p:nvPr>
            <p:ph type="sldNum" sz="quarter" idx="10"/>
          </p:nvPr>
        </p:nvSpPr>
        <p:spPr/>
        <p:txBody>
          <a:bodyPr/>
          <a:lstStyle/>
          <a:p>
            <a:fld id="{441343F6-8CE3-4A23-AA05-1287C80E6283}" type="slidenum">
              <a:rPr lang="nl-NL" smtClean="0"/>
              <a:t>7</a:t>
            </a:fld>
            <a:endParaRPr lang="nl-NL"/>
          </a:p>
        </p:txBody>
      </p:sp>
    </p:spTree>
    <p:extLst>
      <p:ext uri="{BB962C8B-B14F-4D97-AF65-F5344CB8AC3E}">
        <p14:creationId xmlns:p14="http://schemas.microsoft.com/office/powerpoint/2010/main" val="251757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8th International Digital Curation Conference </a:t>
            </a:r>
            <a:r>
              <a:rPr lang="en-US" dirty="0" err="1" smtClean="0"/>
              <a:t>jan</a:t>
            </a:r>
            <a:r>
              <a:rPr lang="en-US" dirty="0" smtClean="0"/>
              <a:t> 2013, other Dutch universities were interested</a:t>
            </a:r>
          </a:p>
          <a:p>
            <a:r>
              <a:rPr lang="en-US" dirty="0" smtClean="0"/>
              <a:t>Benefits researchers: FO</a:t>
            </a:r>
            <a:r>
              <a:rPr lang="en-US" baseline="0" dirty="0" smtClean="0"/>
              <a:t> curation knowledge, </a:t>
            </a:r>
            <a:r>
              <a:rPr lang="en-US" baseline="0" dirty="0" err="1" smtClean="0"/>
              <a:t>betteraccess</a:t>
            </a:r>
            <a:r>
              <a:rPr lang="en-US" baseline="0" dirty="0" smtClean="0"/>
              <a:t> to storage, gain time</a:t>
            </a:r>
          </a:p>
          <a:p>
            <a:r>
              <a:rPr lang="en-US" baseline="0" dirty="0" smtClean="0"/>
              <a:t>FO: Knowledge + storage BO and partner in research</a:t>
            </a:r>
          </a:p>
          <a:p>
            <a:r>
              <a:rPr lang="en-US" baseline="0" dirty="0" smtClean="0"/>
              <a:t>BO: via FO better contact and more datasets</a:t>
            </a:r>
            <a:endParaRPr lang="nl-NL" dirty="0"/>
          </a:p>
        </p:txBody>
      </p:sp>
      <p:sp>
        <p:nvSpPr>
          <p:cNvPr id="4" name="Tijdelijke aanduiding voor dianummer 3"/>
          <p:cNvSpPr>
            <a:spLocks noGrp="1"/>
          </p:cNvSpPr>
          <p:nvPr>
            <p:ph type="sldNum" sz="quarter" idx="10"/>
          </p:nvPr>
        </p:nvSpPr>
        <p:spPr/>
        <p:txBody>
          <a:bodyPr/>
          <a:lstStyle/>
          <a:p>
            <a:fld id="{441343F6-8CE3-4A23-AA05-1287C80E6283}" type="slidenum">
              <a:rPr lang="nl-NL" smtClean="0"/>
              <a:t>8</a:t>
            </a:fld>
            <a:endParaRPr lang="nl-NL"/>
          </a:p>
        </p:txBody>
      </p:sp>
    </p:spTree>
    <p:extLst>
      <p:ext uri="{BB962C8B-B14F-4D97-AF65-F5344CB8AC3E}">
        <p14:creationId xmlns:p14="http://schemas.microsoft.com/office/powerpoint/2010/main" val="2800656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Other</a:t>
            </a:r>
            <a:r>
              <a:rPr lang="nl-NL" dirty="0" smtClean="0"/>
              <a:t> </a:t>
            </a:r>
            <a:r>
              <a:rPr lang="nl-NL" dirty="0" err="1" smtClean="0"/>
              <a:t>university</a:t>
            </a:r>
            <a:r>
              <a:rPr lang="nl-NL" dirty="0" smtClean="0"/>
              <a:t> </a:t>
            </a:r>
            <a:r>
              <a:rPr lang="nl-NL" dirty="0" err="1" smtClean="0"/>
              <a:t>libraries</a:t>
            </a:r>
            <a:r>
              <a:rPr lang="nl-NL" dirty="0" smtClean="0"/>
              <a:t> </a:t>
            </a:r>
            <a:r>
              <a:rPr lang="nl-NL" dirty="0" err="1" smtClean="0"/>
              <a:t>were</a:t>
            </a:r>
            <a:r>
              <a:rPr lang="nl-NL" dirty="0" smtClean="0"/>
              <a:t> </a:t>
            </a:r>
            <a:r>
              <a:rPr lang="nl-NL" dirty="0" err="1" smtClean="0"/>
              <a:t>interested</a:t>
            </a:r>
            <a:endParaRPr lang="nl-NL" dirty="0" smtClean="0"/>
          </a:p>
          <a:p>
            <a:r>
              <a:rPr lang="nl-NL" dirty="0" smtClean="0"/>
              <a:t>Iets over samenwerking DANS &amp; 3TU</a:t>
            </a:r>
            <a:endParaRPr lang="nl-NL" dirty="0"/>
          </a:p>
        </p:txBody>
      </p:sp>
      <p:sp>
        <p:nvSpPr>
          <p:cNvPr id="4" name="Tijdelijke aanduiding voor dianummer 3"/>
          <p:cNvSpPr>
            <a:spLocks noGrp="1"/>
          </p:cNvSpPr>
          <p:nvPr>
            <p:ph type="sldNum" sz="quarter" idx="10"/>
          </p:nvPr>
        </p:nvSpPr>
        <p:spPr/>
        <p:txBody>
          <a:bodyPr/>
          <a:lstStyle/>
          <a:p>
            <a:fld id="{441343F6-8CE3-4A23-AA05-1287C80E6283}" type="slidenum">
              <a:rPr lang="nl-NL" smtClean="0"/>
              <a:t>9</a:t>
            </a:fld>
            <a:endParaRPr lang="nl-NL"/>
          </a:p>
        </p:txBody>
      </p:sp>
    </p:spTree>
    <p:extLst>
      <p:ext uri="{BB962C8B-B14F-4D97-AF65-F5344CB8AC3E}">
        <p14:creationId xmlns:p14="http://schemas.microsoft.com/office/powerpoint/2010/main" val="742964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8592BC"/>
        </a:solidFill>
        <a:effectLst/>
      </p:bgPr>
    </p:bg>
    <p:spTree>
      <p:nvGrpSpPr>
        <p:cNvPr id="1" name=""/>
        <p:cNvGrpSpPr/>
        <p:nvPr/>
      </p:nvGrpSpPr>
      <p:grpSpPr>
        <a:xfrm>
          <a:off x="0" y="0"/>
          <a:ext cx="0" cy="0"/>
          <a:chOff x="0" y="0"/>
          <a:chExt cx="0" cy="0"/>
        </a:xfrm>
      </p:grpSpPr>
      <p:sp>
        <p:nvSpPr>
          <p:cNvPr id="5124" name="Rectangle 4"/>
          <p:cNvSpPr>
            <a:spLocks noChangeArrowheads="1"/>
          </p:cNvSpPr>
          <p:nvPr/>
        </p:nvSpPr>
        <p:spPr bwMode="auto">
          <a:xfrm>
            <a:off x="0" y="5057775"/>
            <a:ext cx="9144000" cy="1438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163" name="Rectangle 43"/>
          <p:cNvSpPr>
            <a:spLocks noChangeArrowheads="1"/>
          </p:cNvSpPr>
          <p:nvPr/>
        </p:nvSpPr>
        <p:spPr bwMode="auto">
          <a:xfrm>
            <a:off x="0" y="0"/>
            <a:ext cx="9144000" cy="4340225"/>
          </a:xfrm>
          <a:prstGeom prst="rect">
            <a:avLst/>
          </a:prstGeom>
          <a:solidFill>
            <a:srgbClr val="0C25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buFontTx/>
              <a:buChar char="•"/>
            </a:pPr>
            <a:endParaRPr lang="nl-NL" altLang="nl-NL" sz="1800">
              <a:solidFill>
                <a:schemeClr val="tx1"/>
              </a:solidFill>
              <a:latin typeface="Arial" charset="0"/>
            </a:endParaRPr>
          </a:p>
        </p:txBody>
      </p:sp>
      <p:sp>
        <p:nvSpPr>
          <p:cNvPr id="5123" name="Rectangle 3"/>
          <p:cNvSpPr>
            <a:spLocks noGrp="1" noChangeArrowheads="1"/>
          </p:cNvSpPr>
          <p:nvPr>
            <p:ph type="subTitle" idx="1"/>
          </p:nvPr>
        </p:nvSpPr>
        <p:spPr>
          <a:xfrm>
            <a:off x="468313" y="4508500"/>
            <a:ext cx="8064500" cy="360363"/>
          </a:xfrm>
        </p:spPr>
        <p:txBody>
          <a:bodyPr/>
          <a:lstStyle>
            <a:lvl1pPr marL="0" indent="0">
              <a:buFontTx/>
              <a:buNone/>
              <a:defRPr sz="2000">
                <a:solidFill>
                  <a:schemeClr val="bg1"/>
                </a:solidFill>
              </a:defRPr>
            </a:lvl1pPr>
          </a:lstStyle>
          <a:p>
            <a:pPr lvl="0"/>
            <a:r>
              <a:rPr lang="en-US" altLang="nl-NL" noProof="0" smtClean="0"/>
              <a:t>Click to edit Master subtitle style</a:t>
            </a:r>
            <a:endParaRPr lang="nl-NL" altLang="nl-NL" noProof="0" smtClean="0"/>
          </a:p>
        </p:txBody>
      </p:sp>
      <p:sp>
        <p:nvSpPr>
          <p:cNvPr id="5122" name="Rectangle 2"/>
          <p:cNvSpPr>
            <a:spLocks noGrp="1" noChangeArrowheads="1"/>
          </p:cNvSpPr>
          <p:nvPr>
            <p:ph type="ctrTitle"/>
          </p:nvPr>
        </p:nvSpPr>
        <p:spPr>
          <a:xfrm>
            <a:off x="611188" y="1268413"/>
            <a:ext cx="7916862" cy="1439862"/>
          </a:xfrm>
        </p:spPr>
        <p:txBody>
          <a:bodyPr/>
          <a:lstStyle>
            <a:lvl1pPr algn="ctr">
              <a:defRPr>
                <a:solidFill>
                  <a:schemeClr val="bg1"/>
                </a:solidFill>
              </a:defRPr>
            </a:lvl1pPr>
          </a:lstStyle>
          <a:p>
            <a:pPr lvl="0"/>
            <a:r>
              <a:rPr lang="en-US" altLang="nl-NL" noProof="0" smtClean="0"/>
              <a:t>Click to edit Master title style</a:t>
            </a:r>
          </a:p>
        </p:txBody>
      </p:sp>
      <p:sp>
        <p:nvSpPr>
          <p:cNvPr id="5186" name="Rectangle 66"/>
          <p:cNvSpPr>
            <a:spLocks noChangeArrowheads="1"/>
          </p:cNvSpPr>
          <p:nvPr/>
        </p:nvSpPr>
        <p:spPr bwMode="auto">
          <a:xfrm>
            <a:off x="0" y="6497638"/>
            <a:ext cx="9144000" cy="360362"/>
          </a:xfrm>
          <a:prstGeom prst="rect">
            <a:avLst/>
          </a:prstGeom>
          <a:solidFill>
            <a:srgbClr val="0C25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190" name="Text Box 70"/>
          <p:cNvSpPr txBox="1">
            <a:spLocks noChangeArrowheads="1"/>
          </p:cNvSpPr>
          <p:nvPr/>
        </p:nvSpPr>
        <p:spPr bwMode="auto">
          <a:xfrm>
            <a:off x="3024188" y="6521450"/>
            <a:ext cx="6119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0000"/>
              </a:lnSpc>
              <a:spcBef>
                <a:spcPct val="50000"/>
              </a:spcBef>
              <a:buFontTx/>
              <a:buNone/>
            </a:pPr>
            <a:r>
              <a:rPr lang="en-US" altLang="nl-NL" sz="1600" b="1"/>
              <a:t>Discover the world at Leiden University</a:t>
            </a:r>
          </a:p>
        </p:txBody>
      </p:sp>
      <p:pic>
        <p:nvPicPr>
          <p:cNvPr id="5191" name="Picture 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5229225"/>
            <a:ext cx="2879725" cy="113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216709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333375"/>
            <a:ext cx="2033587" cy="554355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68313" y="333375"/>
            <a:ext cx="5949950" cy="554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3062030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466944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68005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68313" y="1268413"/>
            <a:ext cx="3990975"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11688" y="1268413"/>
            <a:ext cx="3992562"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1780794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2564736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Tree>
    <p:extLst>
      <p:ext uri="{BB962C8B-B14F-4D97-AF65-F5344CB8AC3E}">
        <p14:creationId xmlns:p14="http://schemas.microsoft.com/office/powerpoint/2010/main" val="337885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21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558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4091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333375"/>
            <a:ext cx="8135937"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nl-NL" smtClean="0"/>
              <a:t>Titel van de dia</a:t>
            </a:r>
          </a:p>
        </p:txBody>
      </p:sp>
      <p:sp>
        <p:nvSpPr>
          <p:cNvPr id="1070" name="Rectangle 46"/>
          <p:cNvSpPr>
            <a:spLocks noChangeArrowheads="1"/>
          </p:cNvSpPr>
          <p:nvPr/>
        </p:nvSpPr>
        <p:spPr bwMode="auto">
          <a:xfrm>
            <a:off x="0" y="6497638"/>
            <a:ext cx="9144000" cy="360362"/>
          </a:xfrm>
          <a:prstGeom prst="rect">
            <a:avLst/>
          </a:prstGeom>
          <a:solidFill>
            <a:srgbClr val="0C25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88" name="Text Box 64"/>
          <p:cNvSpPr txBox="1">
            <a:spLocks noChangeArrowheads="1"/>
          </p:cNvSpPr>
          <p:nvPr/>
        </p:nvSpPr>
        <p:spPr bwMode="auto">
          <a:xfrm>
            <a:off x="3024188" y="6521450"/>
            <a:ext cx="6119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0000"/>
              </a:lnSpc>
              <a:spcBef>
                <a:spcPct val="50000"/>
              </a:spcBef>
              <a:buFontTx/>
              <a:buNone/>
            </a:pPr>
            <a:r>
              <a:rPr lang="en-US" altLang="nl-NL" sz="1600" b="1"/>
              <a:t>Discover the world at Leiden University</a:t>
            </a:r>
          </a:p>
        </p:txBody>
      </p:sp>
      <p:sp>
        <p:nvSpPr>
          <p:cNvPr id="1089" name="Rectangle 65"/>
          <p:cNvSpPr>
            <a:spLocks noGrp="1" noChangeArrowheads="1"/>
          </p:cNvSpPr>
          <p:nvPr>
            <p:ph type="body" idx="1"/>
          </p:nvPr>
        </p:nvSpPr>
        <p:spPr bwMode="auto">
          <a:xfrm>
            <a:off x="468313" y="1268413"/>
            <a:ext cx="813593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nl-NL" smtClean="0"/>
              <a:t>Tekst</a:t>
            </a:r>
          </a:p>
          <a:p>
            <a:pPr lvl="0"/>
            <a:r>
              <a:rPr lang="en-US" altLang="nl-NL" smtClean="0"/>
              <a:t>Tekst</a:t>
            </a:r>
          </a:p>
          <a:p>
            <a:pPr lvl="1"/>
            <a:r>
              <a:rPr lang="en-US" altLang="nl-NL" smtClean="0"/>
              <a:t>Tekst</a:t>
            </a:r>
          </a:p>
          <a:p>
            <a:pPr lvl="2"/>
            <a:r>
              <a:rPr lang="en-US" altLang="nl-NL" smtClean="0"/>
              <a:t>Tekst</a:t>
            </a:r>
          </a:p>
          <a:p>
            <a:pPr lvl="3"/>
            <a:r>
              <a:rPr lang="en-US" altLang="nl-NL" smtClean="0"/>
              <a:t>Tekst</a:t>
            </a:r>
          </a:p>
          <a:p>
            <a:pPr lvl="4"/>
            <a:r>
              <a:rPr lang="en-US" altLang="nl-NL" smtClean="0"/>
              <a:t>Tekst</a:t>
            </a:r>
          </a:p>
          <a:p>
            <a:pPr lvl="4"/>
            <a:r>
              <a:rPr lang="en-US" altLang="nl-NL" smtClean="0"/>
              <a:t>Tekst</a:t>
            </a:r>
          </a:p>
          <a:p>
            <a:pPr lvl="0"/>
            <a:endParaRPr lang="en-US" altLang="nl-NL"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b="1">
          <a:solidFill>
            <a:srgbClr val="0C2577"/>
          </a:solidFill>
          <a:latin typeface="+mj-lt"/>
          <a:ea typeface="+mj-ea"/>
          <a:cs typeface="+mj-cs"/>
        </a:defRPr>
      </a:lvl1pPr>
      <a:lvl2pPr algn="l" rtl="0" eaLnBrk="1" fontAlgn="base" hangingPunct="1">
        <a:spcBef>
          <a:spcPct val="0"/>
        </a:spcBef>
        <a:spcAft>
          <a:spcPct val="0"/>
        </a:spcAft>
        <a:defRPr sz="4400" b="1">
          <a:solidFill>
            <a:srgbClr val="0C2577"/>
          </a:solidFill>
          <a:latin typeface="Minion" pitchFamily="2" charset="0"/>
        </a:defRPr>
      </a:lvl2pPr>
      <a:lvl3pPr algn="l" rtl="0" eaLnBrk="1" fontAlgn="base" hangingPunct="1">
        <a:spcBef>
          <a:spcPct val="0"/>
        </a:spcBef>
        <a:spcAft>
          <a:spcPct val="0"/>
        </a:spcAft>
        <a:defRPr sz="4400" b="1">
          <a:solidFill>
            <a:srgbClr val="0C2577"/>
          </a:solidFill>
          <a:latin typeface="Minion" pitchFamily="2" charset="0"/>
        </a:defRPr>
      </a:lvl3pPr>
      <a:lvl4pPr algn="l" rtl="0" eaLnBrk="1" fontAlgn="base" hangingPunct="1">
        <a:spcBef>
          <a:spcPct val="0"/>
        </a:spcBef>
        <a:spcAft>
          <a:spcPct val="0"/>
        </a:spcAft>
        <a:defRPr sz="4400" b="1">
          <a:solidFill>
            <a:srgbClr val="0C2577"/>
          </a:solidFill>
          <a:latin typeface="Minion" pitchFamily="2" charset="0"/>
        </a:defRPr>
      </a:lvl4pPr>
      <a:lvl5pPr algn="l" rtl="0" eaLnBrk="1" fontAlgn="base" hangingPunct="1">
        <a:spcBef>
          <a:spcPct val="0"/>
        </a:spcBef>
        <a:spcAft>
          <a:spcPct val="0"/>
        </a:spcAft>
        <a:defRPr sz="4400" b="1">
          <a:solidFill>
            <a:srgbClr val="0C2577"/>
          </a:solidFill>
          <a:latin typeface="Minion" pitchFamily="2" charset="0"/>
        </a:defRPr>
      </a:lvl5pPr>
      <a:lvl6pPr marL="457200" algn="l" rtl="0" eaLnBrk="1" fontAlgn="base" hangingPunct="1">
        <a:spcBef>
          <a:spcPct val="0"/>
        </a:spcBef>
        <a:spcAft>
          <a:spcPct val="0"/>
        </a:spcAft>
        <a:defRPr sz="4400" b="1">
          <a:solidFill>
            <a:srgbClr val="0C2577"/>
          </a:solidFill>
          <a:latin typeface="Minion" pitchFamily="2" charset="0"/>
        </a:defRPr>
      </a:lvl6pPr>
      <a:lvl7pPr marL="914400" algn="l" rtl="0" eaLnBrk="1" fontAlgn="base" hangingPunct="1">
        <a:spcBef>
          <a:spcPct val="0"/>
        </a:spcBef>
        <a:spcAft>
          <a:spcPct val="0"/>
        </a:spcAft>
        <a:defRPr sz="4400" b="1">
          <a:solidFill>
            <a:srgbClr val="0C2577"/>
          </a:solidFill>
          <a:latin typeface="Minion" pitchFamily="2" charset="0"/>
        </a:defRPr>
      </a:lvl7pPr>
      <a:lvl8pPr marL="1371600" algn="l" rtl="0" eaLnBrk="1" fontAlgn="base" hangingPunct="1">
        <a:spcBef>
          <a:spcPct val="0"/>
        </a:spcBef>
        <a:spcAft>
          <a:spcPct val="0"/>
        </a:spcAft>
        <a:defRPr sz="4400" b="1">
          <a:solidFill>
            <a:srgbClr val="0C2577"/>
          </a:solidFill>
          <a:latin typeface="Minion" pitchFamily="2" charset="0"/>
        </a:defRPr>
      </a:lvl8pPr>
      <a:lvl9pPr marL="1828800" algn="l" rtl="0" eaLnBrk="1" fontAlgn="base" hangingPunct="1">
        <a:spcBef>
          <a:spcPct val="0"/>
        </a:spcBef>
        <a:spcAft>
          <a:spcPct val="0"/>
        </a:spcAft>
        <a:defRPr sz="4400" b="1">
          <a:solidFill>
            <a:srgbClr val="0C2577"/>
          </a:solidFill>
          <a:latin typeface="Minion" pitchFamily="2" charset="0"/>
        </a:defRPr>
      </a:lvl9pPr>
    </p:titleStyle>
    <p:bodyStyle>
      <a:lvl1pPr marL="342900" indent="-342900" algn="l" rtl="0" eaLnBrk="1" fontAlgn="base" hangingPunct="1">
        <a:spcBef>
          <a:spcPct val="0"/>
        </a:spcBef>
        <a:spcAft>
          <a:spcPct val="0"/>
        </a:spcAft>
        <a:buChar char="•"/>
        <a:defRPr sz="3200">
          <a:solidFill>
            <a:srgbClr val="0C2577"/>
          </a:solidFill>
          <a:latin typeface="+mn-lt"/>
          <a:ea typeface="+mn-ea"/>
          <a:cs typeface="+mn-cs"/>
        </a:defRPr>
      </a:lvl1pPr>
      <a:lvl2pPr marL="742950" indent="-285750" algn="l" rtl="0" eaLnBrk="1" fontAlgn="base" hangingPunct="1">
        <a:spcBef>
          <a:spcPct val="0"/>
        </a:spcBef>
        <a:spcAft>
          <a:spcPct val="0"/>
        </a:spcAft>
        <a:buChar char="•"/>
        <a:defRPr sz="2800">
          <a:solidFill>
            <a:srgbClr val="0C2577"/>
          </a:solidFill>
          <a:latin typeface="+mn-lt"/>
        </a:defRPr>
      </a:lvl2pPr>
      <a:lvl3pPr marL="1143000" indent="-228600" algn="l" rtl="0" eaLnBrk="1" fontAlgn="base" hangingPunct="1">
        <a:spcBef>
          <a:spcPct val="0"/>
        </a:spcBef>
        <a:spcAft>
          <a:spcPct val="0"/>
        </a:spcAft>
        <a:buChar char="•"/>
        <a:defRPr sz="2400">
          <a:solidFill>
            <a:srgbClr val="0C2577"/>
          </a:solidFill>
          <a:latin typeface="+mn-lt"/>
        </a:defRPr>
      </a:lvl3pPr>
      <a:lvl4pPr marL="1600200" indent="-228600" algn="l" rtl="0" eaLnBrk="1" fontAlgn="base" hangingPunct="1">
        <a:spcBef>
          <a:spcPct val="0"/>
        </a:spcBef>
        <a:spcAft>
          <a:spcPct val="0"/>
        </a:spcAft>
        <a:buChar char="•"/>
        <a:defRPr sz="2000">
          <a:solidFill>
            <a:srgbClr val="0C2577"/>
          </a:solidFill>
          <a:latin typeface="+mn-lt"/>
        </a:defRPr>
      </a:lvl4pPr>
      <a:lvl5pPr marL="2057400" indent="-228600" algn="l" rtl="0" eaLnBrk="1" fontAlgn="base" hangingPunct="1">
        <a:spcBef>
          <a:spcPct val="0"/>
        </a:spcBef>
        <a:spcAft>
          <a:spcPct val="0"/>
        </a:spcAft>
        <a:buChar char="•"/>
        <a:defRPr sz="2000">
          <a:solidFill>
            <a:srgbClr val="0C2577"/>
          </a:solidFill>
          <a:latin typeface="+mn-lt"/>
        </a:defRPr>
      </a:lvl5pPr>
      <a:lvl6pPr marL="2514600" indent="-228600" algn="l" rtl="0" eaLnBrk="1" fontAlgn="base" hangingPunct="1">
        <a:spcBef>
          <a:spcPct val="0"/>
        </a:spcBef>
        <a:spcAft>
          <a:spcPct val="0"/>
        </a:spcAft>
        <a:buChar char="•"/>
        <a:defRPr sz="2000">
          <a:solidFill>
            <a:srgbClr val="0C2577"/>
          </a:solidFill>
          <a:latin typeface="+mn-lt"/>
        </a:defRPr>
      </a:lvl6pPr>
      <a:lvl7pPr marL="2971800" indent="-228600" algn="l" rtl="0" eaLnBrk="1" fontAlgn="base" hangingPunct="1">
        <a:spcBef>
          <a:spcPct val="0"/>
        </a:spcBef>
        <a:spcAft>
          <a:spcPct val="0"/>
        </a:spcAft>
        <a:buChar char="•"/>
        <a:defRPr sz="2000">
          <a:solidFill>
            <a:srgbClr val="0C2577"/>
          </a:solidFill>
          <a:latin typeface="+mn-lt"/>
        </a:defRPr>
      </a:lvl7pPr>
      <a:lvl8pPr marL="3429000" indent="-228600" algn="l" rtl="0" eaLnBrk="1" fontAlgn="base" hangingPunct="1">
        <a:spcBef>
          <a:spcPct val="0"/>
        </a:spcBef>
        <a:spcAft>
          <a:spcPct val="0"/>
        </a:spcAft>
        <a:buChar char="•"/>
        <a:defRPr sz="2000">
          <a:solidFill>
            <a:srgbClr val="0C2577"/>
          </a:solidFill>
          <a:latin typeface="+mn-lt"/>
        </a:defRPr>
      </a:lvl8pPr>
      <a:lvl9pPr marL="3886200" indent="-228600" algn="l" rtl="0" eaLnBrk="1" fontAlgn="base" hangingPunct="1">
        <a:spcBef>
          <a:spcPct val="0"/>
        </a:spcBef>
        <a:spcAft>
          <a:spcPct val="0"/>
        </a:spcAft>
        <a:buChar char="•"/>
        <a:defRPr sz="2000">
          <a:solidFill>
            <a:srgbClr val="0C2577"/>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flickr.com/photos/hthg1983/137985397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Hans Fransen</a:t>
            </a:r>
            <a:endParaRPr lang="nl-NL" dirty="0"/>
          </a:p>
        </p:txBody>
      </p:sp>
      <p:sp>
        <p:nvSpPr>
          <p:cNvPr id="2" name="Title 1"/>
          <p:cNvSpPr>
            <a:spLocks noGrp="1"/>
          </p:cNvSpPr>
          <p:nvPr>
            <p:ph type="ctrTitle"/>
          </p:nvPr>
        </p:nvSpPr>
        <p:spPr>
          <a:xfrm>
            <a:off x="611188" y="764704"/>
            <a:ext cx="7916862" cy="1943571"/>
          </a:xfrm>
        </p:spPr>
        <p:txBody>
          <a:bodyPr/>
          <a:lstStyle/>
          <a:p>
            <a:r>
              <a:rPr lang="nl-NL" sz="3200" dirty="0" err="1" smtClean="0"/>
              <a:t>Introducing</a:t>
            </a:r>
            <a:r>
              <a:rPr lang="nl-NL" sz="3200" dirty="0" smtClean="0"/>
              <a:t> data  management planning </a:t>
            </a:r>
            <a:br>
              <a:rPr lang="nl-NL" sz="3200" dirty="0" smtClean="0"/>
            </a:br>
            <a:r>
              <a:rPr lang="nl-NL" sz="3200" dirty="0" smtClean="0"/>
              <a:t>at </a:t>
            </a:r>
            <a:r>
              <a:rPr lang="nl-NL" sz="3200" dirty="0" err="1" smtClean="0"/>
              <a:t>an</a:t>
            </a:r>
            <a:r>
              <a:rPr lang="nl-NL" sz="3200" dirty="0" smtClean="0"/>
              <a:t> </a:t>
            </a:r>
            <a:r>
              <a:rPr lang="nl-NL" sz="3200" dirty="0" err="1" smtClean="0"/>
              <a:t>institution</a:t>
            </a:r>
            <a:r>
              <a:rPr lang="en-US" sz="3200" dirty="0" smtClean="0"/>
              <a:t> </a:t>
            </a:r>
            <a:endParaRPr lang="nl-NL" sz="3200" dirty="0"/>
          </a:p>
        </p:txBody>
      </p:sp>
      <p:sp>
        <p:nvSpPr>
          <p:cNvPr id="5" name="TextBox 4"/>
          <p:cNvSpPr txBox="1"/>
          <p:nvPr/>
        </p:nvSpPr>
        <p:spPr>
          <a:xfrm>
            <a:off x="1115616" y="2996952"/>
            <a:ext cx="7200800" cy="461665"/>
          </a:xfrm>
          <a:prstGeom prst="rect">
            <a:avLst/>
          </a:prstGeom>
          <a:noFill/>
        </p:spPr>
        <p:txBody>
          <a:bodyPr wrap="square" rtlCol="0">
            <a:spAutoFit/>
          </a:bodyPr>
          <a:lstStyle/>
          <a:p>
            <a:r>
              <a:rPr lang="en-US" sz="2400" dirty="0">
                <a:solidFill>
                  <a:schemeClr val="bg1"/>
                </a:solidFill>
              </a:rPr>
              <a:t>the first wobbly steps of a newborn baby</a:t>
            </a:r>
            <a:r>
              <a:rPr lang="en-US" dirty="0"/>
              <a:t>.</a:t>
            </a:r>
            <a:endParaRPr lang="nl-NL" dirty="0"/>
          </a:p>
        </p:txBody>
      </p:sp>
    </p:spTree>
    <p:extLst>
      <p:ext uri="{BB962C8B-B14F-4D97-AF65-F5344CB8AC3E}">
        <p14:creationId xmlns:p14="http://schemas.microsoft.com/office/powerpoint/2010/main" val="1216879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 Office - Roles library staff</a:t>
            </a:r>
            <a:endParaRPr lang="nl-NL" dirty="0"/>
          </a:p>
        </p:txBody>
      </p:sp>
      <p:sp>
        <p:nvSpPr>
          <p:cNvPr id="3" name="Content Placeholder 2"/>
          <p:cNvSpPr>
            <a:spLocks noGrp="1"/>
          </p:cNvSpPr>
          <p:nvPr>
            <p:ph idx="1"/>
          </p:nvPr>
        </p:nvSpPr>
        <p:spPr/>
        <p:txBody>
          <a:bodyPr>
            <a:normAutofit fontScale="62500" lnSpcReduction="20000"/>
          </a:bodyPr>
          <a:lstStyle/>
          <a:p>
            <a:r>
              <a:rPr lang="en-US" b="1" dirty="0" smtClean="0">
                <a:solidFill>
                  <a:srgbClr val="FF0000"/>
                </a:solidFill>
              </a:rPr>
              <a:t>Director</a:t>
            </a:r>
            <a:r>
              <a:rPr lang="en-US" dirty="0" smtClean="0"/>
              <a:t> : RDM policy </a:t>
            </a:r>
          </a:p>
          <a:p>
            <a:pPr marL="0" indent="0">
              <a:buNone/>
            </a:pPr>
            <a:endParaRPr lang="en-US" dirty="0" smtClean="0"/>
          </a:p>
          <a:p>
            <a:r>
              <a:rPr lang="en-US" b="1" dirty="0" smtClean="0">
                <a:solidFill>
                  <a:srgbClr val="FF0000"/>
                </a:solidFill>
              </a:rPr>
              <a:t>Data librarians</a:t>
            </a:r>
            <a:r>
              <a:rPr lang="en-US" dirty="0" smtClean="0">
                <a:solidFill>
                  <a:srgbClr val="FF0000"/>
                </a:solidFill>
              </a:rPr>
              <a:t> </a:t>
            </a:r>
            <a:r>
              <a:rPr lang="en-US" dirty="0" smtClean="0"/>
              <a:t>(2 people, 2x 16 hours weekly)</a:t>
            </a:r>
          </a:p>
          <a:p>
            <a:pPr lvl="1"/>
            <a:r>
              <a:rPr lang="en-US" dirty="0" smtClean="0"/>
              <a:t>For researchers : </a:t>
            </a:r>
            <a:r>
              <a:rPr lang="en-US" b="1" dirty="0" smtClean="0"/>
              <a:t>motivating</a:t>
            </a:r>
            <a:r>
              <a:rPr lang="en-US" dirty="0" smtClean="0"/>
              <a:t>, answering questions, assistance, workshops, training</a:t>
            </a:r>
          </a:p>
          <a:p>
            <a:pPr lvl="1"/>
            <a:r>
              <a:rPr lang="en-US" dirty="0" smtClean="0"/>
              <a:t>For support staff : knowledge sharing (internal and external)</a:t>
            </a:r>
          </a:p>
          <a:p>
            <a:pPr lvl="1"/>
            <a:r>
              <a:rPr lang="en-US" dirty="0" smtClean="0"/>
              <a:t>Cooperation with back office</a:t>
            </a:r>
          </a:p>
          <a:p>
            <a:endParaRPr lang="en-US" dirty="0"/>
          </a:p>
          <a:p>
            <a:r>
              <a:rPr lang="en-US" b="1" dirty="0" smtClean="0">
                <a:solidFill>
                  <a:srgbClr val="FF0000"/>
                </a:solidFill>
              </a:rPr>
              <a:t>Subject librarians </a:t>
            </a:r>
          </a:p>
          <a:p>
            <a:pPr lvl="1"/>
            <a:r>
              <a:rPr lang="en-US" dirty="0" smtClean="0"/>
              <a:t>Faculty liaison : </a:t>
            </a:r>
            <a:r>
              <a:rPr lang="en-US" b="1" dirty="0" smtClean="0"/>
              <a:t>create awareness by discussing the topic</a:t>
            </a:r>
          </a:p>
          <a:p>
            <a:pPr lvl="1"/>
            <a:r>
              <a:rPr lang="en-US" dirty="0" smtClean="0"/>
              <a:t>Concrete support : simple questions, VRE’s, curate datasets</a:t>
            </a:r>
          </a:p>
          <a:p>
            <a:pPr lvl="1"/>
            <a:r>
              <a:rPr lang="en-US" dirty="0" smtClean="0"/>
              <a:t>Integrate module in courses for research master students</a:t>
            </a:r>
          </a:p>
          <a:p>
            <a:pPr lvl="1"/>
            <a:r>
              <a:rPr lang="en-US" dirty="0" smtClean="0"/>
              <a:t>Participate in workshops</a:t>
            </a:r>
          </a:p>
          <a:p>
            <a:pPr lvl="1"/>
            <a:endParaRPr lang="en-US" dirty="0" smtClean="0"/>
          </a:p>
          <a:p>
            <a:r>
              <a:rPr lang="en-US" b="1" dirty="0">
                <a:solidFill>
                  <a:srgbClr val="FF0000"/>
                </a:solidFill>
              </a:rPr>
              <a:t>Information specialists</a:t>
            </a:r>
            <a:r>
              <a:rPr lang="en-US" dirty="0">
                <a:solidFill>
                  <a:srgbClr val="FF0000"/>
                </a:solidFill>
              </a:rPr>
              <a:t> </a:t>
            </a:r>
            <a:r>
              <a:rPr lang="en-US" dirty="0"/>
              <a:t>: information desk (refer and administrate questions) ; find </a:t>
            </a:r>
            <a:r>
              <a:rPr lang="en-US" dirty="0" smtClean="0"/>
              <a:t>datasets</a:t>
            </a:r>
            <a:endParaRPr lang="en-US" dirty="0"/>
          </a:p>
          <a:p>
            <a:endParaRPr lang="en-US" dirty="0"/>
          </a:p>
          <a:p>
            <a:r>
              <a:rPr lang="en-US" b="1" dirty="0">
                <a:solidFill>
                  <a:srgbClr val="FF0000"/>
                </a:solidFill>
              </a:rPr>
              <a:t>Other</a:t>
            </a:r>
            <a:r>
              <a:rPr lang="en-US" dirty="0">
                <a:solidFill>
                  <a:srgbClr val="FF0000"/>
                </a:solidFill>
              </a:rPr>
              <a:t> </a:t>
            </a:r>
            <a:r>
              <a:rPr lang="en-US" dirty="0"/>
              <a:t>: Digital Services (</a:t>
            </a:r>
            <a:r>
              <a:rPr lang="en-US" dirty="0" err="1"/>
              <a:t>datalabs</a:t>
            </a:r>
            <a:r>
              <a:rPr lang="en-US" dirty="0"/>
              <a:t>) ; </a:t>
            </a:r>
            <a:r>
              <a:rPr lang="en-US" dirty="0" err="1"/>
              <a:t>Metadataspecialists</a:t>
            </a:r>
            <a:r>
              <a:rPr lang="en-US" dirty="0"/>
              <a:t>, Copyright Information Office </a:t>
            </a:r>
          </a:p>
          <a:p>
            <a:pPr marL="457200" lvl="1" indent="0">
              <a:buNone/>
            </a:pPr>
            <a:endParaRPr lang="en-US" dirty="0"/>
          </a:p>
          <a:p>
            <a:pPr marL="457200" lvl="1" indent="0">
              <a:buNone/>
            </a:pPr>
            <a:endParaRPr lang="en-US" dirty="0"/>
          </a:p>
          <a:p>
            <a:pPr marL="457200" lvl="1" indent="0">
              <a:buNone/>
            </a:pPr>
            <a:endParaRPr lang="en-US" dirty="0" smtClean="0"/>
          </a:p>
          <a:p>
            <a:endParaRPr lang="en-US" dirty="0"/>
          </a:p>
          <a:p>
            <a:endParaRPr lang="nl-NL" dirty="0"/>
          </a:p>
        </p:txBody>
      </p:sp>
    </p:spTree>
    <p:extLst>
      <p:ext uri="{BB962C8B-B14F-4D97-AF65-F5344CB8AC3E}">
        <p14:creationId xmlns:p14="http://schemas.microsoft.com/office/powerpoint/2010/main" val="313144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https://teams.leidenuniv.nl/sites/ublintranet/SiteCollectionDocuments/organogram20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803" y="408052"/>
            <a:ext cx="7585571" cy="5589369"/>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2411760" y="4653136"/>
            <a:ext cx="1080120" cy="43204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smtClean="0">
              <a:ln>
                <a:noFill/>
              </a:ln>
              <a:solidFill>
                <a:schemeClr val="bg1"/>
              </a:solidFill>
              <a:effectLst/>
              <a:latin typeface="Minion" pitchFamily="2" charset="0"/>
            </a:endParaRPr>
          </a:p>
        </p:txBody>
      </p:sp>
      <p:sp>
        <p:nvSpPr>
          <p:cNvPr id="3" name="Oval 2"/>
          <p:cNvSpPr/>
          <p:nvPr/>
        </p:nvSpPr>
        <p:spPr bwMode="auto">
          <a:xfrm>
            <a:off x="2411760" y="4581128"/>
            <a:ext cx="1944216" cy="50405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smtClean="0">
              <a:ln>
                <a:noFill/>
              </a:ln>
              <a:solidFill>
                <a:schemeClr val="bg1"/>
              </a:solidFill>
              <a:effectLst/>
              <a:latin typeface="Minion" pitchFamily="2" charset="0"/>
            </a:endParaRPr>
          </a:p>
        </p:txBody>
      </p:sp>
      <p:sp>
        <p:nvSpPr>
          <p:cNvPr id="4" name="Oval 3"/>
          <p:cNvSpPr/>
          <p:nvPr/>
        </p:nvSpPr>
        <p:spPr bwMode="auto">
          <a:xfrm>
            <a:off x="2411760" y="4365104"/>
            <a:ext cx="1872208" cy="72008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smtClean="0">
              <a:ln>
                <a:noFill/>
              </a:ln>
              <a:solidFill>
                <a:schemeClr val="bg1"/>
              </a:solidFill>
              <a:effectLst/>
              <a:latin typeface="Minion" pitchFamily="2" charset="0"/>
            </a:endParaRPr>
          </a:p>
        </p:txBody>
      </p:sp>
      <p:sp>
        <p:nvSpPr>
          <p:cNvPr id="5" name="Title 4"/>
          <p:cNvSpPr>
            <a:spLocks noGrp="1"/>
          </p:cNvSpPr>
          <p:nvPr>
            <p:ph type="title" idx="4294967295"/>
          </p:nvPr>
        </p:nvSpPr>
        <p:spPr>
          <a:xfrm>
            <a:off x="0" y="333375"/>
            <a:ext cx="8135938" cy="633413"/>
          </a:xfrm>
        </p:spPr>
        <p:txBody>
          <a:bodyPr/>
          <a:lstStyle/>
          <a:p>
            <a:endParaRPr lang="nl-NL" dirty="0"/>
          </a:p>
        </p:txBody>
      </p:sp>
      <p:sp>
        <p:nvSpPr>
          <p:cNvPr id="7" name="TextBox 6"/>
          <p:cNvSpPr txBox="1"/>
          <p:nvPr/>
        </p:nvSpPr>
        <p:spPr>
          <a:xfrm>
            <a:off x="83049" y="1796548"/>
            <a:ext cx="2046649" cy="480324"/>
          </a:xfrm>
          <a:prstGeom prst="rect">
            <a:avLst/>
          </a:prstGeom>
          <a:noFill/>
          <a:ln>
            <a:solidFill>
              <a:srgbClr val="FF0000"/>
            </a:solidFill>
          </a:ln>
        </p:spPr>
        <p:txBody>
          <a:bodyPr wrap="square" rtlCol="0">
            <a:normAutofit/>
          </a:bodyPr>
          <a:lstStyle/>
          <a:p>
            <a:pPr algn="ctr"/>
            <a:r>
              <a:rPr lang="en-US" dirty="0" smtClean="0">
                <a:solidFill>
                  <a:srgbClr val="0C2577"/>
                </a:solidFill>
              </a:rPr>
              <a:t>Data librarians</a:t>
            </a:r>
            <a:endParaRPr lang="nl-NL" dirty="0"/>
          </a:p>
        </p:txBody>
      </p:sp>
      <p:sp>
        <p:nvSpPr>
          <p:cNvPr id="9" name="TextBox 8"/>
          <p:cNvSpPr txBox="1"/>
          <p:nvPr/>
        </p:nvSpPr>
        <p:spPr>
          <a:xfrm>
            <a:off x="38131" y="5875094"/>
            <a:ext cx="1691681" cy="677108"/>
          </a:xfrm>
          <a:prstGeom prst="rect">
            <a:avLst/>
          </a:prstGeom>
          <a:noFill/>
          <a:ln>
            <a:solidFill>
              <a:srgbClr val="FF0000"/>
            </a:solidFill>
          </a:ln>
        </p:spPr>
        <p:txBody>
          <a:bodyPr wrap="square" rtlCol="0">
            <a:spAutoFit/>
          </a:bodyPr>
          <a:lstStyle/>
          <a:p>
            <a:r>
              <a:rPr lang="en-US" dirty="0" smtClean="0">
                <a:solidFill>
                  <a:srgbClr val="0C2577"/>
                </a:solidFill>
              </a:rPr>
              <a:t>Subject librarians</a:t>
            </a:r>
            <a:endParaRPr lang="nl-NL" dirty="0"/>
          </a:p>
        </p:txBody>
      </p:sp>
      <p:cxnSp>
        <p:nvCxnSpPr>
          <p:cNvPr id="10" name="Straight Arrow Connector 9"/>
          <p:cNvCxnSpPr/>
          <p:nvPr/>
        </p:nvCxnSpPr>
        <p:spPr bwMode="auto">
          <a:xfrm>
            <a:off x="1439143" y="4581128"/>
            <a:ext cx="914400" cy="9144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1439143" y="2393099"/>
            <a:ext cx="914400" cy="2440057"/>
          </a:xfrm>
          <a:prstGeom prst="straightConnector1">
            <a:avLst/>
          </a:prstGeom>
          <a:noFill/>
          <a:ln w="19050" cap="flat" cmpd="sng" algn="ctr">
            <a:solidFill>
              <a:srgbClr val="FF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flipV="1">
            <a:off x="1439143" y="4941168"/>
            <a:ext cx="914400" cy="1219742"/>
          </a:xfrm>
          <a:prstGeom prst="straightConnector1">
            <a:avLst/>
          </a:prstGeom>
          <a:noFill/>
          <a:ln w="19050" cap="flat" cmpd="sng" algn="ctr">
            <a:solidFill>
              <a:srgbClr val="FF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2931478" y="2564904"/>
            <a:ext cx="0" cy="504056"/>
          </a:xfrm>
          <a:prstGeom prst="straightConnector1">
            <a:avLst/>
          </a:prstGeom>
          <a:noFill/>
          <a:ln w="19050" cap="flat" cmpd="sng" algn="ctr">
            <a:solidFill>
              <a:srgbClr val="FF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p:cNvSpPr txBox="1"/>
          <p:nvPr/>
        </p:nvSpPr>
        <p:spPr>
          <a:xfrm>
            <a:off x="2129699" y="2253140"/>
            <a:ext cx="1254169" cy="311764"/>
          </a:xfrm>
          <a:prstGeom prst="rect">
            <a:avLst/>
          </a:prstGeom>
          <a:noFill/>
        </p:spPr>
        <p:txBody>
          <a:bodyPr wrap="square" rtlCol="0">
            <a:normAutofit fontScale="85000" lnSpcReduction="10000"/>
          </a:bodyPr>
          <a:lstStyle/>
          <a:p>
            <a:r>
              <a:rPr lang="en-US" dirty="0" smtClean="0">
                <a:solidFill>
                  <a:srgbClr val="0C2577"/>
                </a:solidFill>
              </a:rPr>
              <a:t>Lending desk</a:t>
            </a:r>
            <a:endParaRPr lang="nl-NL" dirty="0"/>
          </a:p>
        </p:txBody>
      </p:sp>
      <p:sp>
        <p:nvSpPr>
          <p:cNvPr id="31" name="TextBox 30"/>
          <p:cNvSpPr txBox="1"/>
          <p:nvPr/>
        </p:nvSpPr>
        <p:spPr>
          <a:xfrm>
            <a:off x="1890257" y="5997624"/>
            <a:ext cx="1677506" cy="432048"/>
          </a:xfrm>
          <a:prstGeom prst="rect">
            <a:avLst/>
          </a:prstGeom>
          <a:noFill/>
        </p:spPr>
        <p:txBody>
          <a:bodyPr wrap="square" rtlCol="0">
            <a:normAutofit fontScale="70000" lnSpcReduction="20000"/>
          </a:bodyPr>
          <a:lstStyle/>
          <a:p>
            <a:r>
              <a:rPr lang="en-US" dirty="0" smtClean="0">
                <a:solidFill>
                  <a:srgbClr val="0C2577"/>
                </a:solidFill>
              </a:rPr>
              <a:t>Copyright Information Office</a:t>
            </a:r>
            <a:endParaRPr lang="nl-NL" dirty="0"/>
          </a:p>
        </p:txBody>
      </p:sp>
      <p:cxnSp>
        <p:nvCxnSpPr>
          <p:cNvPr id="32" name="Straight Arrow Connector 31"/>
          <p:cNvCxnSpPr/>
          <p:nvPr/>
        </p:nvCxnSpPr>
        <p:spPr bwMode="auto">
          <a:xfrm flipV="1">
            <a:off x="2353543" y="5085184"/>
            <a:ext cx="0" cy="936104"/>
          </a:xfrm>
          <a:prstGeom prst="straightConnector1">
            <a:avLst/>
          </a:prstGeom>
          <a:noFill/>
          <a:ln w="19050" cap="flat" cmpd="sng" algn="ctr">
            <a:solidFill>
              <a:srgbClr val="FF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Box 37"/>
          <p:cNvSpPr txBox="1"/>
          <p:nvPr/>
        </p:nvSpPr>
        <p:spPr>
          <a:xfrm>
            <a:off x="3563887" y="5998111"/>
            <a:ext cx="1584177" cy="554091"/>
          </a:xfrm>
          <a:prstGeom prst="rect">
            <a:avLst/>
          </a:prstGeom>
          <a:noFill/>
          <a:ln>
            <a:solidFill>
              <a:srgbClr val="FF0000"/>
            </a:solidFill>
          </a:ln>
        </p:spPr>
        <p:txBody>
          <a:bodyPr wrap="square" rtlCol="0">
            <a:normAutofit fontScale="92500" lnSpcReduction="20000"/>
          </a:bodyPr>
          <a:lstStyle/>
          <a:p>
            <a:r>
              <a:rPr lang="en-US" dirty="0" smtClean="0">
                <a:solidFill>
                  <a:srgbClr val="0C2577"/>
                </a:solidFill>
              </a:rPr>
              <a:t>Information specialists</a:t>
            </a:r>
            <a:endParaRPr lang="nl-NL" dirty="0"/>
          </a:p>
        </p:txBody>
      </p:sp>
      <p:cxnSp>
        <p:nvCxnSpPr>
          <p:cNvPr id="39" name="Straight Arrow Connector 38"/>
          <p:cNvCxnSpPr/>
          <p:nvPr/>
        </p:nvCxnSpPr>
        <p:spPr bwMode="auto">
          <a:xfrm flipV="1">
            <a:off x="3790573" y="5805264"/>
            <a:ext cx="0" cy="315569"/>
          </a:xfrm>
          <a:prstGeom prst="straightConnector1">
            <a:avLst/>
          </a:prstGeom>
          <a:noFill/>
          <a:ln w="19050" cap="flat" cmpd="sng" algn="ctr">
            <a:solidFill>
              <a:srgbClr val="FF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3" name="Oval 2072"/>
          <p:cNvSpPr/>
          <p:nvPr/>
        </p:nvSpPr>
        <p:spPr bwMode="auto">
          <a:xfrm>
            <a:off x="5220072" y="2924944"/>
            <a:ext cx="1944216" cy="72008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smtClean="0">
              <a:ln>
                <a:noFill/>
              </a:ln>
              <a:solidFill>
                <a:schemeClr val="bg1"/>
              </a:solidFill>
              <a:effectLst/>
              <a:latin typeface="Minion" pitchFamily="2" charset="0"/>
            </a:endParaRPr>
          </a:p>
        </p:txBody>
      </p:sp>
      <p:sp>
        <p:nvSpPr>
          <p:cNvPr id="65" name="TextBox 64"/>
          <p:cNvSpPr txBox="1"/>
          <p:nvPr/>
        </p:nvSpPr>
        <p:spPr>
          <a:xfrm>
            <a:off x="5292080" y="2060848"/>
            <a:ext cx="2037546" cy="432048"/>
          </a:xfrm>
          <a:prstGeom prst="rect">
            <a:avLst/>
          </a:prstGeom>
          <a:noFill/>
        </p:spPr>
        <p:txBody>
          <a:bodyPr wrap="square" rtlCol="0">
            <a:normAutofit/>
          </a:bodyPr>
          <a:lstStyle/>
          <a:p>
            <a:r>
              <a:rPr lang="en-US" dirty="0" err="1" smtClean="0">
                <a:solidFill>
                  <a:srgbClr val="0C2577"/>
                </a:solidFill>
              </a:rPr>
              <a:t>Datalabs</a:t>
            </a:r>
            <a:endParaRPr lang="nl-NL" dirty="0"/>
          </a:p>
        </p:txBody>
      </p:sp>
      <p:sp>
        <p:nvSpPr>
          <p:cNvPr id="66" name="TextBox 65"/>
          <p:cNvSpPr txBox="1"/>
          <p:nvPr/>
        </p:nvSpPr>
        <p:spPr>
          <a:xfrm>
            <a:off x="5868144" y="6021288"/>
            <a:ext cx="1584176" cy="361192"/>
          </a:xfrm>
          <a:prstGeom prst="rect">
            <a:avLst/>
          </a:prstGeom>
          <a:noFill/>
        </p:spPr>
        <p:txBody>
          <a:bodyPr wrap="square" rtlCol="0">
            <a:normAutofit fontScale="70000" lnSpcReduction="20000"/>
          </a:bodyPr>
          <a:lstStyle/>
          <a:p>
            <a:r>
              <a:rPr lang="en-US" dirty="0" smtClean="0">
                <a:solidFill>
                  <a:srgbClr val="0C2577"/>
                </a:solidFill>
              </a:rPr>
              <a:t>Metadata specialists</a:t>
            </a:r>
            <a:endParaRPr lang="nl-NL" dirty="0"/>
          </a:p>
        </p:txBody>
      </p:sp>
      <p:cxnSp>
        <p:nvCxnSpPr>
          <p:cNvPr id="68" name="Straight Arrow Connector 67"/>
          <p:cNvCxnSpPr/>
          <p:nvPr/>
        </p:nvCxnSpPr>
        <p:spPr bwMode="auto">
          <a:xfrm flipV="1">
            <a:off x="6444208" y="5553236"/>
            <a:ext cx="0" cy="444185"/>
          </a:xfrm>
          <a:prstGeom prst="straightConnector1">
            <a:avLst/>
          </a:prstGeom>
          <a:noFill/>
          <a:ln w="19050" cap="flat" cmpd="sng" algn="ctr">
            <a:solidFill>
              <a:srgbClr val="FF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Arrow Connector 70"/>
          <p:cNvCxnSpPr/>
          <p:nvPr/>
        </p:nvCxnSpPr>
        <p:spPr bwMode="auto">
          <a:xfrm>
            <a:off x="6012160" y="2469164"/>
            <a:ext cx="0" cy="733572"/>
          </a:xfrm>
          <a:prstGeom prst="straightConnector1">
            <a:avLst/>
          </a:prstGeom>
          <a:noFill/>
          <a:ln w="19050" cap="flat" cmpd="sng" algn="ctr">
            <a:solidFill>
              <a:srgbClr val="FF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p:cNvSpPr txBox="1"/>
          <p:nvPr/>
        </p:nvSpPr>
        <p:spPr>
          <a:xfrm>
            <a:off x="6024127" y="980728"/>
            <a:ext cx="2046649" cy="432048"/>
          </a:xfrm>
          <a:prstGeom prst="rect">
            <a:avLst/>
          </a:prstGeom>
          <a:noFill/>
          <a:ln>
            <a:solidFill>
              <a:srgbClr val="FF0000"/>
            </a:solidFill>
          </a:ln>
        </p:spPr>
        <p:txBody>
          <a:bodyPr wrap="square" rtlCol="0">
            <a:normAutofit/>
          </a:bodyPr>
          <a:lstStyle/>
          <a:p>
            <a:pPr algn="ctr"/>
            <a:r>
              <a:rPr lang="en-US" dirty="0" smtClean="0">
                <a:solidFill>
                  <a:srgbClr val="0C2577"/>
                </a:solidFill>
              </a:rPr>
              <a:t>Policy issues</a:t>
            </a:r>
            <a:endParaRPr lang="nl-NL" dirty="0"/>
          </a:p>
        </p:txBody>
      </p:sp>
      <p:cxnSp>
        <p:nvCxnSpPr>
          <p:cNvPr id="27" name="Straight Arrow Connector 26"/>
          <p:cNvCxnSpPr/>
          <p:nvPr/>
        </p:nvCxnSpPr>
        <p:spPr bwMode="auto">
          <a:xfrm flipH="1">
            <a:off x="5436096" y="1196752"/>
            <a:ext cx="648072" cy="0"/>
          </a:xfrm>
          <a:prstGeom prst="straightConnector1">
            <a:avLst/>
          </a:prstGeom>
          <a:noFill/>
          <a:ln w="19050" cap="flat" cmpd="sng" algn="ctr">
            <a:solidFill>
              <a:srgbClr val="FF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24322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33375"/>
            <a:ext cx="5975895" cy="633413"/>
          </a:xfrm>
        </p:spPr>
        <p:txBody>
          <a:bodyPr/>
          <a:lstStyle/>
          <a:p>
            <a:r>
              <a:rPr lang="nl-NL" sz="4000" dirty="0" err="1" smtClean="0"/>
              <a:t>March</a:t>
            </a:r>
            <a:r>
              <a:rPr lang="nl-NL" sz="4000" dirty="0" smtClean="0"/>
              <a:t> 2013 End of Project</a:t>
            </a:r>
            <a:endParaRPr lang="nl-NL" sz="4000" dirty="0"/>
          </a:p>
        </p:txBody>
      </p:sp>
      <p:sp>
        <p:nvSpPr>
          <p:cNvPr id="3" name="Tijdelijke aanduiding voor inhoud 2"/>
          <p:cNvSpPr>
            <a:spLocks noGrp="1"/>
          </p:cNvSpPr>
          <p:nvPr>
            <p:ph idx="1"/>
          </p:nvPr>
        </p:nvSpPr>
        <p:spPr>
          <a:xfrm>
            <a:off x="468313" y="1268412"/>
            <a:ext cx="8376500" cy="5184923"/>
          </a:xfrm>
        </p:spPr>
        <p:txBody>
          <a:bodyPr/>
          <a:lstStyle/>
          <a:p>
            <a:r>
              <a:rPr lang="nl-NL" sz="2800" dirty="0" smtClean="0"/>
              <a:t>FO – BO</a:t>
            </a:r>
          </a:p>
          <a:p>
            <a:pPr lvl="1"/>
            <a:r>
              <a:rPr lang="en-US" sz="2400" dirty="0"/>
              <a:t>Business model yet to test</a:t>
            </a:r>
          </a:p>
          <a:p>
            <a:endParaRPr lang="nl-NL" sz="2800" dirty="0" smtClean="0"/>
          </a:p>
          <a:p>
            <a:r>
              <a:rPr lang="nl-NL" sz="2800" dirty="0" err="1" smtClean="0"/>
              <a:t>Not</a:t>
            </a:r>
            <a:r>
              <a:rPr lang="nl-NL" sz="2800" dirty="0" smtClean="0"/>
              <a:t> </a:t>
            </a:r>
            <a:r>
              <a:rPr lang="nl-NL" sz="2800" dirty="0" err="1" smtClean="0"/>
              <a:t>much</a:t>
            </a:r>
            <a:r>
              <a:rPr lang="nl-NL" sz="2800" dirty="0" smtClean="0"/>
              <a:t> interest research </a:t>
            </a:r>
            <a:r>
              <a:rPr lang="nl-NL" sz="2800" dirty="0" err="1" smtClean="0"/>
              <a:t>groups</a:t>
            </a:r>
            <a:endParaRPr lang="nl-NL" sz="2800" dirty="0"/>
          </a:p>
          <a:p>
            <a:r>
              <a:rPr lang="nl-NL" sz="2800" dirty="0" smtClean="0"/>
              <a:t>No datasets sent </a:t>
            </a:r>
            <a:r>
              <a:rPr lang="nl-NL" sz="2800" dirty="0" err="1" smtClean="0"/>
              <a:t>to</a:t>
            </a:r>
            <a:r>
              <a:rPr lang="nl-NL" sz="2800" dirty="0" smtClean="0"/>
              <a:t> Back Offices</a:t>
            </a:r>
          </a:p>
          <a:p>
            <a:r>
              <a:rPr lang="nl-NL" sz="2800" dirty="0" smtClean="0"/>
              <a:t>Small </a:t>
            </a:r>
            <a:r>
              <a:rPr lang="nl-NL" sz="2800" dirty="0" err="1" smtClean="0"/>
              <a:t>number</a:t>
            </a:r>
            <a:r>
              <a:rPr lang="nl-NL" sz="2800" dirty="0" smtClean="0"/>
              <a:t> of workshops</a:t>
            </a:r>
          </a:p>
          <a:p>
            <a:r>
              <a:rPr lang="nl-NL" sz="2800" dirty="0" err="1" smtClean="0"/>
              <a:t>Some</a:t>
            </a:r>
            <a:r>
              <a:rPr lang="nl-NL" sz="2800" dirty="0" smtClean="0"/>
              <a:t> </a:t>
            </a:r>
            <a:r>
              <a:rPr lang="nl-NL" sz="2800" dirty="0" err="1" smtClean="0"/>
              <a:t>requests</a:t>
            </a:r>
            <a:r>
              <a:rPr lang="nl-NL" sz="2800" dirty="0" smtClean="0"/>
              <a:t> via </a:t>
            </a:r>
            <a:r>
              <a:rPr lang="en-US" sz="2800" dirty="0" smtClean="0"/>
              <a:t>LURIS, </a:t>
            </a:r>
            <a:r>
              <a:rPr lang="en-US" sz="2000" dirty="0" smtClean="0"/>
              <a:t>Leiden Research Support </a:t>
            </a:r>
            <a:r>
              <a:rPr lang="en-US" sz="2000" dirty="0"/>
              <a:t>Services </a:t>
            </a:r>
            <a:r>
              <a:rPr lang="en-US" sz="2000" dirty="0" smtClean="0"/>
              <a:t>contact </a:t>
            </a:r>
            <a:r>
              <a:rPr lang="en-US" sz="2000" dirty="0"/>
              <a:t>point for </a:t>
            </a:r>
            <a:r>
              <a:rPr lang="en-US" sz="2000" dirty="0" smtClean="0"/>
              <a:t>questions on funding</a:t>
            </a:r>
            <a:endParaRPr lang="nl-NL" sz="2000" dirty="0" smtClean="0"/>
          </a:p>
          <a:p>
            <a:endParaRPr lang="nl-NL" sz="2800" dirty="0"/>
          </a:p>
          <a:p>
            <a:r>
              <a:rPr lang="nl-NL" sz="2800" dirty="0" smtClean="0"/>
              <a:t>How </a:t>
            </a:r>
            <a:r>
              <a:rPr lang="nl-NL" sz="2800" dirty="0" err="1" smtClean="0"/>
              <a:t>to</a:t>
            </a:r>
            <a:r>
              <a:rPr lang="nl-NL" sz="2800" dirty="0" smtClean="0"/>
              <a:t> </a:t>
            </a:r>
            <a:r>
              <a:rPr lang="nl-NL" sz="2800" dirty="0" err="1" smtClean="0"/>
              <a:t>connect</a:t>
            </a:r>
            <a:r>
              <a:rPr lang="nl-NL" sz="2800" dirty="0" smtClean="0"/>
              <a:t> </a:t>
            </a:r>
            <a:r>
              <a:rPr lang="nl-NL" sz="2800" dirty="0" err="1" smtClean="0"/>
              <a:t>to</a:t>
            </a:r>
            <a:r>
              <a:rPr lang="nl-NL" sz="2800" dirty="0" smtClean="0"/>
              <a:t> research community ?</a:t>
            </a:r>
          </a:p>
          <a:p>
            <a:r>
              <a:rPr lang="nl-NL" sz="2800" dirty="0" err="1" smtClean="0"/>
              <a:t>Faculty</a:t>
            </a:r>
            <a:r>
              <a:rPr lang="nl-NL" sz="2800" dirty="0" smtClean="0"/>
              <a:t> liaison, but…</a:t>
            </a:r>
          </a:p>
          <a:p>
            <a:r>
              <a:rPr lang="nl-NL" sz="2800" dirty="0" smtClean="0"/>
              <a:t>Few </a:t>
            </a:r>
            <a:r>
              <a:rPr lang="nl-NL" sz="2800" dirty="0" err="1" smtClean="0"/>
              <a:t>people</a:t>
            </a:r>
            <a:r>
              <a:rPr lang="nl-NL" sz="2800" dirty="0" smtClean="0"/>
              <a:t>, </a:t>
            </a:r>
            <a:r>
              <a:rPr lang="nl-NL" sz="2800" dirty="0" err="1" smtClean="0"/>
              <a:t>little</a:t>
            </a:r>
            <a:r>
              <a:rPr lang="nl-NL" sz="2800" dirty="0" smtClean="0"/>
              <a:t> time</a:t>
            </a:r>
          </a:p>
          <a:p>
            <a:endParaRPr lang="nl-NL" sz="2800"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692696"/>
            <a:ext cx="2688637" cy="2376264"/>
          </a:xfrm>
          <a:prstGeom prst="rect">
            <a:avLst/>
          </a:prstGeom>
        </p:spPr>
      </p:pic>
    </p:spTree>
    <p:extLst>
      <p:ext uri="{BB962C8B-B14F-4D97-AF65-F5344CB8AC3E}">
        <p14:creationId xmlns:p14="http://schemas.microsoft.com/office/powerpoint/2010/main" val="135235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However</a:t>
            </a:r>
            <a:endParaRPr lang="nl-NL" dirty="0"/>
          </a:p>
        </p:txBody>
      </p:sp>
      <p:sp>
        <p:nvSpPr>
          <p:cNvPr id="3" name="Tijdelijke aanduiding voor inhoud 2"/>
          <p:cNvSpPr>
            <a:spLocks noGrp="1"/>
          </p:cNvSpPr>
          <p:nvPr>
            <p:ph idx="1"/>
          </p:nvPr>
        </p:nvSpPr>
        <p:spPr/>
        <p:txBody>
          <a:bodyPr/>
          <a:lstStyle/>
          <a:p>
            <a:r>
              <a:rPr lang="nl-NL" dirty="0" smtClean="0"/>
              <a:t>Knowledge &amp; </a:t>
            </a:r>
            <a:r>
              <a:rPr lang="nl-NL" dirty="0" err="1" smtClean="0"/>
              <a:t>Experience</a:t>
            </a:r>
            <a:endParaRPr lang="nl-NL" dirty="0" smtClean="0"/>
          </a:p>
          <a:p>
            <a:r>
              <a:rPr lang="nl-NL" dirty="0" err="1" smtClean="0"/>
              <a:t>Communicated</a:t>
            </a:r>
            <a:r>
              <a:rPr lang="nl-NL" dirty="0" smtClean="0"/>
              <a:t> </a:t>
            </a:r>
            <a:r>
              <a:rPr lang="nl-NL" dirty="0" err="1" smtClean="0"/>
              <a:t>within</a:t>
            </a:r>
            <a:r>
              <a:rPr lang="nl-NL" dirty="0" smtClean="0"/>
              <a:t> </a:t>
            </a:r>
            <a:r>
              <a:rPr lang="nl-NL" dirty="0" err="1" smtClean="0"/>
              <a:t>organisation</a:t>
            </a:r>
            <a:endParaRPr lang="nl-NL" dirty="0" smtClean="0"/>
          </a:p>
          <a:p>
            <a:endParaRPr lang="nl-NL" dirty="0" smtClean="0"/>
          </a:p>
          <a:p>
            <a:endParaRPr lang="nl-NL" dirty="0"/>
          </a:p>
          <a:p>
            <a:endParaRPr lang="nl-NL" dirty="0" smtClean="0"/>
          </a:p>
          <a:p>
            <a:endParaRPr lang="nl-NL" dirty="0"/>
          </a:p>
          <a:p>
            <a:endParaRPr lang="nl-NL" dirty="0" smtClean="0"/>
          </a:p>
          <a:p>
            <a:endParaRPr lang="nl-NL" dirty="0"/>
          </a:p>
          <a:p>
            <a:r>
              <a:rPr lang="nl-NL" dirty="0" smtClean="0"/>
              <a:t>Communication at National level</a:t>
            </a:r>
          </a:p>
          <a:p>
            <a:pPr lvl="1"/>
            <a:r>
              <a:rPr lang="nl-NL" dirty="0" smtClean="0"/>
              <a:t>UKB </a:t>
            </a:r>
            <a:r>
              <a:rPr lang="nl-NL" dirty="0" err="1" smtClean="0"/>
              <a:t>working</a:t>
            </a:r>
            <a:r>
              <a:rPr lang="nl-NL" dirty="0" smtClean="0"/>
              <a:t> </a:t>
            </a:r>
            <a:r>
              <a:rPr lang="nl-NL" dirty="0" err="1" smtClean="0"/>
              <a:t>groups</a:t>
            </a:r>
            <a:r>
              <a:rPr lang="nl-NL" dirty="0" smtClean="0"/>
              <a:t>:</a:t>
            </a:r>
          </a:p>
          <a:p>
            <a:pPr marL="114300" indent="0">
              <a:buNone/>
            </a:pPr>
            <a:endParaRPr lang="nl-NL" dirty="0" smtClean="0"/>
          </a:p>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737" y="2348881"/>
            <a:ext cx="6720607" cy="2790686"/>
          </a:xfrm>
          <a:prstGeom prst="rect">
            <a:avLst/>
          </a:prstGeom>
        </p:spPr>
      </p:pic>
    </p:spTree>
    <p:extLst>
      <p:ext uri="{BB962C8B-B14F-4D97-AF65-F5344CB8AC3E}">
        <p14:creationId xmlns:p14="http://schemas.microsoft.com/office/powerpoint/2010/main" val="3529770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But </a:t>
            </a:r>
            <a:r>
              <a:rPr lang="nl-NL" dirty="0" err="1" smtClean="0"/>
              <a:t>then</a:t>
            </a:r>
            <a:r>
              <a:rPr lang="nl-NL" dirty="0" smtClean="0"/>
              <a:t>…..</a:t>
            </a:r>
            <a:endParaRPr lang="nl-NL" dirty="0"/>
          </a:p>
        </p:txBody>
      </p:sp>
      <p:sp>
        <p:nvSpPr>
          <p:cNvPr id="3" name="Tijdelijke aanduiding voor inhoud 2"/>
          <p:cNvSpPr>
            <a:spLocks noGrp="1"/>
          </p:cNvSpPr>
          <p:nvPr>
            <p:ph idx="1"/>
          </p:nvPr>
        </p:nvSpPr>
        <p:spPr/>
        <p:txBody>
          <a:bodyPr/>
          <a:lstStyle/>
          <a:p>
            <a:pPr marL="0" indent="0">
              <a:buNone/>
            </a:pPr>
            <a:r>
              <a:rPr lang="nl-NL" dirty="0" err="1" smtClean="0"/>
              <a:t>Funding</a:t>
            </a:r>
            <a:r>
              <a:rPr lang="nl-NL" dirty="0" smtClean="0"/>
              <a:t> </a:t>
            </a:r>
            <a:r>
              <a:rPr lang="nl-NL" dirty="0" err="1" smtClean="0"/>
              <a:t>agencies</a:t>
            </a:r>
            <a:r>
              <a:rPr lang="nl-NL" dirty="0" smtClean="0"/>
              <a:t> </a:t>
            </a:r>
            <a:r>
              <a:rPr lang="nl-NL" dirty="0" err="1" smtClean="0"/>
              <a:t>were</a:t>
            </a:r>
            <a:r>
              <a:rPr lang="nl-NL" dirty="0" smtClean="0"/>
              <a:t> </a:t>
            </a:r>
            <a:r>
              <a:rPr lang="nl-NL" dirty="0" err="1" smtClean="0"/>
              <a:t>getting</a:t>
            </a:r>
            <a:r>
              <a:rPr lang="nl-NL" dirty="0" smtClean="0"/>
              <a:t> </a:t>
            </a:r>
            <a:r>
              <a:rPr lang="nl-NL" dirty="0" err="1" smtClean="0"/>
              <a:t>nasty</a:t>
            </a:r>
            <a:endParaRPr lang="nl-NL" dirty="0" smtClean="0"/>
          </a:p>
          <a:p>
            <a:pPr marL="0" indent="0">
              <a:buNone/>
            </a:pPr>
            <a:r>
              <a:rPr lang="nl-NL" sz="2400" dirty="0" smtClean="0"/>
              <a:t>NWO, EU </a:t>
            </a:r>
            <a:r>
              <a:rPr lang="nl-NL" sz="2800" dirty="0" smtClean="0"/>
              <a:t>(</a:t>
            </a:r>
            <a:r>
              <a:rPr lang="nl-NL" sz="2000" dirty="0" smtClean="0"/>
              <a:t>Horizon 2020)</a:t>
            </a:r>
            <a:r>
              <a:rPr lang="nl-NL" sz="2800" dirty="0" smtClean="0"/>
              <a:t>, </a:t>
            </a:r>
            <a:r>
              <a:rPr lang="nl-NL" sz="2400" dirty="0" err="1" smtClean="0"/>
              <a:t>others</a:t>
            </a:r>
            <a:r>
              <a:rPr lang="nl-NL" sz="2800" dirty="0" smtClean="0"/>
              <a:t> </a:t>
            </a:r>
            <a:r>
              <a:rPr lang="nl-NL" sz="2000" dirty="0" smtClean="0"/>
              <a:t>(</a:t>
            </a:r>
            <a:r>
              <a:rPr lang="nl-NL" sz="2000" dirty="0" err="1" smtClean="0"/>
              <a:t>journals</a:t>
            </a:r>
            <a:r>
              <a:rPr lang="nl-NL" sz="2000" dirty="0" smtClean="0"/>
              <a:t>)</a:t>
            </a:r>
          </a:p>
          <a:p>
            <a:pPr marL="0" indent="0">
              <a:buNone/>
            </a:pPr>
            <a:r>
              <a:rPr lang="en-US" sz="2000" dirty="0"/>
              <a:t>Riding the Waves (UK, Denmark, NL, </a:t>
            </a:r>
            <a:r>
              <a:rPr lang="en-US" sz="2000" dirty="0" smtClean="0"/>
              <a:t>Germany</a:t>
            </a:r>
            <a:r>
              <a:rPr lang="en-US" sz="2000" dirty="0"/>
              <a:t>)</a:t>
            </a:r>
          </a:p>
          <a:p>
            <a:pPr marL="0" indent="0">
              <a:buNone/>
            </a:pPr>
            <a:r>
              <a:rPr lang="en-US" sz="2000" b="1" dirty="0" smtClean="0"/>
              <a:t>“Data </a:t>
            </a:r>
            <a:r>
              <a:rPr lang="en-US" sz="2000" b="1" dirty="0"/>
              <a:t>sharing will be part of the academic </a:t>
            </a:r>
            <a:r>
              <a:rPr lang="en-US" sz="2000" b="1" dirty="0" smtClean="0"/>
              <a:t>culture”</a:t>
            </a:r>
          </a:p>
          <a:p>
            <a:pPr marL="0" indent="0">
              <a:buNone/>
            </a:pPr>
            <a:endParaRPr lang="en-US" sz="2000" dirty="0"/>
          </a:p>
          <a:p>
            <a:pPr marL="0" indent="0">
              <a:buNone/>
            </a:pPr>
            <a:r>
              <a:rPr lang="nl-NL" sz="2800" dirty="0" err="1" smtClean="0"/>
              <a:t>Researchers</a:t>
            </a:r>
            <a:r>
              <a:rPr lang="nl-NL" sz="2800" dirty="0" smtClean="0"/>
              <a:t> </a:t>
            </a:r>
            <a:r>
              <a:rPr lang="nl-NL" sz="2800" dirty="0" err="1" smtClean="0"/>
              <a:t>were</a:t>
            </a:r>
            <a:r>
              <a:rPr lang="nl-NL" sz="2800" dirty="0" smtClean="0"/>
              <a:t> </a:t>
            </a:r>
            <a:r>
              <a:rPr lang="nl-NL" sz="2800" dirty="0" err="1" smtClean="0"/>
              <a:t>misbehaving</a:t>
            </a:r>
            <a:endParaRPr lang="nl-NL" sz="2800" dirty="0"/>
          </a:p>
          <a:p>
            <a:pPr marL="0" indent="0">
              <a:buNone/>
            </a:pPr>
            <a:r>
              <a:rPr lang="nl-NL" sz="2400" dirty="0" err="1" smtClean="0"/>
              <a:t>Integrity</a:t>
            </a:r>
            <a:r>
              <a:rPr lang="nl-NL" sz="2400" dirty="0" smtClean="0"/>
              <a:t> issue</a:t>
            </a:r>
            <a:endParaRPr lang="nl-NL" sz="2400"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32656"/>
            <a:ext cx="2513856" cy="2507571"/>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8993" y="4365104"/>
            <a:ext cx="5498247" cy="1844967"/>
          </a:xfrm>
          <a:prstGeom prst="rect">
            <a:avLst/>
          </a:prstGeom>
        </p:spPr>
      </p:pic>
    </p:spTree>
    <p:extLst>
      <p:ext uri="{BB962C8B-B14F-4D97-AF65-F5344CB8AC3E}">
        <p14:creationId xmlns:p14="http://schemas.microsoft.com/office/powerpoint/2010/main" val="2341554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407" y="1196752"/>
            <a:ext cx="8424167" cy="4320480"/>
          </a:xfrm>
        </p:spPr>
        <p:txBody>
          <a:bodyPr>
            <a:normAutofit fontScale="92500" lnSpcReduction="10000"/>
          </a:bodyPr>
          <a:lstStyle/>
          <a:p>
            <a:pPr marL="0" indent="0">
              <a:buNone/>
            </a:pPr>
            <a:r>
              <a:rPr lang="en-US" sz="2600" dirty="0"/>
              <a:t>in 2013</a:t>
            </a:r>
            <a:endParaRPr lang="en-US" sz="2600" dirty="0" smtClean="0"/>
          </a:p>
          <a:p>
            <a:pPr marL="0" indent="0">
              <a:buNone/>
            </a:pPr>
            <a:r>
              <a:rPr lang="en-US" sz="2600" dirty="0" smtClean="0"/>
              <a:t>Supported by Academic Affairs, Faculty Staff, ISSC &amp; information managers, Library, Research Support Group</a:t>
            </a:r>
          </a:p>
          <a:p>
            <a:pPr marL="0" indent="0">
              <a:buNone/>
            </a:pPr>
            <a:endParaRPr lang="en-US" sz="1100" dirty="0" smtClean="0"/>
          </a:p>
          <a:p>
            <a:pPr lvl="1">
              <a:buFont typeface="Arial" panose="020B0604020202020204" pitchFamily="34" charset="0"/>
              <a:buChar char="•"/>
            </a:pPr>
            <a:r>
              <a:rPr lang="en-US" sz="2600" dirty="0" smtClean="0"/>
              <a:t>Best practices? </a:t>
            </a:r>
          </a:p>
          <a:p>
            <a:pPr lvl="1">
              <a:buFont typeface="Arial" panose="020B0604020202020204" pitchFamily="34" charset="0"/>
              <a:buChar char="•"/>
            </a:pPr>
            <a:r>
              <a:rPr lang="en-US" sz="2600" dirty="0" smtClean="0"/>
              <a:t>Define roles and responsibilities</a:t>
            </a:r>
          </a:p>
          <a:p>
            <a:pPr lvl="1">
              <a:buFont typeface="Arial" panose="020B0604020202020204" pitchFamily="34" charset="0"/>
              <a:buChar char="•"/>
            </a:pPr>
            <a:r>
              <a:rPr lang="en-US" sz="2600" dirty="0" smtClean="0"/>
              <a:t>Inventory of support, infrastructure and training needs</a:t>
            </a:r>
          </a:p>
          <a:p>
            <a:pPr marL="457200" lvl="1" indent="0">
              <a:buNone/>
            </a:pPr>
            <a:endParaRPr lang="en-US" dirty="0" smtClean="0"/>
          </a:p>
          <a:p>
            <a:pPr marL="457200" lvl="1" indent="0">
              <a:buNone/>
            </a:pPr>
            <a:r>
              <a:rPr lang="en-US" dirty="0" smtClean="0"/>
              <a:t> University Policy for research data management</a:t>
            </a:r>
          </a:p>
          <a:p>
            <a:pPr marL="457200" lvl="1" indent="0">
              <a:buNone/>
            </a:pPr>
            <a:endParaRPr lang="en-US" dirty="0"/>
          </a:p>
          <a:p>
            <a:pPr marL="457200" lvl="1" indent="0">
              <a:buNone/>
            </a:pPr>
            <a:r>
              <a:rPr lang="en-US" dirty="0"/>
              <a:t>The Executive </a:t>
            </a:r>
            <a:r>
              <a:rPr lang="en-US" dirty="0" smtClean="0"/>
              <a:t>Board invited representatives for presentation on the subject (ICT, library, Social Sciences)</a:t>
            </a:r>
          </a:p>
          <a:p>
            <a:pPr marL="457200" lvl="1" indent="0">
              <a:buNone/>
            </a:pPr>
            <a:endParaRPr lang="en-US" dirty="0" smtClean="0"/>
          </a:p>
        </p:txBody>
      </p:sp>
      <p:sp>
        <p:nvSpPr>
          <p:cNvPr id="4" name="Right Arrow 3"/>
          <p:cNvSpPr/>
          <p:nvPr/>
        </p:nvSpPr>
        <p:spPr bwMode="auto">
          <a:xfrm>
            <a:off x="1023885" y="4760357"/>
            <a:ext cx="360040" cy="216024"/>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smtClean="0">
              <a:ln>
                <a:noFill/>
              </a:ln>
              <a:solidFill>
                <a:schemeClr val="bg1"/>
              </a:solidFill>
              <a:effectLst/>
              <a:latin typeface="Minion" pitchFamily="2" charset="0"/>
            </a:endParaRPr>
          </a:p>
        </p:txBody>
      </p:sp>
      <p:sp>
        <p:nvSpPr>
          <p:cNvPr id="5" name="Right Arrow 4"/>
          <p:cNvSpPr/>
          <p:nvPr/>
        </p:nvSpPr>
        <p:spPr bwMode="auto">
          <a:xfrm>
            <a:off x="611560" y="3789040"/>
            <a:ext cx="340317" cy="216024"/>
          </a:xfrm>
          <a:prstGeom prst="rightArrow">
            <a:avLst/>
          </a:prstGeom>
          <a:solidFill>
            <a:srgbClr val="00206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smtClean="0">
              <a:ln>
                <a:noFill/>
              </a:ln>
              <a:solidFill>
                <a:schemeClr val="bg1"/>
              </a:solidFill>
              <a:effectLst/>
              <a:latin typeface="Minion" pitchFamily="2" charset="0"/>
            </a:endParaRPr>
          </a:p>
        </p:txBody>
      </p:sp>
      <p:sp>
        <p:nvSpPr>
          <p:cNvPr id="6" name="Titel 5"/>
          <p:cNvSpPr>
            <a:spLocks noGrp="1"/>
          </p:cNvSpPr>
          <p:nvPr>
            <p:ph type="title"/>
          </p:nvPr>
        </p:nvSpPr>
        <p:spPr>
          <a:xfrm>
            <a:off x="179513" y="260648"/>
            <a:ext cx="8352928" cy="633413"/>
          </a:xfrm>
        </p:spPr>
        <p:txBody>
          <a:bodyPr/>
          <a:lstStyle/>
          <a:p>
            <a:r>
              <a:rPr lang="en-US" sz="3200" dirty="0"/>
              <a:t>Faculty of Social Sciences were the first to </a:t>
            </a:r>
            <a:r>
              <a:rPr lang="en-US" sz="3200" dirty="0" smtClean="0"/>
              <a:t>act</a:t>
            </a:r>
            <a:endParaRPr lang="nl-NL" sz="3200" dirty="0"/>
          </a:p>
        </p:txBody>
      </p:sp>
    </p:spTree>
    <p:extLst>
      <p:ext uri="{BB962C8B-B14F-4D97-AF65-F5344CB8AC3E}">
        <p14:creationId xmlns:p14="http://schemas.microsoft.com/office/powerpoint/2010/main" val="4066718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RDM awareness in University</a:t>
            </a:r>
            <a:endParaRPr lang="nl-NL"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2013</a:t>
            </a:r>
          </a:p>
          <a:p>
            <a:pPr marL="0" indent="0">
              <a:buNone/>
            </a:pPr>
            <a:endParaRPr lang="en-US" dirty="0" smtClean="0"/>
          </a:p>
          <a:p>
            <a:r>
              <a:rPr lang="en-US" dirty="0" smtClean="0"/>
              <a:t>Demand for infrastructure and policy by Medical and Social Science faculties</a:t>
            </a:r>
          </a:p>
          <a:p>
            <a:endParaRPr lang="en-US" dirty="0"/>
          </a:p>
          <a:p>
            <a:r>
              <a:rPr lang="en-US" dirty="0" smtClean="0"/>
              <a:t>Workshop and start of pilot project in Social Sciences </a:t>
            </a:r>
          </a:p>
          <a:p>
            <a:endParaRPr lang="en-US" dirty="0"/>
          </a:p>
          <a:p>
            <a:pPr marL="0" indent="0">
              <a:buNone/>
            </a:pPr>
            <a:r>
              <a:rPr lang="en-US" b="1" dirty="0" smtClean="0"/>
              <a:t>2014</a:t>
            </a:r>
          </a:p>
          <a:p>
            <a:pPr marL="0" indent="0">
              <a:buNone/>
            </a:pPr>
            <a:endParaRPr lang="en-US" dirty="0" smtClean="0"/>
          </a:p>
          <a:p>
            <a:r>
              <a:rPr lang="en-US" dirty="0" smtClean="0"/>
              <a:t>Pilot projects in all faculties : explore data management needs trough workshops and data management plans</a:t>
            </a:r>
          </a:p>
          <a:p>
            <a:endParaRPr lang="en-US" dirty="0"/>
          </a:p>
          <a:p>
            <a:r>
              <a:rPr lang="en-US" dirty="0" smtClean="0"/>
              <a:t>Academic Affairs : develop policy by recording roles and responsibilities</a:t>
            </a:r>
          </a:p>
          <a:p>
            <a:endParaRPr lang="en-US" dirty="0"/>
          </a:p>
          <a:p>
            <a:r>
              <a:rPr lang="en-US" dirty="0" smtClean="0"/>
              <a:t>Research Support Office : templates for researchers applying for funding (Horizon 2020 ; NWO)</a:t>
            </a:r>
          </a:p>
          <a:p>
            <a:pPr lvl="1"/>
            <a:endParaRPr lang="nl-NL" dirty="0"/>
          </a:p>
        </p:txBody>
      </p:sp>
    </p:spTree>
    <p:extLst>
      <p:ext uri="{BB962C8B-B14F-4D97-AF65-F5344CB8AC3E}">
        <p14:creationId xmlns:p14="http://schemas.microsoft.com/office/powerpoint/2010/main" val="3665104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dirty="0" err="1" smtClean="0"/>
              <a:t>Faculties</a:t>
            </a:r>
            <a:endParaRPr lang="nl-NL" sz="3600" dirty="0"/>
          </a:p>
        </p:txBody>
      </p:sp>
      <p:sp>
        <p:nvSpPr>
          <p:cNvPr id="3" name="Tijdelijke aanduiding voor inhoud 2"/>
          <p:cNvSpPr>
            <a:spLocks noGrp="1"/>
          </p:cNvSpPr>
          <p:nvPr>
            <p:ph idx="1"/>
          </p:nvPr>
        </p:nvSpPr>
        <p:spPr>
          <a:xfrm>
            <a:off x="468313" y="1268412"/>
            <a:ext cx="8135937" cy="5040907"/>
          </a:xfrm>
        </p:spPr>
        <p:txBody>
          <a:bodyPr/>
          <a:lstStyle/>
          <a:p>
            <a:r>
              <a:rPr lang="en-US" sz="2000" b="1" dirty="0" smtClean="0"/>
              <a:t>Make an inventory </a:t>
            </a:r>
            <a:r>
              <a:rPr lang="en-US" sz="2000" dirty="0" smtClean="0"/>
              <a:t>of research </a:t>
            </a:r>
            <a:r>
              <a:rPr lang="en-US" sz="2000" b="1" dirty="0" smtClean="0"/>
              <a:t>workflows </a:t>
            </a:r>
            <a:r>
              <a:rPr lang="en-US" sz="2000" b="1" dirty="0"/>
              <a:t>and current practice </a:t>
            </a:r>
            <a:r>
              <a:rPr lang="en-US" sz="2000" dirty="0"/>
              <a:t>with regard to data management within the various disciplines within the faculty and to </a:t>
            </a:r>
            <a:r>
              <a:rPr lang="en-US" sz="2000" b="1" dirty="0"/>
              <a:t>the needs in this area </a:t>
            </a:r>
            <a:r>
              <a:rPr lang="en-US" sz="2000" dirty="0"/>
              <a:t>by the researchers (knowledge, advice, support, facilities</a:t>
            </a:r>
            <a:r>
              <a:rPr lang="en-US" sz="2000" dirty="0" smtClean="0"/>
              <a:t>).</a:t>
            </a:r>
          </a:p>
          <a:p>
            <a:r>
              <a:rPr lang="en-US" sz="2000" b="1" dirty="0" smtClean="0"/>
              <a:t>Active </a:t>
            </a:r>
            <a:r>
              <a:rPr lang="en-US" sz="2000" b="1" dirty="0"/>
              <a:t>participation of researchers</a:t>
            </a:r>
            <a:r>
              <a:rPr lang="en-US" sz="2000" dirty="0"/>
              <a:t> in the exploration and subsequent projects is </a:t>
            </a:r>
            <a:r>
              <a:rPr lang="en-US" sz="2000" dirty="0" smtClean="0"/>
              <a:t>crucial</a:t>
            </a:r>
          </a:p>
          <a:p>
            <a:r>
              <a:rPr lang="en-US" sz="2000" dirty="0" smtClean="0"/>
              <a:t>One </a:t>
            </a:r>
            <a:r>
              <a:rPr lang="en-US" sz="2000" dirty="0"/>
              <a:t>or more </a:t>
            </a:r>
            <a:r>
              <a:rPr lang="en-US" sz="2000" b="1" dirty="0"/>
              <a:t>prominent scientists </a:t>
            </a:r>
            <a:r>
              <a:rPr lang="en-US" sz="2000" dirty="0" smtClean="0"/>
              <a:t>should pull these </a:t>
            </a:r>
            <a:r>
              <a:rPr lang="en-US" sz="2000" dirty="0"/>
              <a:t>projects </a:t>
            </a:r>
            <a:r>
              <a:rPr lang="en-US" sz="2000" dirty="0" smtClean="0"/>
              <a:t> and take </a:t>
            </a:r>
            <a:r>
              <a:rPr lang="en-US" sz="2000" dirty="0"/>
              <a:t>the lead in the implementation</a:t>
            </a:r>
            <a:r>
              <a:rPr lang="en-US" sz="2000" dirty="0" smtClean="0"/>
              <a:t>.</a:t>
            </a:r>
          </a:p>
          <a:p>
            <a:endParaRPr lang="en-US" sz="2000" dirty="0"/>
          </a:p>
          <a:p>
            <a:r>
              <a:rPr lang="en-US" sz="2000" dirty="0" smtClean="0"/>
              <a:t>Project Science Faculty: </a:t>
            </a:r>
            <a:r>
              <a:rPr lang="en-US" sz="2000" dirty="0" smtClean="0"/>
              <a:t>define </a:t>
            </a:r>
            <a:r>
              <a:rPr lang="en-US" sz="2000" dirty="0" smtClean="0"/>
              <a:t>format DMP and need for </a:t>
            </a:r>
            <a:r>
              <a:rPr lang="en-US" sz="2000" dirty="0" smtClean="0"/>
              <a:t>assistance</a:t>
            </a:r>
          </a:p>
          <a:p>
            <a:r>
              <a:rPr lang="en-US" sz="2000" dirty="0" smtClean="0"/>
              <a:t>Digitizing, finding back, metadata (same tools all institutions)</a:t>
            </a:r>
          </a:p>
          <a:p>
            <a:r>
              <a:rPr lang="en-US" sz="2000" dirty="0" smtClean="0"/>
              <a:t>Policy, rules &amp; regulations university</a:t>
            </a:r>
          </a:p>
          <a:p>
            <a:r>
              <a:rPr lang="en-US" sz="2000" dirty="0" smtClean="0"/>
              <a:t>Law and legislation (integrity)</a:t>
            </a:r>
          </a:p>
          <a:p>
            <a:r>
              <a:rPr lang="en-US" sz="2000" dirty="0" smtClean="0"/>
              <a:t>Requirements funders</a:t>
            </a:r>
          </a:p>
          <a:p>
            <a:endParaRPr lang="en-US" sz="2000" dirty="0"/>
          </a:p>
          <a:p>
            <a:r>
              <a:rPr lang="en-US" sz="2000" dirty="0" smtClean="0"/>
              <a:t>Sharing &amp; reuse less important</a:t>
            </a:r>
            <a:endParaRPr lang="en-US" sz="2000" dirty="0" smtClean="0"/>
          </a:p>
        </p:txBody>
      </p:sp>
    </p:spTree>
    <p:extLst>
      <p:ext uri="{BB962C8B-B14F-4D97-AF65-F5344CB8AC3E}">
        <p14:creationId xmlns:p14="http://schemas.microsoft.com/office/powerpoint/2010/main" val="1539702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The </a:t>
            </a:r>
            <a:r>
              <a:rPr lang="nl-NL" dirty="0" err="1" smtClean="0"/>
              <a:t>library</a:t>
            </a:r>
            <a:endParaRPr lang="nl-NL" dirty="0"/>
          </a:p>
        </p:txBody>
      </p:sp>
      <p:sp>
        <p:nvSpPr>
          <p:cNvPr id="3" name="Tijdelijke aanduiding voor inhoud 2"/>
          <p:cNvSpPr>
            <a:spLocks noGrp="1"/>
          </p:cNvSpPr>
          <p:nvPr>
            <p:ph idx="1"/>
          </p:nvPr>
        </p:nvSpPr>
        <p:spPr/>
        <p:txBody>
          <a:bodyPr/>
          <a:lstStyle/>
          <a:p>
            <a:r>
              <a:rPr lang="nl-NL" dirty="0" err="1" smtClean="0"/>
              <a:t>From</a:t>
            </a:r>
            <a:r>
              <a:rPr lang="nl-NL" dirty="0" smtClean="0"/>
              <a:t> </a:t>
            </a:r>
            <a:r>
              <a:rPr lang="nl-NL" dirty="0" err="1" smtClean="0"/>
              <a:t>being</a:t>
            </a:r>
            <a:r>
              <a:rPr lang="nl-NL" dirty="0" smtClean="0"/>
              <a:t> a </a:t>
            </a:r>
            <a:r>
              <a:rPr lang="nl-NL" dirty="0" err="1" smtClean="0"/>
              <a:t>misionary</a:t>
            </a:r>
            <a:r>
              <a:rPr lang="nl-NL" dirty="0" smtClean="0"/>
              <a:t> </a:t>
            </a:r>
            <a:r>
              <a:rPr lang="nl-NL" dirty="0" err="1" smtClean="0"/>
              <a:t>to</a:t>
            </a:r>
            <a:r>
              <a:rPr lang="nl-NL" dirty="0" smtClean="0"/>
              <a:t> </a:t>
            </a:r>
            <a:r>
              <a:rPr lang="nl-NL" dirty="0" err="1" smtClean="0"/>
              <a:t>concentrating</a:t>
            </a:r>
            <a:r>
              <a:rPr lang="nl-NL" dirty="0" smtClean="0"/>
              <a:t> on </a:t>
            </a:r>
            <a:r>
              <a:rPr lang="nl-NL" dirty="0" err="1" smtClean="0"/>
              <a:t>delivering</a:t>
            </a:r>
            <a:r>
              <a:rPr lang="nl-NL" dirty="0" smtClean="0"/>
              <a:t> a </a:t>
            </a:r>
            <a:r>
              <a:rPr lang="nl-NL" dirty="0" err="1" smtClean="0"/>
              <a:t>good</a:t>
            </a:r>
            <a:r>
              <a:rPr lang="nl-NL" dirty="0" smtClean="0"/>
              <a:t> service.</a:t>
            </a:r>
          </a:p>
          <a:p>
            <a:endParaRPr lang="en-US" dirty="0" smtClean="0"/>
          </a:p>
          <a:p>
            <a:r>
              <a:rPr lang="en-US" dirty="0" smtClean="0"/>
              <a:t>Involved from the beginning</a:t>
            </a:r>
          </a:p>
          <a:p>
            <a:pPr lvl="2"/>
            <a:r>
              <a:rPr lang="en-US" dirty="0" smtClean="0"/>
              <a:t>workshop Social Sciences, policy plan, pilots faculties</a:t>
            </a:r>
            <a:endParaRPr lang="en-US" dirty="0"/>
          </a:p>
          <a:p>
            <a:endParaRPr lang="nl-NL" dirty="0" smtClean="0"/>
          </a:p>
          <a:p>
            <a:r>
              <a:rPr lang="nl-NL" dirty="0" err="1" smtClean="0"/>
              <a:t>Looking</a:t>
            </a:r>
            <a:r>
              <a:rPr lang="nl-NL" dirty="0" smtClean="0"/>
              <a:t> </a:t>
            </a:r>
            <a:r>
              <a:rPr lang="nl-NL" dirty="0" err="1" smtClean="0"/>
              <a:t>for</a:t>
            </a:r>
            <a:r>
              <a:rPr lang="nl-NL" dirty="0" smtClean="0"/>
              <a:t> </a:t>
            </a:r>
            <a:r>
              <a:rPr lang="nl-NL" dirty="0" err="1" smtClean="0"/>
              <a:t>role</a:t>
            </a:r>
            <a:r>
              <a:rPr lang="nl-NL" dirty="0" smtClean="0"/>
              <a:t> </a:t>
            </a:r>
            <a:r>
              <a:rPr lang="nl-NL" dirty="0" err="1" smtClean="0"/>
              <a:t>related</a:t>
            </a:r>
            <a:r>
              <a:rPr lang="nl-NL" dirty="0" smtClean="0"/>
              <a:t> </a:t>
            </a:r>
            <a:r>
              <a:rPr lang="nl-NL" dirty="0" err="1" smtClean="0"/>
              <a:t>to</a:t>
            </a:r>
            <a:r>
              <a:rPr lang="nl-NL" dirty="0" smtClean="0"/>
              <a:t> </a:t>
            </a:r>
            <a:r>
              <a:rPr lang="nl-NL" dirty="0" err="1" smtClean="0"/>
              <a:t>other</a:t>
            </a:r>
            <a:r>
              <a:rPr lang="nl-NL" dirty="0" smtClean="0"/>
              <a:t> </a:t>
            </a:r>
            <a:r>
              <a:rPr lang="nl-NL" dirty="0" err="1" smtClean="0"/>
              <a:t>organisations</a:t>
            </a:r>
            <a:endParaRPr lang="nl-NL" dirty="0" smtClean="0"/>
          </a:p>
          <a:p>
            <a:pPr lvl="2"/>
            <a:r>
              <a:rPr lang="nl-NL" dirty="0" smtClean="0"/>
              <a:t>research support, </a:t>
            </a:r>
            <a:r>
              <a:rPr lang="nl-NL" dirty="0"/>
              <a:t>information managers, ICT </a:t>
            </a:r>
            <a:r>
              <a:rPr lang="nl-NL" dirty="0" smtClean="0"/>
              <a:t>shared service </a:t>
            </a:r>
            <a:r>
              <a:rPr lang="nl-NL" dirty="0" err="1" smtClean="0"/>
              <a:t>centre</a:t>
            </a:r>
            <a:endParaRPr lang="nl-NL" dirty="0" smtClean="0"/>
          </a:p>
          <a:p>
            <a:pPr lvl="2"/>
            <a:r>
              <a:rPr lang="nl-NL" dirty="0" smtClean="0"/>
              <a:t>First </a:t>
            </a:r>
            <a:r>
              <a:rPr lang="nl-NL" dirty="0" err="1" smtClean="0"/>
              <a:t>impression</a:t>
            </a:r>
            <a:r>
              <a:rPr lang="nl-NL" dirty="0" smtClean="0"/>
              <a:t>: support </a:t>
            </a:r>
            <a:r>
              <a:rPr lang="nl-NL" dirty="0" err="1" smtClean="0"/>
              <a:t>DMP’s</a:t>
            </a:r>
            <a:r>
              <a:rPr lang="nl-NL" dirty="0" smtClean="0"/>
              <a:t> </a:t>
            </a:r>
            <a:endParaRPr lang="nl-NL" dirty="0"/>
          </a:p>
        </p:txBody>
      </p:sp>
    </p:spTree>
    <p:extLst>
      <p:ext uri="{BB962C8B-B14F-4D97-AF65-F5344CB8AC3E}">
        <p14:creationId xmlns:p14="http://schemas.microsoft.com/office/powerpoint/2010/main" val="1427354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Leiden Research Data Office 2014</a:t>
            </a:r>
            <a:br>
              <a:rPr lang="en-US" dirty="0" smtClean="0"/>
            </a:br>
            <a:r>
              <a:rPr lang="en-US" dirty="0" smtClean="0"/>
              <a:t>	</a:t>
            </a:r>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980728"/>
            <a:ext cx="7642288" cy="5496029"/>
          </a:xfrm>
        </p:spPr>
      </p:pic>
    </p:spTree>
    <p:extLst>
      <p:ext uri="{BB962C8B-B14F-4D97-AF65-F5344CB8AC3E}">
        <p14:creationId xmlns:p14="http://schemas.microsoft.com/office/powerpoint/2010/main" val="4197688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5576" y="620688"/>
            <a:ext cx="7690561" cy="5189627"/>
          </a:xfrm>
        </p:spPr>
      </p:pic>
      <p:sp>
        <p:nvSpPr>
          <p:cNvPr id="5" name="TextBox 4"/>
          <p:cNvSpPr txBox="1"/>
          <p:nvPr/>
        </p:nvSpPr>
        <p:spPr>
          <a:xfrm>
            <a:off x="179512" y="6237312"/>
            <a:ext cx="1944216" cy="200055"/>
          </a:xfrm>
          <a:prstGeom prst="rect">
            <a:avLst/>
          </a:prstGeom>
          <a:noFill/>
        </p:spPr>
        <p:txBody>
          <a:bodyPr wrap="square" rtlCol="0">
            <a:spAutoFit/>
          </a:bodyPr>
          <a:lstStyle/>
          <a:p>
            <a:r>
              <a:rPr lang="en-US" sz="700" dirty="0" smtClean="0"/>
              <a:t>Original photo credit: </a:t>
            </a:r>
            <a:r>
              <a:rPr lang="en-US" sz="700" dirty="0" err="1" smtClean="0">
                <a:hlinkClick r:id="rId4"/>
              </a:rPr>
              <a:t>Giang</a:t>
            </a:r>
            <a:r>
              <a:rPr lang="en-US" sz="700" dirty="0" smtClean="0">
                <a:hlinkClick r:id="rId4"/>
              </a:rPr>
              <a:t> </a:t>
            </a:r>
            <a:r>
              <a:rPr lang="en-US" sz="700" dirty="0" err="1" smtClean="0">
                <a:hlinkClick r:id="rId4"/>
              </a:rPr>
              <a:t>Hồ</a:t>
            </a:r>
            <a:r>
              <a:rPr lang="en-US" sz="700" dirty="0" smtClean="0">
                <a:hlinkClick r:id="rId4"/>
              </a:rPr>
              <a:t> </a:t>
            </a:r>
            <a:r>
              <a:rPr lang="en-US" sz="700" dirty="0" err="1" smtClean="0">
                <a:hlinkClick r:id="rId4"/>
              </a:rPr>
              <a:t>Thị</a:t>
            </a:r>
            <a:r>
              <a:rPr lang="en-US" sz="700" dirty="0" smtClean="0">
                <a:hlinkClick r:id="rId4"/>
              </a:rPr>
              <a:t> </a:t>
            </a:r>
            <a:r>
              <a:rPr lang="en-US" sz="700" dirty="0" err="1" smtClean="0">
                <a:hlinkClick r:id="rId4"/>
              </a:rPr>
              <a:t>Hoàng</a:t>
            </a:r>
            <a:endParaRPr lang="nl-NL" sz="700" dirty="0"/>
          </a:p>
        </p:txBody>
      </p:sp>
    </p:spTree>
    <p:extLst>
      <p:ext uri="{BB962C8B-B14F-4D97-AF65-F5344CB8AC3E}">
        <p14:creationId xmlns:p14="http://schemas.microsoft.com/office/powerpoint/2010/main" val="3371271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t>
            </a:r>
            <a:endParaRPr lang="nl-NL" dirty="0"/>
          </a:p>
        </p:txBody>
      </p:sp>
      <p:sp>
        <p:nvSpPr>
          <p:cNvPr id="3" name="Content Placeholder 2"/>
          <p:cNvSpPr>
            <a:spLocks noGrp="1"/>
          </p:cNvSpPr>
          <p:nvPr>
            <p:ph idx="1"/>
          </p:nvPr>
        </p:nvSpPr>
        <p:spPr/>
        <p:txBody>
          <a:bodyPr>
            <a:normAutofit fontScale="77500" lnSpcReduction="20000"/>
          </a:bodyPr>
          <a:lstStyle/>
          <a:p>
            <a:pPr>
              <a:buFont typeface="Wingdings" panose="05000000000000000000" pitchFamily="2" charset="2"/>
              <a:buChar char="ü"/>
            </a:pPr>
            <a:r>
              <a:rPr lang="en-US" dirty="0" smtClean="0"/>
              <a:t>Involve all stakeholders : ICT, Academic Affairs, Chairmen of the faculties, Research Support Office, Researchers...</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Start training enough support staff early on, intensify faculty liaison, be prepared…</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Offer infrastructure(s) for storage that allow different levels of authorization, security etc. </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Think twice before creating a repository for datasets (certification issues)</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Search national and international cooperation </a:t>
            </a:r>
          </a:p>
          <a:p>
            <a:endParaRPr lang="en-US" dirty="0"/>
          </a:p>
          <a:p>
            <a:pPr marL="0" indent="0">
              <a:buNone/>
            </a:pPr>
            <a:endParaRPr lang="en-US" dirty="0"/>
          </a:p>
          <a:p>
            <a:endParaRPr lang="nl-NL" dirty="0"/>
          </a:p>
        </p:txBody>
      </p:sp>
    </p:spTree>
    <p:extLst>
      <p:ext uri="{BB962C8B-B14F-4D97-AF65-F5344CB8AC3E}">
        <p14:creationId xmlns:p14="http://schemas.microsoft.com/office/powerpoint/2010/main" val="3586181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endParaRPr lang="nl-NL" dirty="0"/>
          </a:p>
        </p:txBody>
      </p:sp>
      <p:sp>
        <p:nvSpPr>
          <p:cNvPr id="3" name="Content Placeholder 2"/>
          <p:cNvSpPr>
            <a:spLocks noGrp="1"/>
          </p:cNvSpPr>
          <p:nvPr>
            <p:ph idx="1"/>
          </p:nvPr>
        </p:nvSpPr>
        <p:spPr>
          <a:xfrm>
            <a:off x="467544" y="1556792"/>
            <a:ext cx="7128792" cy="4752876"/>
          </a:xfrm>
        </p:spPr>
        <p:txBody>
          <a:bodyPr/>
          <a:lstStyle/>
          <a:p>
            <a:pPr marL="0" indent="0">
              <a:buNone/>
            </a:pPr>
            <a:r>
              <a:rPr lang="en-US" sz="2800" b="1" dirty="0" smtClean="0"/>
              <a:t>There seems to be a need !</a:t>
            </a:r>
          </a:p>
          <a:p>
            <a:pPr marL="0" indent="0">
              <a:buNone/>
            </a:pPr>
            <a:r>
              <a:rPr lang="en-US" sz="2800" b="1" dirty="0" smtClean="0"/>
              <a:t>	</a:t>
            </a:r>
            <a:r>
              <a:rPr lang="en-US" sz="2800" dirty="0" smtClean="0"/>
              <a:t>F</a:t>
            </a:r>
            <a:r>
              <a:rPr lang="en-US" sz="2400" dirty="0" smtClean="0"/>
              <a:t>unders     	Integrity </a:t>
            </a:r>
          </a:p>
          <a:p>
            <a:pPr marL="0" indent="0">
              <a:buNone/>
            </a:pPr>
            <a:r>
              <a:rPr lang="en-US" sz="2400" dirty="0" smtClean="0"/>
              <a:t>	Visibility   	Reuse </a:t>
            </a:r>
            <a:r>
              <a:rPr lang="en-US" sz="2400" dirty="0"/>
              <a:t>of data </a:t>
            </a:r>
            <a:endParaRPr lang="en-US" sz="2400" dirty="0" smtClean="0"/>
          </a:p>
          <a:p>
            <a:pPr marL="0" indent="0">
              <a:buNone/>
            </a:pPr>
            <a:r>
              <a:rPr lang="en-US" sz="2400" dirty="0" smtClean="0"/>
              <a:t>	New methods</a:t>
            </a:r>
          </a:p>
          <a:p>
            <a:pPr marL="0" indent="0">
              <a:buNone/>
            </a:pPr>
            <a:endParaRPr lang="en-US" sz="1800" dirty="0" smtClean="0"/>
          </a:p>
          <a:p>
            <a:pPr marL="0" indent="0">
              <a:buNone/>
            </a:pPr>
            <a:endParaRPr lang="en-US" sz="1800" dirty="0"/>
          </a:p>
          <a:p>
            <a:pPr marL="0" indent="0">
              <a:buNone/>
            </a:pPr>
            <a:r>
              <a:rPr lang="en-US" sz="2800" b="1" dirty="0" smtClean="0"/>
              <a:t>The library ?</a:t>
            </a:r>
          </a:p>
          <a:p>
            <a:pPr marL="800100" lvl="2" indent="0">
              <a:buNone/>
            </a:pPr>
            <a:r>
              <a:rPr lang="en-US" dirty="0" smtClean="0"/>
              <a:t>Repository </a:t>
            </a:r>
            <a:endParaRPr lang="en-US" dirty="0"/>
          </a:p>
          <a:p>
            <a:pPr marL="800100" lvl="2" indent="0">
              <a:buNone/>
            </a:pPr>
            <a:r>
              <a:rPr lang="en-US" dirty="0"/>
              <a:t>Metadata specialists</a:t>
            </a:r>
          </a:p>
          <a:p>
            <a:pPr marL="800100" lvl="2" indent="0">
              <a:buNone/>
            </a:pPr>
            <a:r>
              <a:rPr lang="en-US" dirty="0"/>
              <a:t>Faculty </a:t>
            </a:r>
            <a:r>
              <a:rPr lang="en-US" dirty="0" smtClean="0"/>
              <a:t>liaison</a:t>
            </a:r>
            <a:endParaRPr lang="en-US" dirty="0"/>
          </a:p>
          <a:p>
            <a:pPr marL="800100" lvl="2" indent="0">
              <a:buNone/>
            </a:pPr>
            <a:r>
              <a:rPr lang="en-US" dirty="0" smtClean="0"/>
              <a:t>Experience with 2011 </a:t>
            </a:r>
            <a:r>
              <a:rPr lang="en-US" dirty="0"/>
              <a:t>National project </a:t>
            </a:r>
            <a:r>
              <a:rPr lang="en-US" dirty="0" smtClean="0"/>
              <a:t>Cards</a:t>
            </a:r>
          </a:p>
          <a:p>
            <a:pPr marL="800100" lvl="2" indent="0">
              <a:buNone/>
            </a:pPr>
            <a:r>
              <a:rPr lang="en-US" dirty="0" smtClean="0"/>
              <a:t>Searching for new library </a:t>
            </a:r>
            <a:r>
              <a:rPr lang="en-US" dirty="0" smtClean="0"/>
              <a:t>services </a:t>
            </a:r>
            <a:endParaRPr lang="nl-NL" dirty="0"/>
          </a:p>
        </p:txBody>
      </p:sp>
      <p:sp>
        <p:nvSpPr>
          <p:cNvPr id="5" name="Tekstvak 4"/>
          <p:cNvSpPr txBox="1"/>
          <p:nvPr/>
        </p:nvSpPr>
        <p:spPr>
          <a:xfrm>
            <a:off x="5946576" y="3356992"/>
            <a:ext cx="3096344" cy="1200329"/>
          </a:xfrm>
          <a:prstGeom prst="rect">
            <a:avLst/>
          </a:prstGeom>
          <a:solidFill>
            <a:srgbClr val="FFFF00"/>
          </a:solidFill>
        </p:spPr>
        <p:txBody>
          <a:bodyPr wrap="square" rtlCol="0">
            <a:spAutoFit/>
          </a:bodyPr>
          <a:lstStyle/>
          <a:p>
            <a:pPr algn="ctr"/>
            <a:r>
              <a:rPr lang="en-US" b="1" dirty="0"/>
              <a:t>Policy plan </a:t>
            </a:r>
            <a:endParaRPr lang="en-US" b="1" dirty="0" smtClean="0"/>
          </a:p>
          <a:p>
            <a:pPr algn="ctr"/>
            <a:r>
              <a:rPr lang="en-US" b="1" dirty="0" smtClean="0"/>
              <a:t>Leiden </a:t>
            </a:r>
            <a:r>
              <a:rPr lang="en-US" b="1" dirty="0"/>
              <a:t>University Libraries </a:t>
            </a:r>
            <a:endParaRPr lang="en-US" b="1" dirty="0" smtClean="0"/>
          </a:p>
          <a:p>
            <a:pPr algn="ctr"/>
            <a:r>
              <a:rPr lang="en-US" b="1" dirty="0" smtClean="0"/>
              <a:t>2011 </a:t>
            </a:r>
            <a:r>
              <a:rPr lang="en-US" b="1" dirty="0"/>
              <a:t>– 2015</a:t>
            </a:r>
            <a:endParaRPr lang="nl-NL" b="1" dirty="0"/>
          </a:p>
        </p:txBody>
      </p:sp>
      <p:cxnSp>
        <p:nvCxnSpPr>
          <p:cNvPr id="7" name="Rechte verbindingslijn met pijl 6"/>
          <p:cNvCxnSpPr/>
          <p:nvPr/>
        </p:nvCxnSpPr>
        <p:spPr bwMode="auto">
          <a:xfrm>
            <a:off x="4572000" y="1700808"/>
            <a:ext cx="864096" cy="576064"/>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380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868144" cy="4401108"/>
          </a:xfrm>
          <a:prstGeom prst="rect">
            <a:avLst/>
          </a:prstGeom>
        </p:spPr>
      </p:pic>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3289041"/>
            <a:ext cx="4787855" cy="3194397"/>
          </a:xfrm>
          <a:prstGeom prst="rect">
            <a:avLst/>
          </a:prstGeom>
        </p:spPr>
      </p:pic>
      <p:sp>
        <p:nvSpPr>
          <p:cNvPr id="4" name="Tekstvak 3"/>
          <p:cNvSpPr txBox="1"/>
          <p:nvPr/>
        </p:nvSpPr>
        <p:spPr>
          <a:xfrm>
            <a:off x="6263511" y="836712"/>
            <a:ext cx="2808312" cy="1754326"/>
          </a:xfrm>
          <a:prstGeom prst="rect">
            <a:avLst/>
          </a:prstGeom>
          <a:noFill/>
        </p:spPr>
        <p:txBody>
          <a:bodyPr wrap="square" rtlCol="0">
            <a:spAutoFit/>
          </a:bodyPr>
          <a:lstStyle/>
          <a:p>
            <a:r>
              <a:rPr lang="nl-NL" b="1" dirty="0" smtClean="0"/>
              <a:t>Leiden University</a:t>
            </a:r>
          </a:p>
          <a:p>
            <a:endParaRPr lang="nl-NL" b="1" dirty="0"/>
          </a:p>
          <a:p>
            <a:r>
              <a:rPr lang="nl-NL" b="1" dirty="0" smtClean="0"/>
              <a:t>1st Dutch University </a:t>
            </a:r>
          </a:p>
          <a:p>
            <a:endParaRPr lang="nl-NL" b="1" dirty="0"/>
          </a:p>
          <a:p>
            <a:r>
              <a:rPr lang="nl-NL" b="1" dirty="0" err="1" smtClean="0"/>
              <a:t>Founded</a:t>
            </a:r>
            <a:r>
              <a:rPr lang="nl-NL" b="1" dirty="0" smtClean="0"/>
              <a:t> in 1575</a:t>
            </a:r>
          </a:p>
          <a:p>
            <a:endParaRPr lang="nl-NL" dirty="0" smtClean="0"/>
          </a:p>
        </p:txBody>
      </p:sp>
      <p:sp>
        <p:nvSpPr>
          <p:cNvPr id="7" name="Tekstvak 6"/>
          <p:cNvSpPr txBox="1"/>
          <p:nvPr/>
        </p:nvSpPr>
        <p:spPr>
          <a:xfrm>
            <a:off x="574846" y="4509120"/>
            <a:ext cx="3312368" cy="1846659"/>
          </a:xfrm>
          <a:prstGeom prst="rect">
            <a:avLst/>
          </a:prstGeom>
          <a:noFill/>
        </p:spPr>
        <p:txBody>
          <a:bodyPr wrap="square" rtlCol="0">
            <a:spAutoFit/>
          </a:bodyPr>
          <a:lstStyle/>
          <a:p>
            <a:r>
              <a:rPr lang="en-US" dirty="0"/>
              <a:t>23,034 students enrolled</a:t>
            </a:r>
          </a:p>
          <a:p>
            <a:r>
              <a:rPr lang="en-US" dirty="0"/>
              <a:t>1200 academic staff</a:t>
            </a:r>
          </a:p>
          <a:p>
            <a:r>
              <a:rPr lang="en-US" dirty="0"/>
              <a:t>700 PhD </a:t>
            </a:r>
            <a:r>
              <a:rPr lang="en-US" dirty="0" smtClean="0"/>
              <a:t>candidates</a:t>
            </a:r>
          </a:p>
          <a:p>
            <a:r>
              <a:rPr lang="en-US" dirty="0" smtClean="0"/>
              <a:t>7 </a:t>
            </a:r>
            <a:r>
              <a:rPr lang="en-US" dirty="0"/>
              <a:t>faculties</a:t>
            </a:r>
            <a:r>
              <a:rPr lang="en-US" dirty="0" smtClean="0"/>
              <a:t>: </a:t>
            </a:r>
            <a:r>
              <a:rPr lang="en-US" sz="1400" dirty="0" smtClean="0"/>
              <a:t>Archaeology, Campus </a:t>
            </a:r>
            <a:r>
              <a:rPr lang="en-US" sz="1400" dirty="0"/>
              <a:t>The </a:t>
            </a:r>
            <a:r>
              <a:rPr lang="en-US" sz="1400" dirty="0" smtClean="0"/>
              <a:t>Hague, Humanities,  LUMC/Medicine, Law, Social </a:t>
            </a:r>
            <a:r>
              <a:rPr lang="en-US" sz="1400" dirty="0"/>
              <a:t>and </a:t>
            </a:r>
            <a:r>
              <a:rPr lang="en-US" sz="1400" dirty="0" err="1"/>
              <a:t>Behavioural</a:t>
            </a:r>
            <a:r>
              <a:rPr lang="en-US" sz="1400" dirty="0"/>
              <a:t> </a:t>
            </a:r>
            <a:r>
              <a:rPr lang="en-US" sz="1400" dirty="0" smtClean="0"/>
              <a:t>Sciences, Science</a:t>
            </a:r>
            <a:endParaRPr lang="en-US" dirty="0"/>
          </a:p>
        </p:txBody>
      </p:sp>
    </p:spTree>
    <p:extLst>
      <p:ext uri="{BB962C8B-B14F-4D97-AF65-F5344CB8AC3E}">
        <p14:creationId xmlns:p14="http://schemas.microsoft.com/office/powerpoint/2010/main" val="2920211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1"/>
            <a:ext cx="9750522" cy="6505427"/>
          </a:xfrm>
          <a:prstGeom prst="rect">
            <a:avLst/>
          </a:prstGeom>
        </p:spPr>
      </p:pic>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89" y="3895576"/>
            <a:ext cx="3095625" cy="2609850"/>
          </a:xfrm>
          <a:prstGeom prst="rect">
            <a:avLst/>
          </a:prstGeom>
        </p:spPr>
      </p:pic>
      <p:sp>
        <p:nvSpPr>
          <p:cNvPr id="11" name="Tekstvak 10"/>
          <p:cNvSpPr txBox="1"/>
          <p:nvPr/>
        </p:nvSpPr>
        <p:spPr>
          <a:xfrm>
            <a:off x="6162230" y="4689544"/>
            <a:ext cx="2981770" cy="1815882"/>
          </a:xfrm>
          <a:prstGeom prst="rect">
            <a:avLst/>
          </a:prstGeom>
          <a:solidFill>
            <a:schemeClr val="bg1"/>
          </a:solidFill>
        </p:spPr>
        <p:txBody>
          <a:bodyPr wrap="square" rtlCol="0">
            <a:spAutoFit/>
          </a:bodyPr>
          <a:lstStyle/>
          <a:p>
            <a:r>
              <a:rPr lang="nl-NL" sz="1600" dirty="0" smtClean="0"/>
              <a:t>Library</a:t>
            </a:r>
          </a:p>
          <a:p>
            <a:r>
              <a:rPr lang="nl-NL" sz="1600" dirty="0" err="1" smtClean="0"/>
              <a:t>Founded</a:t>
            </a:r>
            <a:r>
              <a:rPr lang="nl-NL" sz="1600" dirty="0" smtClean="0"/>
              <a:t> in </a:t>
            </a:r>
            <a:r>
              <a:rPr lang="en-US" sz="1600" dirty="0" smtClean="0"/>
              <a:t>1575</a:t>
            </a:r>
            <a:r>
              <a:rPr lang="en-US" sz="1600" dirty="0"/>
              <a:t>, when Prince William of Orange donated a copy of the Polyglot Bible</a:t>
            </a:r>
            <a:endParaRPr lang="nl-NL" sz="1600" dirty="0" smtClean="0"/>
          </a:p>
          <a:p>
            <a:endParaRPr lang="nl-NL" sz="1600" dirty="0"/>
          </a:p>
          <a:p>
            <a:r>
              <a:rPr lang="nl-NL" sz="1600" dirty="0" smtClean="0"/>
              <a:t>6 </a:t>
            </a:r>
            <a:r>
              <a:rPr lang="nl-NL" sz="1600" dirty="0" err="1" smtClean="0"/>
              <a:t>locations</a:t>
            </a:r>
            <a:endParaRPr lang="nl-NL" sz="1600" dirty="0" smtClean="0"/>
          </a:p>
          <a:p>
            <a:r>
              <a:rPr lang="nl-NL" sz="1600" dirty="0" smtClean="0"/>
              <a:t>110 employees</a:t>
            </a:r>
            <a:endParaRPr lang="nl-NL" sz="1600" dirty="0"/>
          </a:p>
        </p:txBody>
      </p:sp>
      <p:sp>
        <p:nvSpPr>
          <p:cNvPr id="12" name="Rechthoek 11"/>
          <p:cNvSpPr/>
          <p:nvPr/>
        </p:nvSpPr>
        <p:spPr bwMode="auto">
          <a:xfrm>
            <a:off x="6876256" y="5125834"/>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smtClean="0">
              <a:ln>
                <a:noFill/>
              </a:ln>
              <a:solidFill>
                <a:schemeClr val="bg1"/>
              </a:solidFill>
              <a:effectLst/>
              <a:latin typeface="Minion" pitchFamily="2" charset="0"/>
            </a:endParaRPr>
          </a:p>
        </p:txBody>
      </p:sp>
    </p:spTree>
    <p:extLst>
      <p:ext uri="{BB962C8B-B14F-4D97-AF65-F5344CB8AC3E}">
        <p14:creationId xmlns:p14="http://schemas.microsoft.com/office/powerpoint/2010/main" val="3764585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Library starts </a:t>
            </a:r>
            <a:r>
              <a:rPr lang="nl-NL" dirty="0" err="1" smtClean="0"/>
              <a:t>projects</a:t>
            </a:r>
            <a:endParaRPr lang="nl-NL" dirty="0"/>
          </a:p>
        </p:txBody>
      </p:sp>
      <p:sp>
        <p:nvSpPr>
          <p:cNvPr id="4" name="Tijdelijke aanduiding voor tekst 3"/>
          <p:cNvSpPr>
            <a:spLocks noGrp="1"/>
          </p:cNvSpPr>
          <p:nvPr>
            <p:ph type="body" idx="1"/>
          </p:nvPr>
        </p:nvSpPr>
        <p:spPr>
          <a:xfrm>
            <a:off x="467544" y="1916832"/>
            <a:ext cx="4040188" cy="576065"/>
          </a:xfrm>
        </p:spPr>
        <p:txBody>
          <a:bodyPr/>
          <a:lstStyle/>
          <a:p>
            <a:pPr algn="ctr"/>
            <a:r>
              <a:rPr lang="nl-NL" dirty="0" err="1" smtClean="0"/>
              <a:t>Datalabs</a:t>
            </a:r>
            <a:endParaRPr lang="nl-NL" dirty="0" smtClean="0"/>
          </a:p>
          <a:p>
            <a:pPr algn="ctr"/>
            <a:r>
              <a:rPr lang="nl-NL" dirty="0" smtClean="0"/>
              <a:t>2011</a:t>
            </a:r>
            <a:endParaRPr lang="nl-NL" dirty="0"/>
          </a:p>
        </p:txBody>
      </p:sp>
      <p:sp>
        <p:nvSpPr>
          <p:cNvPr id="3" name="Content Placeholder 2"/>
          <p:cNvSpPr>
            <a:spLocks noGrp="1"/>
          </p:cNvSpPr>
          <p:nvPr>
            <p:ph sz="half" idx="2"/>
          </p:nvPr>
        </p:nvSpPr>
        <p:spPr>
          <a:xfrm>
            <a:off x="539552" y="2564904"/>
            <a:ext cx="4040188" cy="2736304"/>
          </a:xfrm>
        </p:spPr>
        <p:txBody>
          <a:bodyPr/>
          <a:lstStyle/>
          <a:p>
            <a:pPr marL="0" indent="0">
              <a:buNone/>
            </a:pPr>
            <a:endParaRPr lang="nl-NL" sz="2400" dirty="0"/>
          </a:p>
          <a:p>
            <a:r>
              <a:rPr lang="nl-NL" sz="2400" dirty="0" err="1"/>
              <a:t>Use</a:t>
            </a:r>
            <a:r>
              <a:rPr lang="nl-NL" sz="2400" dirty="0"/>
              <a:t> </a:t>
            </a:r>
            <a:r>
              <a:rPr lang="nl-NL" sz="2400" dirty="0" smtClean="0"/>
              <a:t>VRE </a:t>
            </a:r>
            <a:r>
              <a:rPr lang="nl-NL" sz="2400" dirty="0" err="1" smtClean="0"/>
              <a:t>to</a:t>
            </a:r>
            <a:r>
              <a:rPr lang="nl-NL" sz="2400" dirty="0" smtClean="0"/>
              <a:t> </a:t>
            </a:r>
            <a:r>
              <a:rPr lang="nl-NL" sz="2400" dirty="0" err="1" smtClean="0"/>
              <a:t>securely</a:t>
            </a:r>
            <a:r>
              <a:rPr lang="nl-NL" sz="2400" dirty="0" smtClean="0"/>
              <a:t> </a:t>
            </a:r>
            <a:r>
              <a:rPr lang="nl-NL" sz="2400" dirty="0"/>
              <a:t>manage </a:t>
            </a:r>
            <a:r>
              <a:rPr lang="nl-NL" sz="2400" dirty="0" err="1"/>
              <a:t>and</a:t>
            </a:r>
            <a:r>
              <a:rPr lang="nl-NL" sz="2400" dirty="0"/>
              <a:t> share data</a:t>
            </a:r>
          </a:p>
          <a:p>
            <a:r>
              <a:rPr lang="nl-NL" sz="2400" dirty="0"/>
              <a:t>Transfer data ‘</a:t>
            </a:r>
            <a:r>
              <a:rPr lang="nl-NL" sz="2400" dirty="0" err="1"/>
              <a:t>automatically</a:t>
            </a:r>
            <a:r>
              <a:rPr lang="nl-NL" sz="2400" dirty="0"/>
              <a:t>’ </a:t>
            </a:r>
            <a:r>
              <a:rPr lang="nl-NL" sz="2400" dirty="0" err="1"/>
              <a:t>from</a:t>
            </a:r>
            <a:r>
              <a:rPr lang="nl-NL" sz="2400" dirty="0"/>
              <a:t> VRE </a:t>
            </a:r>
            <a:r>
              <a:rPr lang="nl-NL" sz="2400" dirty="0" err="1"/>
              <a:t>to</a:t>
            </a:r>
            <a:r>
              <a:rPr lang="nl-NL" sz="2400" dirty="0"/>
              <a:t> data </a:t>
            </a:r>
            <a:r>
              <a:rPr lang="nl-NL" sz="2400" dirty="0" err="1"/>
              <a:t>archive</a:t>
            </a:r>
            <a:endParaRPr lang="nl-NL" sz="2400" dirty="0"/>
          </a:p>
          <a:p>
            <a:endParaRPr lang="nl-NL" sz="1800" dirty="0"/>
          </a:p>
        </p:txBody>
      </p:sp>
      <p:sp>
        <p:nvSpPr>
          <p:cNvPr id="5" name="Tijdelijke aanduiding voor tekst 4"/>
          <p:cNvSpPr>
            <a:spLocks noGrp="1"/>
          </p:cNvSpPr>
          <p:nvPr>
            <p:ph type="body" sz="quarter" idx="3"/>
          </p:nvPr>
        </p:nvSpPr>
        <p:spPr>
          <a:xfrm>
            <a:off x="4644008" y="1916832"/>
            <a:ext cx="4041775" cy="783778"/>
          </a:xfrm>
        </p:spPr>
        <p:txBody>
          <a:bodyPr/>
          <a:lstStyle/>
          <a:p>
            <a:pPr algn="ctr"/>
            <a:r>
              <a:rPr lang="nl-NL" dirty="0"/>
              <a:t>UBL Frontoffice </a:t>
            </a:r>
            <a:endParaRPr lang="nl-NL" dirty="0" smtClean="0"/>
          </a:p>
          <a:p>
            <a:pPr algn="ctr"/>
            <a:r>
              <a:rPr lang="nl-NL" dirty="0" smtClean="0"/>
              <a:t>Data </a:t>
            </a:r>
            <a:r>
              <a:rPr lang="nl-NL" dirty="0" smtClean="0"/>
              <a:t>Management</a:t>
            </a:r>
          </a:p>
          <a:p>
            <a:pPr algn="ctr"/>
            <a:r>
              <a:rPr lang="nl-NL" dirty="0" smtClean="0"/>
              <a:t>2012</a:t>
            </a:r>
            <a:endParaRPr lang="nl-NL" dirty="0"/>
          </a:p>
        </p:txBody>
      </p:sp>
      <p:sp>
        <p:nvSpPr>
          <p:cNvPr id="6" name="Tijdelijke aanduiding voor inhoud 5"/>
          <p:cNvSpPr>
            <a:spLocks noGrp="1"/>
          </p:cNvSpPr>
          <p:nvPr>
            <p:ph sz="quarter" idx="4"/>
          </p:nvPr>
        </p:nvSpPr>
        <p:spPr>
          <a:xfrm>
            <a:off x="4644008" y="2924944"/>
            <a:ext cx="4041775" cy="2160240"/>
          </a:xfrm>
        </p:spPr>
        <p:txBody>
          <a:bodyPr/>
          <a:lstStyle/>
          <a:p>
            <a:r>
              <a:rPr lang="en-US" dirty="0" smtClean="0"/>
              <a:t>In </a:t>
            </a:r>
            <a:r>
              <a:rPr lang="en-US" dirty="0"/>
              <a:t>collaboration with ‘</a:t>
            </a:r>
            <a:r>
              <a:rPr lang="en-US" dirty="0" err="1"/>
              <a:t>backoffice</a:t>
            </a:r>
            <a:r>
              <a:rPr lang="en-US" dirty="0"/>
              <a:t>’ = </a:t>
            </a:r>
          </a:p>
          <a:p>
            <a:r>
              <a:rPr lang="en-US" dirty="0"/>
              <a:t>National data archives DANS and 3TU.Datacentrum</a:t>
            </a:r>
          </a:p>
          <a:p>
            <a:endParaRPr lang="nl-NL" dirty="0"/>
          </a:p>
        </p:txBody>
      </p:sp>
    </p:spTree>
    <p:extLst>
      <p:ext uri="{BB962C8B-B14F-4D97-AF65-F5344CB8AC3E}">
        <p14:creationId xmlns:p14="http://schemas.microsoft.com/office/powerpoint/2010/main" val="1452816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ChangeArrowheads="1"/>
          </p:cNvSpPr>
          <p:nvPr/>
        </p:nvSpPr>
        <p:spPr bwMode="auto">
          <a:xfrm>
            <a:off x="611188" y="153988"/>
            <a:ext cx="6192837" cy="1223962"/>
          </a:xfrm>
          <a:prstGeom prst="rect">
            <a:avLst/>
          </a:prstGeom>
          <a:solidFill>
            <a:srgbClr val="F3F3F3"/>
          </a:solidFill>
          <a:ln w="12700">
            <a:solidFill>
              <a:srgbClr val="0C257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1506" name="Rectangle 2"/>
          <p:cNvSpPr>
            <a:spLocks noChangeArrowheads="1"/>
          </p:cNvSpPr>
          <p:nvPr/>
        </p:nvSpPr>
        <p:spPr bwMode="auto">
          <a:xfrm>
            <a:off x="611188" y="1700213"/>
            <a:ext cx="6192837" cy="1655762"/>
          </a:xfrm>
          <a:prstGeom prst="rect">
            <a:avLst/>
          </a:prstGeom>
          <a:solidFill>
            <a:srgbClr val="F3F3F3"/>
          </a:solidFill>
          <a:ln w="12700">
            <a:solidFill>
              <a:srgbClr val="0C257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1507" name="Rectangle 3"/>
          <p:cNvSpPr>
            <a:spLocks noChangeArrowheads="1"/>
          </p:cNvSpPr>
          <p:nvPr/>
        </p:nvSpPr>
        <p:spPr bwMode="auto">
          <a:xfrm>
            <a:off x="611188" y="3860800"/>
            <a:ext cx="6192837" cy="1873250"/>
          </a:xfrm>
          <a:prstGeom prst="rect">
            <a:avLst/>
          </a:prstGeom>
          <a:solidFill>
            <a:srgbClr val="F3F3F3"/>
          </a:solidFill>
          <a:ln w="12700">
            <a:solidFill>
              <a:srgbClr val="0C257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1508" name="Text Box 4"/>
          <p:cNvSpPr txBox="1">
            <a:spLocks noChangeArrowheads="1"/>
          </p:cNvSpPr>
          <p:nvPr/>
        </p:nvSpPr>
        <p:spPr bwMode="auto">
          <a:xfrm>
            <a:off x="900113" y="1892300"/>
            <a:ext cx="5903912" cy="132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bg1"/>
                </a:solidFill>
                <a:latin typeface="Minion" pitchFamily="2" charset="0"/>
              </a:defRPr>
            </a:lvl1pPr>
            <a:lvl2pPr marL="742950" indent="-285750" eaLnBrk="0" hangingPunct="0">
              <a:defRPr sz="2000">
                <a:solidFill>
                  <a:schemeClr val="bg1"/>
                </a:solidFill>
                <a:latin typeface="Minion" pitchFamily="2" charset="0"/>
              </a:defRPr>
            </a:lvl2pPr>
            <a:lvl3pPr marL="1143000" indent="-228600" eaLnBrk="0" hangingPunct="0">
              <a:defRPr sz="2000">
                <a:solidFill>
                  <a:schemeClr val="bg1"/>
                </a:solidFill>
                <a:latin typeface="Minion" pitchFamily="2" charset="0"/>
              </a:defRPr>
            </a:lvl3pPr>
            <a:lvl4pPr marL="1600200" indent="-228600" eaLnBrk="0" hangingPunct="0">
              <a:defRPr sz="2000">
                <a:solidFill>
                  <a:schemeClr val="bg1"/>
                </a:solidFill>
                <a:latin typeface="Minion" pitchFamily="2" charset="0"/>
              </a:defRPr>
            </a:lvl4pPr>
            <a:lvl5pPr marL="2057400" indent="-228600" eaLnBrk="0" hangingPunct="0">
              <a:defRPr sz="2000">
                <a:solidFill>
                  <a:schemeClr val="bg1"/>
                </a:solidFill>
                <a:latin typeface="Minion" pitchFamily="2" charset="0"/>
              </a:defRPr>
            </a:lvl5pPr>
            <a:lvl6pPr marL="2514600" indent="-228600" algn="r" eaLnBrk="0" fontAlgn="base" hangingPunct="0">
              <a:spcBef>
                <a:spcPct val="0"/>
              </a:spcBef>
              <a:spcAft>
                <a:spcPct val="0"/>
              </a:spcAft>
              <a:defRPr sz="2000">
                <a:solidFill>
                  <a:schemeClr val="bg1"/>
                </a:solidFill>
                <a:latin typeface="Minion" pitchFamily="2" charset="0"/>
              </a:defRPr>
            </a:lvl6pPr>
            <a:lvl7pPr marL="2971800" indent="-228600" algn="r" eaLnBrk="0" fontAlgn="base" hangingPunct="0">
              <a:spcBef>
                <a:spcPct val="0"/>
              </a:spcBef>
              <a:spcAft>
                <a:spcPct val="0"/>
              </a:spcAft>
              <a:defRPr sz="2000">
                <a:solidFill>
                  <a:schemeClr val="bg1"/>
                </a:solidFill>
                <a:latin typeface="Minion" pitchFamily="2" charset="0"/>
              </a:defRPr>
            </a:lvl7pPr>
            <a:lvl8pPr marL="3429000" indent="-228600" algn="r" eaLnBrk="0" fontAlgn="base" hangingPunct="0">
              <a:spcBef>
                <a:spcPct val="0"/>
              </a:spcBef>
              <a:spcAft>
                <a:spcPct val="0"/>
              </a:spcAft>
              <a:defRPr sz="2000">
                <a:solidFill>
                  <a:schemeClr val="bg1"/>
                </a:solidFill>
                <a:latin typeface="Minion" pitchFamily="2" charset="0"/>
              </a:defRPr>
            </a:lvl8pPr>
            <a:lvl9pPr marL="3886200" indent="-228600" algn="r" eaLnBrk="0" fontAlgn="base" hangingPunct="0">
              <a:spcBef>
                <a:spcPct val="0"/>
              </a:spcBef>
              <a:spcAft>
                <a:spcPct val="0"/>
              </a:spcAft>
              <a:defRPr sz="2000">
                <a:solidFill>
                  <a:schemeClr val="bg1"/>
                </a:solidFill>
                <a:latin typeface="Minion" pitchFamily="2" charset="0"/>
              </a:defRPr>
            </a:lvl9pPr>
          </a:lstStyle>
          <a:p>
            <a:pPr algn="l" eaLnBrk="1" hangingPunct="1">
              <a:spcBef>
                <a:spcPct val="50000"/>
              </a:spcBef>
            </a:pPr>
            <a:r>
              <a:rPr lang="en-US" sz="2400" b="1" dirty="0" smtClean="0">
                <a:solidFill>
                  <a:schemeClr val="tx1"/>
                </a:solidFill>
                <a:cs typeface="Arial" charset="0"/>
              </a:rPr>
              <a:t>Data production, analysis</a:t>
            </a:r>
          </a:p>
          <a:p>
            <a:pPr algn="l" eaLnBrk="1" hangingPunct="1">
              <a:spcBef>
                <a:spcPct val="50000"/>
              </a:spcBef>
            </a:pPr>
            <a:r>
              <a:rPr lang="en-US" sz="2400" b="1" dirty="0" smtClean="0">
                <a:solidFill>
                  <a:schemeClr val="tx1"/>
                </a:solidFill>
                <a:cs typeface="Arial" charset="0"/>
              </a:rPr>
              <a:t> and sharing </a:t>
            </a:r>
            <a:r>
              <a:rPr lang="en-US" sz="2400" b="1" dirty="0">
                <a:solidFill>
                  <a:schemeClr val="tx1"/>
                </a:solidFill>
                <a:cs typeface="Arial" charset="0"/>
              </a:rPr>
              <a:t/>
            </a:r>
            <a:br>
              <a:rPr lang="en-US" sz="2400" b="1" dirty="0">
                <a:solidFill>
                  <a:schemeClr val="tx1"/>
                </a:solidFill>
                <a:cs typeface="Arial" charset="0"/>
              </a:rPr>
            </a:br>
            <a:endParaRPr lang="en-GB" sz="2400" b="1" dirty="0">
              <a:solidFill>
                <a:schemeClr val="tx1"/>
              </a:solidFill>
              <a:cs typeface="Arial" charset="0"/>
            </a:endParaRPr>
          </a:p>
        </p:txBody>
      </p:sp>
      <p:sp>
        <p:nvSpPr>
          <p:cNvPr id="21509" name="Text Box 5"/>
          <p:cNvSpPr txBox="1">
            <a:spLocks noChangeArrowheads="1"/>
          </p:cNvSpPr>
          <p:nvPr/>
        </p:nvSpPr>
        <p:spPr bwMode="auto">
          <a:xfrm>
            <a:off x="755650" y="4533900"/>
            <a:ext cx="5903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bg1"/>
                </a:solidFill>
                <a:latin typeface="Minion" pitchFamily="2" charset="0"/>
              </a:defRPr>
            </a:lvl1pPr>
            <a:lvl2pPr marL="742950" indent="-285750" eaLnBrk="0" hangingPunct="0">
              <a:defRPr sz="2000">
                <a:solidFill>
                  <a:schemeClr val="bg1"/>
                </a:solidFill>
                <a:latin typeface="Minion" pitchFamily="2" charset="0"/>
              </a:defRPr>
            </a:lvl2pPr>
            <a:lvl3pPr marL="1143000" indent="-228600" eaLnBrk="0" hangingPunct="0">
              <a:defRPr sz="2000">
                <a:solidFill>
                  <a:schemeClr val="bg1"/>
                </a:solidFill>
                <a:latin typeface="Minion" pitchFamily="2" charset="0"/>
              </a:defRPr>
            </a:lvl3pPr>
            <a:lvl4pPr marL="1600200" indent="-228600" eaLnBrk="0" hangingPunct="0">
              <a:defRPr sz="2000">
                <a:solidFill>
                  <a:schemeClr val="bg1"/>
                </a:solidFill>
                <a:latin typeface="Minion" pitchFamily="2" charset="0"/>
              </a:defRPr>
            </a:lvl4pPr>
            <a:lvl5pPr marL="2057400" indent="-228600" eaLnBrk="0" hangingPunct="0">
              <a:defRPr sz="2000">
                <a:solidFill>
                  <a:schemeClr val="bg1"/>
                </a:solidFill>
                <a:latin typeface="Minion" pitchFamily="2" charset="0"/>
              </a:defRPr>
            </a:lvl5pPr>
            <a:lvl6pPr marL="2514600" indent="-228600" algn="r" eaLnBrk="0" fontAlgn="base" hangingPunct="0">
              <a:spcBef>
                <a:spcPct val="0"/>
              </a:spcBef>
              <a:spcAft>
                <a:spcPct val="0"/>
              </a:spcAft>
              <a:defRPr sz="2000">
                <a:solidFill>
                  <a:schemeClr val="bg1"/>
                </a:solidFill>
                <a:latin typeface="Minion" pitchFamily="2" charset="0"/>
              </a:defRPr>
            </a:lvl6pPr>
            <a:lvl7pPr marL="2971800" indent="-228600" algn="r" eaLnBrk="0" fontAlgn="base" hangingPunct="0">
              <a:spcBef>
                <a:spcPct val="0"/>
              </a:spcBef>
              <a:spcAft>
                <a:spcPct val="0"/>
              </a:spcAft>
              <a:defRPr sz="2000">
                <a:solidFill>
                  <a:schemeClr val="bg1"/>
                </a:solidFill>
                <a:latin typeface="Minion" pitchFamily="2" charset="0"/>
              </a:defRPr>
            </a:lvl7pPr>
            <a:lvl8pPr marL="3429000" indent="-228600" algn="r" eaLnBrk="0" fontAlgn="base" hangingPunct="0">
              <a:spcBef>
                <a:spcPct val="0"/>
              </a:spcBef>
              <a:spcAft>
                <a:spcPct val="0"/>
              </a:spcAft>
              <a:defRPr sz="2000">
                <a:solidFill>
                  <a:schemeClr val="bg1"/>
                </a:solidFill>
                <a:latin typeface="Minion" pitchFamily="2" charset="0"/>
              </a:defRPr>
            </a:lvl8pPr>
            <a:lvl9pPr marL="3886200" indent="-228600" algn="r" eaLnBrk="0" fontAlgn="base" hangingPunct="0">
              <a:spcBef>
                <a:spcPct val="0"/>
              </a:spcBef>
              <a:spcAft>
                <a:spcPct val="0"/>
              </a:spcAft>
              <a:defRPr sz="2000">
                <a:solidFill>
                  <a:schemeClr val="bg1"/>
                </a:solidFill>
                <a:latin typeface="Minion" pitchFamily="2" charset="0"/>
              </a:defRPr>
            </a:lvl9pPr>
          </a:lstStyle>
          <a:p>
            <a:pPr algn="l" eaLnBrk="1" hangingPunct="1">
              <a:spcBef>
                <a:spcPct val="50000"/>
              </a:spcBef>
            </a:pPr>
            <a:r>
              <a:rPr lang="en-US" sz="2400" b="1" dirty="0" smtClean="0">
                <a:solidFill>
                  <a:schemeClr val="tx1"/>
                </a:solidFill>
                <a:cs typeface="Arial" charset="0"/>
              </a:rPr>
              <a:t>Archiving and publication</a:t>
            </a:r>
            <a:endParaRPr lang="en-GB" sz="2400" b="1" dirty="0">
              <a:solidFill>
                <a:schemeClr val="tx1"/>
              </a:solidFill>
              <a:cs typeface="Arial" charset="0"/>
            </a:endParaRPr>
          </a:p>
        </p:txBody>
      </p:sp>
      <p:sp>
        <p:nvSpPr>
          <p:cNvPr id="21510" name="Text Box 6"/>
          <p:cNvSpPr txBox="1">
            <a:spLocks noChangeArrowheads="1"/>
          </p:cNvSpPr>
          <p:nvPr/>
        </p:nvSpPr>
        <p:spPr bwMode="auto">
          <a:xfrm>
            <a:off x="1043608" y="294689"/>
            <a:ext cx="36004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bg1"/>
                </a:solidFill>
                <a:latin typeface="Minion" pitchFamily="2" charset="0"/>
              </a:defRPr>
            </a:lvl1pPr>
            <a:lvl2pPr marL="742950" indent="-285750" eaLnBrk="0" hangingPunct="0">
              <a:defRPr sz="2000">
                <a:solidFill>
                  <a:schemeClr val="bg1"/>
                </a:solidFill>
                <a:latin typeface="Minion" pitchFamily="2" charset="0"/>
              </a:defRPr>
            </a:lvl2pPr>
            <a:lvl3pPr marL="1143000" indent="-228600" eaLnBrk="0" hangingPunct="0">
              <a:defRPr sz="2000">
                <a:solidFill>
                  <a:schemeClr val="bg1"/>
                </a:solidFill>
                <a:latin typeface="Minion" pitchFamily="2" charset="0"/>
              </a:defRPr>
            </a:lvl3pPr>
            <a:lvl4pPr marL="1600200" indent="-228600" eaLnBrk="0" hangingPunct="0">
              <a:defRPr sz="2000">
                <a:solidFill>
                  <a:schemeClr val="bg1"/>
                </a:solidFill>
                <a:latin typeface="Minion" pitchFamily="2" charset="0"/>
              </a:defRPr>
            </a:lvl4pPr>
            <a:lvl5pPr marL="2057400" indent="-228600" eaLnBrk="0" hangingPunct="0">
              <a:defRPr sz="2000">
                <a:solidFill>
                  <a:schemeClr val="bg1"/>
                </a:solidFill>
                <a:latin typeface="Minion" pitchFamily="2" charset="0"/>
              </a:defRPr>
            </a:lvl5pPr>
            <a:lvl6pPr marL="2514600" indent="-228600" algn="r" eaLnBrk="0" fontAlgn="base" hangingPunct="0">
              <a:spcBef>
                <a:spcPct val="0"/>
              </a:spcBef>
              <a:spcAft>
                <a:spcPct val="0"/>
              </a:spcAft>
              <a:defRPr sz="2000">
                <a:solidFill>
                  <a:schemeClr val="bg1"/>
                </a:solidFill>
                <a:latin typeface="Minion" pitchFamily="2" charset="0"/>
              </a:defRPr>
            </a:lvl6pPr>
            <a:lvl7pPr marL="2971800" indent="-228600" algn="r" eaLnBrk="0" fontAlgn="base" hangingPunct="0">
              <a:spcBef>
                <a:spcPct val="0"/>
              </a:spcBef>
              <a:spcAft>
                <a:spcPct val="0"/>
              </a:spcAft>
              <a:defRPr sz="2000">
                <a:solidFill>
                  <a:schemeClr val="bg1"/>
                </a:solidFill>
                <a:latin typeface="Minion" pitchFamily="2" charset="0"/>
              </a:defRPr>
            </a:lvl7pPr>
            <a:lvl8pPr marL="3429000" indent="-228600" algn="r" eaLnBrk="0" fontAlgn="base" hangingPunct="0">
              <a:spcBef>
                <a:spcPct val="0"/>
              </a:spcBef>
              <a:spcAft>
                <a:spcPct val="0"/>
              </a:spcAft>
              <a:defRPr sz="2000">
                <a:solidFill>
                  <a:schemeClr val="bg1"/>
                </a:solidFill>
                <a:latin typeface="Minion" pitchFamily="2" charset="0"/>
              </a:defRPr>
            </a:lvl8pPr>
            <a:lvl9pPr marL="3886200" indent="-228600" algn="r" eaLnBrk="0" fontAlgn="base" hangingPunct="0">
              <a:spcBef>
                <a:spcPct val="0"/>
              </a:spcBef>
              <a:spcAft>
                <a:spcPct val="0"/>
              </a:spcAft>
              <a:defRPr sz="2000">
                <a:solidFill>
                  <a:schemeClr val="bg1"/>
                </a:solidFill>
                <a:latin typeface="Minion" pitchFamily="2" charset="0"/>
              </a:defRPr>
            </a:lvl9pPr>
          </a:lstStyle>
          <a:p>
            <a:pPr algn="l" eaLnBrk="1" hangingPunct="1">
              <a:spcBef>
                <a:spcPct val="50000"/>
              </a:spcBef>
            </a:pPr>
            <a:r>
              <a:rPr lang="en-US" sz="2400" b="1" dirty="0">
                <a:solidFill>
                  <a:schemeClr val="tx1"/>
                </a:solidFill>
                <a:cs typeface="Arial" charset="0"/>
              </a:rPr>
              <a:t>Planning, </a:t>
            </a:r>
            <a:r>
              <a:rPr lang="en-US" sz="2400" b="1" dirty="0" smtClean="0">
                <a:solidFill>
                  <a:schemeClr val="tx1"/>
                </a:solidFill>
                <a:cs typeface="Arial" charset="0"/>
              </a:rPr>
              <a:t>preparation</a:t>
            </a:r>
            <a:endParaRPr lang="en-GB" sz="2400" dirty="0">
              <a:solidFill>
                <a:schemeClr val="tx1"/>
              </a:solidFill>
              <a:cs typeface="Arial" charset="0"/>
            </a:endParaRPr>
          </a:p>
        </p:txBody>
      </p:sp>
      <p:sp>
        <p:nvSpPr>
          <p:cNvPr id="21511" name="AutoShape 7"/>
          <p:cNvSpPr>
            <a:spLocks noChangeArrowheads="1"/>
          </p:cNvSpPr>
          <p:nvPr/>
        </p:nvSpPr>
        <p:spPr bwMode="auto">
          <a:xfrm>
            <a:off x="5148263" y="2205038"/>
            <a:ext cx="496887" cy="719137"/>
          </a:xfrm>
          <a:prstGeom prst="can">
            <a:avLst>
              <a:gd name="adj" fmla="val 36182"/>
            </a:avLst>
          </a:prstGeom>
          <a:solidFill>
            <a:srgbClr val="B2B2B2"/>
          </a:solidFill>
          <a:ln w="9525">
            <a:solidFill>
              <a:srgbClr val="0C25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1512" name="AutoShape 8"/>
          <p:cNvSpPr>
            <a:spLocks noChangeArrowheads="1"/>
          </p:cNvSpPr>
          <p:nvPr/>
        </p:nvSpPr>
        <p:spPr bwMode="auto">
          <a:xfrm>
            <a:off x="4716463" y="4292600"/>
            <a:ext cx="496887" cy="719138"/>
          </a:xfrm>
          <a:prstGeom prst="can">
            <a:avLst>
              <a:gd name="adj" fmla="val 36182"/>
            </a:avLst>
          </a:prstGeom>
          <a:solidFill>
            <a:srgbClr val="B2B2B2"/>
          </a:solidFill>
          <a:ln w="9525">
            <a:solidFill>
              <a:srgbClr val="0C25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1513" name="Text Box 9"/>
          <p:cNvSpPr txBox="1">
            <a:spLocks noChangeArrowheads="1"/>
          </p:cNvSpPr>
          <p:nvPr/>
        </p:nvSpPr>
        <p:spPr bwMode="auto">
          <a:xfrm>
            <a:off x="5651500" y="2349500"/>
            <a:ext cx="1079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bg1"/>
                </a:solidFill>
                <a:latin typeface="Minion" pitchFamily="2" charset="0"/>
              </a:defRPr>
            </a:lvl1pPr>
            <a:lvl2pPr marL="742950" indent="-285750" eaLnBrk="0" hangingPunct="0">
              <a:defRPr sz="2000">
                <a:solidFill>
                  <a:schemeClr val="bg1"/>
                </a:solidFill>
                <a:latin typeface="Minion" pitchFamily="2" charset="0"/>
              </a:defRPr>
            </a:lvl2pPr>
            <a:lvl3pPr marL="1143000" indent="-228600" eaLnBrk="0" hangingPunct="0">
              <a:defRPr sz="2000">
                <a:solidFill>
                  <a:schemeClr val="bg1"/>
                </a:solidFill>
                <a:latin typeface="Minion" pitchFamily="2" charset="0"/>
              </a:defRPr>
            </a:lvl3pPr>
            <a:lvl4pPr marL="1600200" indent="-228600" eaLnBrk="0" hangingPunct="0">
              <a:defRPr sz="2000">
                <a:solidFill>
                  <a:schemeClr val="bg1"/>
                </a:solidFill>
                <a:latin typeface="Minion" pitchFamily="2" charset="0"/>
              </a:defRPr>
            </a:lvl4pPr>
            <a:lvl5pPr marL="2057400" indent="-228600" eaLnBrk="0" hangingPunct="0">
              <a:defRPr sz="2000">
                <a:solidFill>
                  <a:schemeClr val="bg1"/>
                </a:solidFill>
                <a:latin typeface="Minion" pitchFamily="2" charset="0"/>
              </a:defRPr>
            </a:lvl5pPr>
            <a:lvl6pPr marL="2514600" indent="-228600" algn="r" eaLnBrk="0" fontAlgn="base" hangingPunct="0">
              <a:spcBef>
                <a:spcPct val="0"/>
              </a:spcBef>
              <a:spcAft>
                <a:spcPct val="0"/>
              </a:spcAft>
              <a:defRPr sz="2000">
                <a:solidFill>
                  <a:schemeClr val="bg1"/>
                </a:solidFill>
                <a:latin typeface="Minion" pitchFamily="2" charset="0"/>
              </a:defRPr>
            </a:lvl6pPr>
            <a:lvl7pPr marL="2971800" indent="-228600" algn="r" eaLnBrk="0" fontAlgn="base" hangingPunct="0">
              <a:spcBef>
                <a:spcPct val="0"/>
              </a:spcBef>
              <a:spcAft>
                <a:spcPct val="0"/>
              </a:spcAft>
              <a:defRPr sz="2000">
                <a:solidFill>
                  <a:schemeClr val="bg1"/>
                </a:solidFill>
                <a:latin typeface="Minion" pitchFamily="2" charset="0"/>
              </a:defRPr>
            </a:lvl7pPr>
            <a:lvl8pPr marL="3429000" indent="-228600" algn="r" eaLnBrk="0" fontAlgn="base" hangingPunct="0">
              <a:spcBef>
                <a:spcPct val="0"/>
              </a:spcBef>
              <a:spcAft>
                <a:spcPct val="0"/>
              </a:spcAft>
              <a:defRPr sz="2000">
                <a:solidFill>
                  <a:schemeClr val="bg1"/>
                </a:solidFill>
                <a:latin typeface="Minion" pitchFamily="2" charset="0"/>
              </a:defRPr>
            </a:lvl8pPr>
            <a:lvl9pPr marL="3886200" indent="-228600" algn="r" eaLnBrk="0" fontAlgn="base" hangingPunct="0">
              <a:spcBef>
                <a:spcPct val="0"/>
              </a:spcBef>
              <a:spcAft>
                <a:spcPct val="0"/>
              </a:spcAft>
              <a:defRPr sz="2000">
                <a:solidFill>
                  <a:schemeClr val="bg1"/>
                </a:solidFill>
                <a:latin typeface="Minion" pitchFamily="2" charset="0"/>
              </a:defRPr>
            </a:lvl9pPr>
          </a:lstStyle>
          <a:p>
            <a:pPr algn="ctr" eaLnBrk="1" hangingPunct="1">
              <a:spcBef>
                <a:spcPct val="50000"/>
              </a:spcBef>
            </a:pPr>
            <a:r>
              <a:rPr lang="en-US" dirty="0">
                <a:solidFill>
                  <a:schemeClr val="tx1"/>
                </a:solidFill>
                <a:cs typeface="Arial" charset="0"/>
              </a:rPr>
              <a:t>VRE</a:t>
            </a:r>
            <a:br>
              <a:rPr lang="en-US" dirty="0">
                <a:solidFill>
                  <a:schemeClr val="tx1"/>
                </a:solidFill>
                <a:cs typeface="Arial" charset="0"/>
              </a:rPr>
            </a:br>
            <a:endParaRPr lang="en-GB" dirty="0">
              <a:solidFill>
                <a:schemeClr val="tx1"/>
              </a:solidFill>
              <a:cs typeface="Arial" charset="0"/>
            </a:endParaRPr>
          </a:p>
        </p:txBody>
      </p:sp>
      <p:sp>
        <p:nvSpPr>
          <p:cNvPr id="21514" name="AutoShape 10"/>
          <p:cNvSpPr>
            <a:spLocks noChangeArrowheads="1"/>
          </p:cNvSpPr>
          <p:nvPr/>
        </p:nvSpPr>
        <p:spPr bwMode="auto">
          <a:xfrm>
            <a:off x="5659438" y="4294188"/>
            <a:ext cx="496887" cy="719137"/>
          </a:xfrm>
          <a:prstGeom prst="can">
            <a:avLst>
              <a:gd name="adj" fmla="val 36182"/>
            </a:avLst>
          </a:prstGeom>
          <a:solidFill>
            <a:srgbClr val="B2B2B2"/>
          </a:solidFill>
          <a:ln w="9525">
            <a:solidFill>
              <a:srgbClr val="0C25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1515" name="Text Box 11"/>
          <p:cNvSpPr txBox="1">
            <a:spLocks noChangeArrowheads="1"/>
          </p:cNvSpPr>
          <p:nvPr/>
        </p:nvSpPr>
        <p:spPr bwMode="auto">
          <a:xfrm>
            <a:off x="3995738" y="5084763"/>
            <a:ext cx="183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bg1"/>
                </a:solidFill>
                <a:latin typeface="Minion" pitchFamily="2" charset="0"/>
              </a:defRPr>
            </a:lvl1pPr>
            <a:lvl2pPr marL="742950" indent="-285750" eaLnBrk="0" hangingPunct="0">
              <a:defRPr sz="2000">
                <a:solidFill>
                  <a:schemeClr val="bg1"/>
                </a:solidFill>
                <a:latin typeface="Minion" pitchFamily="2" charset="0"/>
              </a:defRPr>
            </a:lvl2pPr>
            <a:lvl3pPr marL="1143000" indent="-228600" eaLnBrk="0" hangingPunct="0">
              <a:defRPr sz="2000">
                <a:solidFill>
                  <a:schemeClr val="bg1"/>
                </a:solidFill>
                <a:latin typeface="Minion" pitchFamily="2" charset="0"/>
              </a:defRPr>
            </a:lvl3pPr>
            <a:lvl4pPr marL="1600200" indent="-228600" eaLnBrk="0" hangingPunct="0">
              <a:defRPr sz="2000">
                <a:solidFill>
                  <a:schemeClr val="bg1"/>
                </a:solidFill>
                <a:latin typeface="Minion" pitchFamily="2" charset="0"/>
              </a:defRPr>
            </a:lvl4pPr>
            <a:lvl5pPr marL="2057400" indent="-228600" eaLnBrk="0" hangingPunct="0">
              <a:defRPr sz="2000">
                <a:solidFill>
                  <a:schemeClr val="bg1"/>
                </a:solidFill>
                <a:latin typeface="Minion" pitchFamily="2" charset="0"/>
              </a:defRPr>
            </a:lvl5pPr>
            <a:lvl6pPr marL="2514600" indent="-228600" algn="r" eaLnBrk="0" fontAlgn="base" hangingPunct="0">
              <a:spcBef>
                <a:spcPct val="0"/>
              </a:spcBef>
              <a:spcAft>
                <a:spcPct val="0"/>
              </a:spcAft>
              <a:defRPr sz="2000">
                <a:solidFill>
                  <a:schemeClr val="bg1"/>
                </a:solidFill>
                <a:latin typeface="Minion" pitchFamily="2" charset="0"/>
              </a:defRPr>
            </a:lvl6pPr>
            <a:lvl7pPr marL="2971800" indent="-228600" algn="r" eaLnBrk="0" fontAlgn="base" hangingPunct="0">
              <a:spcBef>
                <a:spcPct val="0"/>
              </a:spcBef>
              <a:spcAft>
                <a:spcPct val="0"/>
              </a:spcAft>
              <a:defRPr sz="2000">
                <a:solidFill>
                  <a:schemeClr val="bg1"/>
                </a:solidFill>
                <a:latin typeface="Minion" pitchFamily="2" charset="0"/>
              </a:defRPr>
            </a:lvl7pPr>
            <a:lvl8pPr marL="3429000" indent="-228600" algn="r" eaLnBrk="0" fontAlgn="base" hangingPunct="0">
              <a:spcBef>
                <a:spcPct val="0"/>
              </a:spcBef>
              <a:spcAft>
                <a:spcPct val="0"/>
              </a:spcAft>
              <a:defRPr sz="2000">
                <a:solidFill>
                  <a:schemeClr val="bg1"/>
                </a:solidFill>
                <a:latin typeface="Minion" pitchFamily="2" charset="0"/>
              </a:defRPr>
            </a:lvl8pPr>
            <a:lvl9pPr marL="3886200" indent="-228600" algn="r" eaLnBrk="0" fontAlgn="base" hangingPunct="0">
              <a:spcBef>
                <a:spcPct val="0"/>
              </a:spcBef>
              <a:spcAft>
                <a:spcPct val="0"/>
              </a:spcAft>
              <a:defRPr sz="2000">
                <a:solidFill>
                  <a:schemeClr val="bg1"/>
                </a:solidFill>
                <a:latin typeface="Minion" pitchFamily="2" charset="0"/>
              </a:defRPr>
            </a:lvl9pPr>
          </a:lstStyle>
          <a:p>
            <a:pPr algn="ctr" eaLnBrk="1" hangingPunct="1">
              <a:spcBef>
                <a:spcPct val="50000"/>
              </a:spcBef>
            </a:pPr>
            <a:r>
              <a:rPr lang="en-US">
                <a:solidFill>
                  <a:schemeClr val="tx1"/>
                </a:solidFill>
                <a:cs typeface="Arial" charset="0"/>
              </a:rPr>
              <a:t>DANS</a:t>
            </a:r>
            <a:endParaRPr lang="en-GB">
              <a:solidFill>
                <a:schemeClr val="tx1"/>
              </a:solidFill>
              <a:cs typeface="Arial" charset="0"/>
            </a:endParaRPr>
          </a:p>
        </p:txBody>
      </p:sp>
      <p:sp>
        <p:nvSpPr>
          <p:cNvPr id="21516" name="Text Box 12"/>
          <p:cNvSpPr txBox="1">
            <a:spLocks noChangeArrowheads="1"/>
          </p:cNvSpPr>
          <p:nvPr/>
        </p:nvSpPr>
        <p:spPr bwMode="auto">
          <a:xfrm>
            <a:off x="5219700" y="5084763"/>
            <a:ext cx="183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bg1"/>
                </a:solidFill>
                <a:latin typeface="Minion" pitchFamily="2" charset="0"/>
              </a:defRPr>
            </a:lvl1pPr>
            <a:lvl2pPr marL="742950" indent="-285750" eaLnBrk="0" hangingPunct="0">
              <a:defRPr sz="2000">
                <a:solidFill>
                  <a:schemeClr val="bg1"/>
                </a:solidFill>
                <a:latin typeface="Minion" pitchFamily="2" charset="0"/>
              </a:defRPr>
            </a:lvl2pPr>
            <a:lvl3pPr marL="1143000" indent="-228600" eaLnBrk="0" hangingPunct="0">
              <a:defRPr sz="2000">
                <a:solidFill>
                  <a:schemeClr val="bg1"/>
                </a:solidFill>
                <a:latin typeface="Minion" pitchFamily="2" charset="0"/>
              </a:defRPr>
            </a:lvl3pPr>
            <a:lvl4pPr marL="1600200" indent="-228600" eaLnBrk="0" hangingPunct="0">
              <a:defRPr sz="2000">
                <a:solidFill>
                  <a:schemeClr val="bg1"/>
                </a:solidFill>
                <a:latin typeface="Minion" pitchFamily="2" charset="0"/>
              </a:defRPr>
            </a:lvl4pPr>
            <a:lvl5pPr marL="2057400" indent="-228600" eaLnBrk="0" hangingPunct="0">
              <a:defRPr sz="2000">
                <a:solidFill>
                  <a:schemeClr val="bg1"/>
                </a:solidFill>
                <a:latin typeface="Minion" pitchFamily="2" charset="0"/>
              </a:defRPr>
            </a:lvl5pPr>
            <a:lvl6pPr marL="2514600" indent="-228600" algn="r" eaLnBrk="0" fontAlgn="base" hangingPunct="0">
              <a:spcBef>
                <a:spcPct val="0"/>
              </a:spcBef>
              <a:spcAft>
                <a:spcPct val="0"/>
              </a:spcAft>
              <a:defRPr sz="2000">
                <a:solidFill>
                  <a:schemeClr val="bg1"/>
                </a:solidFill>
                <a:latin typeface="Minion" pitchFamily="2" charset="0"/>
              </a:defRPr>
            </a:lvl6pPr>
            <a:lvl7pPr marL="2971800" indent="-228600" algn="r" eaLnBrk="0" fontAlgn="base" hangingPunct="0">
              <a:spcBef>
                <a:spcPct val="0"/>
              </a:spcBef>
              <a:spcAft>
                <a:spcPct val="0"/>
              </a:spcAft>
              <a:defRPr sz="2000">
                <a:solidFill>
                  <a:schemeClr val="bg1"/>
                </a:solidFill>
                <a:latin typeface="Minion" pitchFamily="2" charset="0"/>
              </a:defRPr>
            </a:lvl7pPr>
            <a:lvl8pPr marL="3429000" indent="-228600" algn="r" eaLnBrk="0" fontAlgn="base" hangingPunct="0">
              <a:spcBef>
                <a:spcPct val="0"/>
              </a:spcBef>
              <a:spcAft>
                <a:spcPct val="0"/>
              </a:spcAft>
              <a:defRPr sz="2000">
                <a:solidFill>
                  <a:schemeClr val="bg1"/>
                </a:solidFill>
                <a:latin typeface="Minion" pitchFamily="2" charset="0"/>
              </a:defRPr>
            </a:lvl8pPr>
            <a:lvl9pPr marL="3886200" indent="-228600" algn="r" eaLnBrk="0" fontAlgn="base" hangingPunct="0">
              <a:spcBef>
                <a:spcPct val="0"/>
              </a:spcBef>
              <a:spcAft>
                <a:spcPct val="0"/>
              </a:spcAft>
              <a:defRPr sz="2000">
                <a:solidFill>
                  <a:schemeClr val="bg1"/>
                </a:solidFill>
                <a:latin typeface="Minion" pitchFamily="2" charset="0"/>
              </a:defRPr>
            </a:lvl9pPr>
          </a:lstStyle>
          <a:p>
            <a:pPr algn="ctr" eaLnBrk="1" hangingPunct="1">
              <a:spcBef>
                <a:spcPct val="50000"/>
              </a:spcBef>
            </a:pPr>
            <a:r>
              <a:rPr lang="en-US">
                <a:solidFill>
                  <a:schemeClr val="tx1"/>
                </a:solidFill>
                <a:cs typeface="Arial" charset="0"/>
              </a:rPr>
              <a:t>3TU</a:t>
            </a:r>
            <a:endParaRPr lang="en-GB">
              <a:solidFill>
                <a:schemeClr val="tx1"/>
              </a:solidFill>
              <a:cs typeface="Arial" charset="0"/>
            </a:endParaRPr>
          </a:p>
        </p:txBody>
      </p:sp>
      <p:sp>
        <p:nvSpPr>
          <p:cNvPr id="21517" name="Text Box 13"/>
          <p:cNvSpPr txBox="1">
            <a:spLocks noChangeArrowheads="1"/>
          </p:cNvSpPr>
          <p:nvPr/>
        </p:nvSpPr>
        <p:spPr bwMode="auto">
          <a:xfrm>
            <a:off x="7019925" y="2205038"/>
            <a:ext cx="1655763"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bg1"/>
                </a:solidFill>
                <a:latin typeface="Minion" pitchFamily="2" charset="0"/>
              </a:defRPr>
            </a:lvl1pPr>
            <a:lvl2pPr marL="742950" indent="-285750" eaLnBrk="0" hangingPunct="0">
              <a:defRPr sz="2000">
                <a:solidFill>
                  <a:schemeClr val="bg1"/>
                </a:solidFill>
                <a:latin typeface="Minion" pitchFamily="2" charset="0"/>
              </a:defRPr>
            </a:lvl2pPr>
            <a:lvl3pPr marL="1143000" indent="-228600" eaLnBrk="0" hangingPunct="0">
              <a:defRPr sz="2000">
                <a:solidFill>
                  <a:schemeClr val="bg1"/>
                </a:solidFill>
                <a:latin typeface="Minion" pitchFamily="2" charset="0"/>
              </a:defRPr>
            </a:lvl3pPr>
            <a:lvl4pPr marL="1600200" indent="-228600" eaLnBrk="0" hangingPunct="0">
              <a:defRPr sz="2000">
                <a:solidFill>
                  <a:schemeClr val="bg1"/>
                </a:solidFill>
                <a:latin typeface="Minion" pitchFamily="2" charset="0"/>
              </a:defRPr>
            </a:lvl4pPr>
            <a:lvl5pPr marL="2057400" indent="-228600" eaLnBrk="0" hangingPunct="0">
              <a:defRPr sz="2000">
                <a:solidFill>
                  <a:schemeClr val="bg1"/>
                </a:solidFill>
                <a:latin typeface="Minion" pitchFamily="2" charset="0"/>
              </a:defRPr>
            </a:lvl5pPr>
            <a:lvl6pPr marL="2514600" indent="-228600" algn="r" eaLnBrk="0" fontAlgn="base" hangingPunct="0">
              <a:spcBef>
                <a:spcPct val="0"/>
              </a:spcBef>
              <a:spcAft>
                <a:spcPct val="0"/>
              </a:spcAft>
              <a:defRPr sz="2000">
                <a:solidFill>
                  <a:schemeClr val="bg1"/>
                </a:solidFill>
                <a:latin typeface="Minion" pitchFamily="2" charset="0"/>
              </a:defRPr>
            </a:lvl6pPr>
            <a:lvl7pPr marL="2971800" indent="-228600" algn="r" eaLnBrk="0" fontAlgn="base" hangingPunct="0">
              <a:spcBef>
                <a:spcPct val="0"/>
              </a:spcBef>
              <a:spcAft>
                <a:spcPct val="0"/>
              </a:spcAft>
              <a:defRPr sz="2000">
                <a:solidFill>
                  <a:schemeClr val="bg1"/>
                </a:solidFill>
                <a:latin typeface="Minion" pitchFamily="2" charset="0"/>
              </a:defRPr>
            </a:lvl7pPr>
            <a:lvl8pPr marL="3429000" indent="-228600" algn="r" eaLnBrk="0" fontAlgn="base" hangingPunct="0">
              <a:spcBef>
                <a:spcPct val="0"/>
              </a:spcBef>
              <a:spcAft>
                <a:spcPct val="0"/>
              </a:spcAft>
              <a:defRPr sz="2000">
                <a:solidFill>
                  <a:schemeClr val="bg1"/>
                </a:solidFill>
                <a:latin typeface="Minion" pitchFamily="2" charset="0"/>
              </a:defRPr>
            </a:lvl8pPr>
            <a:lvl9pPr marL="3886200" indent="-228600" algn="r" eaLnBrk="0" fontAlgn="base" hangingPunct="0">
              <a:spcBef>
                <a:spcPct val="0"/>
              </a:spcBef>
              <a:spcAft>
                <a:spcPct val="0"/>
              </a:spcAft>
              <a:defRPr sz="2000">
                <a:solidFill>
                  <a:schemeClr val="bg1"/>
                </a:solidFill>
                <a:latin typeface="Minion" pitchFamily="2" charset="0"/>
              </a:defRPr>
            </a:lvl9pPr>
          </a:lstStyle>
          <a:p>
            <a:pPr algn="ctr" eaLnBrk="1" hangingPunct="1">
              <a:spcBef>
                <a:spcPct val="50000"/>
              </a:spcBef>
            </a:pPr>
            <a:r>
              <a:rPr lang="en-US" sz="2400" b="1" dirty="0" err="1" smtClean="0">
                <a:solidFill>
                  <a:srgbClr val="0C2577"/>
                </a:solidFill>
                <a:cs typeface="Arial" charset="0"/>
              </a:rPr>
              <a:t>Datalabs</a:t>
            </a:r>
            <a:endParaRPr lang="en-GB" sz="2400" b="1" dirty="0">
              <a:solidFill>
                <a:srgbClr val="0C2577"/>
              </a:solidFill>
              <a:cs typeface="Arial" charset="0"/>
            </a:endParaRPr>
          </a:p>
        </p:txBody>
      </p:sp>
      <p:sp>
        <p:nvSpPr>
          <p:cNvPr id="21518" name="Text Box 14"/>
          <p:cNvSpPr txBox="1">
            <a:spLocks noChangeArrowheads="1"/>
          </p:cNvSpPr>
          <p:nvPr/>
        </p:nvSpPr>
        <p:spPr bwMode="auto">
          <a:xfrm>
            <a:off x="6948487" y="4292600"/>
            <a:ext cx="2015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bg1"/>
                </a:solidFill>
                <a:latin typeface="Minion" pitchFamily="2" charset="0"/>
              </a:defRPr>
            </a:lvl1pPr>
            <a:lvl2pPr marL="742950" indent="-285750" eaLnBrk="0" hangingPunct="0">
              <a:defRPr sz="2000">
                <a:solidFill>
                  <a:schemeClr val="bg1"/>
                </a:solidFill>
                <a:latin typeface="Minion" pitchFamily="2" charset="0"/>
              </a:defRPr>
            </a:lvl2pPr>
            <a:lvl3pPr marL="1143000" indent="-228600" eaLnBrk="0" hangingPunct="0">
              <a:defRPr sz="2000">
                <a:solidFill>
                  <a:schemeClr val="bg1"/>
                </a:solidFill>
                <a:latin typeface="Minion" pitchFamily="2" charset="0"/>
              </a:defRPr>
            </a:lvl3pPr>
            <a:lvl4pPr marL="1600200" indent="-228600" eaLnBrk="0" hangingPunct="0">
              <a:defRPr sz="2000">
                <a:solidFill>
                  <a:schemeClr val="bg1"/>
                </a:solidFill>
                <a:latin typeface="Minion" pitchFamily="2" charset="0"/>
              </a:defRPr>
            </a:lvl4pPr>
            <a:lvl5pPr marL="2057400" indent="-228600" eaLnBrk="0" hangingPunct="0">
              <a:defRPr sz="2000">
                <a:solidFill>
                  <a:schemeClr val="bg1"/>
                </a:solidFill>
                <a:latin typeface="Minion" pitchFamily="2" charset="0"/>
              </a:defRPr>
            </a:lvl5pPr>
            <a:lvl6pPr marL="2514600" indent="-228600" algn="r" eaLnBrk="0" fontAlgn="base" hangingPunct="0">
              <a:spcBef>
                <a:spcPct val="0"/>
              </a:spcBef>
              <a:spcAft>
                <a:spcPct val="0"/>
              </a:spcAft>
              <a:defRPr sz="2000">
                <a:solidFill>
                  <a:schemeClr val="bg1"/>
                </a:solidFill>
                <a:latin typeface="Minion" pitchFamily="2" charset="0"/>
              </a:defRPr>
            </a:lvl6pPr>
            <a:lvl7pPr marL="2971800" indent="-228600" algn="r" eaLnBrk="0" fontAlgn="base" hangingPunct="0">
              <a:spcBef>
                <a:spcPct val="0"/>
              </a:spcBef>
              <a:spcAft>
                <a:spcPct val="0"/>
              </a:spcAft>
              <a:defRPr sz="2000">
                <a:solidFill>
                  <a:schemeClr val="bg1"/>
                </a:solidFill>
                <a:latin typeface="Minion" pitchFamily="2" charset="0"/>
              </a:defRPr>
            </a:lvl7pPr>
            <a:lvl8pPr marL="3429000" indent="-228600" algn="r" eaLnBrk="0" fontAlgn="base" hangingPunct="0">
              <a:spcBef>
                <a:spcPct val="0"/>
              </a:spcBef>
              <a:spcAft>
                <a:spcPct val="0"/>
              </a:spcAft>
              <a:defRPr sz="2000">
                <a:solidFill>
                  <a:schemeClr val="bg1"/>
                </a:solidFill>
                <a:latin typeface="Minion" pitchFamily="2" charset="0"/>
              </a:defRPr>
            </a:lvl8pPr>
            <a:lvl9pPr marL="3886200" indent="-228600" algn="r" eaLnBrk="0" fontAlgn="base" hangingPunct="0">
              <a:spcBef>
                <a:spcPct val="0"/>
              </a:spcBef>
              <a:spcAft>
                <a:spcPct val="0"/>
              </a:spcAft>
              <a:defRPr sz="2000">
                <a:solidFill>
                  <a:schemeClr val="bg1"/>
                </a:solidFill>
                <a:latin typeface="Minion" pitchFamily="2" charset="0"/>
              </a:defRPr>
            </a:lvl9pPr>
          </a:lstStyle>
          <a:p>
            <a:pPr algn="ctr" eaLnBrk="1" hangingPunct="1">
              <a:spcBef>
                <a:spcPct val="50000"/>
              </a:spcBef>
            </a:pPr>
            <a:r>
              <a:rPr lang="en-US" sz="2400" b="1" dirty="0" err="1" smtClean="0">
                <a:solidFill>
                  <a:srgbClr val="0C2577"/>
                </a:solidFill>
                <a:cs typeface="Arial" charset="0"/>
              </a:rPr>
              <a:t>Backoffice</a:t>
            </a:r>
            <a:endParaRPr lang="en-US" sz="2400" b="1" dirty="0" smtClean="0">
              <a:solidFill>
                <a:srgbClr val="0C2577"/>
              </a:solidFill>
              <a:cs typeface="Arial" charset="0"/>
            </a:endParaRPr>
          </a:p>
          <a:p>
            <a:pPr algn="ctr" eaLnBrk="1" hangingPunct="1">
              <a:spcBef>
                <a:spcPct val="50000"/>
              </a:spcBef>
            </a:pPr>
            <a:r>
              <a:rPr lang="en-US" sz="1600" b="1" dirty="0" smtClean="0">
                <a:solidFill>
                  <a:srgbClr val="0C2577"/>
                </a:solidFill>
                <a:cs typeface="Arial" charset="0"/>
              </a:rPr>
              <a:t>Data Archives</a:t>
            </a:r>
            <a:endParaRPr lang="en-GB" sz="2400" b="1" dirty="0">
              <a:solidFill>
                <a:srgbClr val="0C2577"/>
              </a:solidFill>
              <a:cs typeface="Arial" charset="0"/>
            </a:endParaRPr>
          </a:p>
        </p:txBody>
      </p:sp>
      <p:sp>
        <p:nvSpPr>
          <p:cNvPr id="21519" name="Line 15"/>
          <p:cNvSpPr>
            <a:spLocks noChangeShapeType="1"/>
          </p:cNvSpPr>
          <p:nvPr/>
        </p:nvSpPr>
        <p:spPr bwMode="auto">
          <a:xfrm flipH="1">
            <a:off x="4948398" y="3051175"/>
            <a:ext cx="288925" cy="1087453"/>
          </a:xfrm>
          <a:prstGeom prst="line">
            <a:avLst/>
          </a:prstGeom>
          <a:noFill/>
          <a:ln w="19050">
            <a:solidFill>
              <a:srgbClr val="8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520" name="Line 16"/>
          <p:cNvSpPr>
            <a:spLocks noChangeShapeType="1"/>
          </p:cNvSpPr>
          <p:nvPr/>
        </p:nvSpPr>
        <p:spPr bwMode="auto">
          <a:xfrm>
            <a:off x="5508104" y="3068638"/>
            <a:ext cx="359296" cy="1081087"/>
          </a:xfrm>
          <a:prstGeom prst="line">
            <a:avLst/>
          </a:prstGeom>
          <a:noFill/>
          <a:ln w="19050">
            <a:solidFill>
              <a:srgbClr val="8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521" name="Text Box 17"/>
          <p:cNvSpPr txBox="1">
            <a:spLocks noChangeArrowheads="1"/>
          </p:cNvSpPr>
          <p:nvPr/>
        </p:nvSpPr>
        <p:spPr bwMode="auto">
          <a:xfrm>
            <a:off x="2799763" y="808522"/>
            <a:ext cx="3561556"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bg1"/>
                </a:solidFill>
                <a:latin typeface="Minion" pitchFamily="2" charset="0"/>
              </a:defRPr>
            </a:lvl1pPr>
            <a:lvl2pPr marL="742950" indent="-285750" eaLnBrk="0" hangingPunct="0">
              <a:defRPr sz="2000">
                <a:solidFill>
                  <a:schemeClr val="bg1"/>
                </a:solidFill>
                <a:latin typeface="Minion" pitchFamily="2" charset="0"/>
              </a:defRPr>
            </a:lvl2pPr>
            <a:lvl3pPr marL="1143000" indent="-228600" eaLnBrk="0" hangingPunct="0">
              <a:defRPr sz="2000">
                <a:solidFill>
                  <a:schemeClr val="bg1"/>
                </a:solidFill>
                <a:latin typeface="Minion" pitchFamily="2" charset="0"/>
              </a:defRPr>
            </a:lvl3pPr>
            <a:lvl4pPr marL="1600200" indent="-228600" eaLnBrk="0" hangingPunct="0">
              <a:defRPr sz="2000">
                <a:solidFill>
                  <a:schemeClr val="bg1"/>
                </a:solidFill>
                <a:latin typeface="Minion" pitchFamily="2" charset="0"/>
              </a:defRPr>
            </a:lvl4pPr>
            <a:lvl5pPr marL="2057400" indent="-228600" eaLnBrk="0" hangingPunct="0">
              <a:defRPr sz="2000">
                <a:solidFill>
                  <a:schemeClr val="bg1"/>
                </a:solidFill>
                <a:latin typeface="Minion" pitchFamily="2" charset="0"/>
              </a:defRPr>
            </a:lvl5pPr>
            <a:lvl6pPr marL="2514600" indent="-228600" algn="r" eaLnBrk="0" fontAlgn="base" hangingPunct="0">
              <a:spcBef>
                <a:spcPct val="0"/>
              </a:spcBef>
              <a:spcAft>
                <a:spcPct val="0"/>
              </a:spcAft>
              <a:defRPr sz="2000">
                <a:solidFill>
                  <a:schemeClr val="bg1"/>
                </a:solidFill>
                <a:latin typeface="Minion" pitchFamily="2" charset="0"/>
              </a:defRPr>
            </a:lvl6pPr>
            <a:lvl7pPr marL="2971800" indent="-228600" algn="r" eaLnBrk="0" fontAlgn="base" hangingPunct="0">
              <a:spcBef>
                <a:spcPct val="0"/>
              </a:spcBef>
              <a:spcAft>
                <a:spcPct val="0"/>
              </a:spcAft>
              <a:defRPr sz="2000">
                <a:solidFill>
                  <a:schemeClr val="bg1"/>
                </a:solidFill>
                <a:latin typeface="Minion" pitchFamily="2" charset="0"/>
              </a:defRPr>
            </a:lvl7pPr>
            <a:lvl8pPr marL="3429000" indent="-228600" algn="r" eaLnBrk="0" fontAlgn="base" hangingPunct="0">
              <a:spcBef>
                <a:spcPct val="0"/>
              </a:spcBef>
              <a:spcAft>
                <a:spcPct val="0"/>
              </a:spcAft>
              <a:defRPr sz="2000">
                <a:solidFill>
                  <a:schemeClr val="bg1"/>
                </a:solidFill>
                <a:latin typeface="Minion" pitchFamily="2" charset="0"/>
              </a:defRPr>
            </a:lvl8pPr>
            <a:lvl9pPr marL="3886200" indent="-228600" algn="r" eaLnBrk="0" fontAlgn="base" hangingPunct="0">
              <a:spcBef>
                <a:spcPct val="0"/>
              </a:spcBef>
              <a:spcAft>
                <a:spcPct val="0"/>
              </a:spcAft>
              <a:defRPr sz="2000">
                <a:solidFill>
                  <a:schemeClr val="bg1"/>
                </a:solidFill>
                <a:latin typeface="Minion" pitchFamily="2" charset="0"/>
              </a:defRPr>
            </a:lvl9pPr>
          </a:lstStyle>
          <a:p>
            <a:pPr algn="ctr" eaLnBrk="1" hangingPunct="1">
              <a:spcBef>
                <a:spcPct val="50000"/>
              </a:spcBef>
            </a:pPr>
            <a:r>
              <a:rPr lang="en-US" dirty="0">
                <a:solidFill>
                  <a:schemeClr val="tx1"/>
                </a:solidFill>
                <a:cs typeface="Arial" charset="0"/>
              </a:rPr>
              <a:t>Data Management Plan</a:t>
            </a:r>
            <a:endParaRPr lang="en-GB" dirty="0">
              <a:solidFill>
                <a:schemeClr val="tx1"/>
              </a:solidFill>
              <a:cs typeface="Arial" charset="0"/>
            </a:endParaRPr>
          </a:p>
        </p:txBody>
      </p:sp>
      <p:sp>
        <p:nvSpPr>
          <p:cNvPr id="19" name="Text Box 13"/>
          <p:cNvSpPr txBox="1">
            <a:spLocks noChangeArrowheads="1"/>
          </p:cNvSpPr>
          <p:nvPr/>
        </p:nvSpPr>
        <p:spPr bwMode="auto">
          <a:xfrm>
            <a:off x="7054850" y="287338"/>
            <a:ext cx="19096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bg1"/>
                </a:solidFill>
                <a:latin typeface="Minion" pitchFamily="2" charset="0"/>
              </a:defRPr>
            </a:lvl1pPr>
            <a:lvl2pPr marL="742950" indent="-285750" eaLnBrk="0" hangingPunct="0">
              <a:defRPr sz="2000">
                <a:solidFill>
                  <a:schemeClr val="bg1"/>
                </a:solidFill>
                <a:latin typeface="Minion" pitchFamily="2" charset="0"/>
              </a:defRPr>
            </a:lvl2pPr>
            <a:lvl3pPr marL="1143000" indent="-228600" eaLnBrk="0" hangingPunct="0">
              <a:defRPr sz="2000">
                <a:solidFill>
                  <a:schemeClr val="bg1"/>
                </a:solidFill>
                <a:latin typeface="Minion" pitchFamily="2" charset="0"/>
              </a:defRPr>
            </a:lvl3pPr>
            <a:lvl4pPr marL="1600200" indent="-228600" eaLnBrk="0" hangingPunct="0">
              <a:defRPr sz="2000">
                <a:solidFill>
                  <a:schemeClr val="bg1"/>
                </a:solidFill>
                <a:latin typeface="Minion" pitchFamily="2" charset="0"/>
              </a:defRPr>
            </a:lvl4pPr>
            <a:lvl5pPr marL="2057400" indent="-228600" eaLnBrk="0" hangingPunct="0">
              <a:defRPr sz="2000">
                <a:solidFill>
                  <a:schemeClr val="bg1"/>
                </a:solidFill>
                <a:latin typeface="Minion" pitchFamily="2" charset="0"/>
              </a:defRPr>
            </a:lvl5pPr>
            <a:lvl6pPr marL="2514600" indent="-228600" algn="r" eaLnBrk="0" fontAlgn="base" hangingPunct="0">
              <a:spcBef>
                <a:spcPct val="0"/>
              </a:spcBef>
              <a:spcAft>
                <a:spcPct val="0"/>
              </a:spcAft>
              <a:defRPr sz="2000">
                <a:solidFill>
                  <a:schemeClr val="bg1"/>
                </a:solidFill>
                <a:latin typeface="Minion" pitchFamily="2" charset="0"/>
              </a:defRPr>
            </a:lvl6pPr>
            <a:lvl7pPr marL="2971800" indent="-228600" algn="r" eaLnBrk="0" fontAlgn="base" hangingPunct="0">
              <a:spcBef>
                <a:spcPct val="0"/>
              </a:spcBef>
              <a:spcAft>
                <a:spcPct val="0"/>
              </a:spcAft>
              <a:defRPr sz="2000">
                <a:solidFill>
                  <a:schemeClr val="bg1"/>
                </a:solidFill>
                <a:latin typeface="Minion" pitchFamily="2" charset="0"/>
              </a:defRPr>
            </a:lvl7pPr>
            <a:lvl8pPr marL="3429000" indent="-228600" algn="r" eaLnBrk="0" fontAlgn="base" hangingPunct="0">
              <a:spcBef>
                <a:spcPct val="0"/>
              </a:spcBef>
              <a:spcAft>
                <a:spcPct val="0"/>
              </a:spcAft>
              <a:defRPr sz="2000">
                <a:solidFill>
                  <a:schemeClr val="bg1"/>
                </a:solidFill>
                <a:latin typeface="Minion" pitchFamily="2" charset="0"/>
              </a:defRPr>
            </a:lvl8pPr>
            <a:lvl9pPr marL="3886200" indent="-228600" algn="r" eaLnBrk="0" fontAlgn="base" hangingPunct="0">
              <a:spcBef>
                <a:spcPct val="0"/>
              </a:spcBef>
              <a:spcAft>
                <a:spcPct val="0"/>
              </a:spcAft>
              <a:defRPr sz="2000">
                <a:solidFill>
                  <a:schemeClr val="bg1"/>
                </a:solidFill>
                <a:latin typeface="Minion" pitchFamily="2" charset="0"/>
              </a:defRPr>
            </a:lvl9pPr>
          </a:lstStyle>
          <a:p>
            <a:pPr algn="ctr" eaLnBrk="1" hangingPunct="1">
              <a:spcBef>
                <a:spcPct val="50000"/>
              </a:spcBef>
            </a:pPr>
            <a:r>
              <a:rPr lang="en-US" sz="2400" b="1" dirty="0" err="1" smtClean="0">
                <a:solidFill>
                  <a:srgbClr val="0C2577"/>
                </a:solidFill>
                <a:cs typeface="Arial" charset="0"/>
              </a:rPr>
              <a:t>Frontoffice</a:t>
            </a:r>
            <a:r>
              <a:rPr lang="en-US" sz="2400" b="1" dirty="0" smtClean="0">
                <a:solidFill>
                  <a:srgbClr val="0C2577"/>
                </a:solidFill>
                <a:cs typeface="Arial" charset="0"/>
              </a:rPr>
              <a:t>  </a:t>
            </a:r>
            <a:r>
              <a:rPr lang="en-US" sz="1600" b="1" dirty="0" smtClean="0">
                <a:solidFill>
                  <a:srgbClr val="0C2577"/>
                </a:solidFill>
                <a:cs typeface="Arial" charset="0"/>
              </a:rPr>
              <a:t>Leiden </a:t>
            </a:r>
            <a:r>
              <a:rPr lang="en-US" sz="1600" b="1" dirty="0">
                <a:solidFill>
                  <a:srgbClr val="0C2577"/>
                </a:solidFill>
                <a:cs typeface="Arial" charset="0"/>
              </a:rPr>
              <a:t>Research Data Office</a:t>
            </a:r>
            <a:endParaRPr lang="en-GB" sz="1600" b="1" dirty="0">
              <a:solidFill>
                <a:srgbClr val="0C2577"/>
              </a:solidFill>
              <a:cs typeface="Arial" charset="0"/>
            </a:endParaRPr>
          </a:p>
        </p:txBody>
      </p:sp>
      <p:sp>
        <p:nvSpPr>
          <p:cNvPr id="10260" name="Curved Left Arrow 2"/>
          <p:cNvSpPr>
            <a:spLocks noChangeArrowheads="1"/>
          </p:cNvSpPr>
          <p:nvPr/>
        </p:nvSpPr>
        <p:spPr bwMode="auto">
          <a:xfrm>
            <a:off x="7054850" y="2662238"/>
            <a:ext cx="731838" cy="1216025"/>
          </a:xfrm>
          <a:prstGeom prst="curvedLeftArrow">
            <a:avLst>
              <a:gd name="adj1" fmla="val 24986"/>
              <a:gd name="adj2" fmla="val 49971"/>
              <a:gd name="adj3" fmla="val 25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61" name="Curved Down Arrow 1"/>
          <p:cNvSpPr>
            <a:spLocks noChangeArrowheads="1"/>
          </p:cNvSpPr>
          <p:nvPr/>
        </p:nvSpPr>
        <p:spPr bwMode="auto">
          <a:xfrm>
            <a:off x="6948488" y="981075"/>
            <a:ext cx="719137" cy="3816350"/>
          </a:xfrm>
          <a:prstGeom prst="curvedDownArrow">
            <a:avLst>
              <a:gd name="adj1" fmla="val 25000"/>
              <a:gd name="adj2" fmla="val 50000"/>
              <a:gd name="adj3" fmla="val 2503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solidFill>
                <a:srgbClr val="FF0000"/>
              </a:solidFill>
            </a:endParaRPr>
          </a:p>
        </p:txBody>
      </p:sp>
      <p:sp>
        <p:nvSpPr>
          <p:cNvPr id="31" name="Line 15"/>
          <p:cNvSpPr>
            <a:spLocks noChangeShapeType="1"/>
          </p:cNvSpPr>
          <p:nvPr/>
        </p:nvSpPr>
        <p:spPr bwMode="auto">
          <a:xfrm flipH="1">
            <a:off x="1907704" y="2953608"/>
            <a:ext cx="0" cy="1340580"/>
          </a:xfrm>
          <a:prstGeom prst="line">
            <a:avLst/>
          </a:prstGeom>
          <a:noFill/>
          <a:ln w="57150">
            <a:solidFill>
              <a:srgbClr val="800000"/>
            </a:solidFill>
            <a:prstDash val="sys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Tree>
    <p:extLst>
      <p:ext uri="{BB962C8B-B14F-4D97-AF65-F5344CB8AC3E}">
        <p14:creationId xmlns:p14="http://schemas.microsoft.com/office/powerpoint/2010/main" val="807792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Screen Shot 2012-12-17 at 1.54.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8100" y="0"/>
            <a:ext cx="9182100" cy="650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043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2-12-17 at 11.54.04 A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9052" y="1556792"/>
            <a:ext cx="3628654" cy="3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smtClean="0"/>
              <a:t>Backoffice</a:t>
            </a:r>
            <a:r>
              <a:rPr lang="en-US" dirty="0" smtClean="0"/>
              <a:t> - Roles</a:t>
            </a:r>
            <a:endParaRPr lang="nl-NL" dirty="0"/>
          </a:p>
        </p:txBody>
      </p:sp>
      <p:sp>
        <p:nvSpPr>
          <p:cNvPr id="3" name="Content Placeholder 2"/>
          <p:cNvSpPr>
            <a:spLocks noGrp="1"/>
          </p:cNvSpPr>
          <p:nvPr>
            <p:ph idx="1"/>
          </p:nvPr>
        </p:nvSpPr>
        <p:spPr>
          <a:xfrm>
            <a:off x="179512" y="1268760"/>
            <a:ext cx="6696546" cy="4608512"/>
          </a:xfrm>
        </p:spPr>
        <p:txBody>
          <a:bodyPr/>
          <a:lstStyle/>
          <a:p>
            <a:pPr lvl="2">
              <a:buFont typeface="Wingdings" panose="05000000000000000000" pitchFamily="2" charset="2"/>
              <a:buChar char="ü"/>
            </a:pPr>
            <a:r>
              <a:rPr lang="en-US" dirty="0" smtClean="0"/>
              <a:t> Expertise </a:t>
            </a:r>
            <a:r>
              <a:rPr lang="en-US" dirty="0"/>
              <a:t>centers on </a:t>
            </a:r>
            <a:r>
              <a:rPr lang="en-US" dirty="0" smtClean="0"/>
              <a:t>data management </a:t>
            </a:r>
            <a:r>
              <a:rPr lang="en-US" dirty="0"/>
              <a:t>and</a:t>
            </a:r>
          </a:p>
          <a:p>
            <a:pPr marL="914400" lvl="2" indent="0">
              <a:buNone/>
            </a:pPr>
            <a:r>
              <a:rPr lang="en-US" dirty="0"/>
              <a:t>sustainable archiving </a:t>
            </a:r>
          </a:p>
          <a:p>
            <a:pPr lvl="2">
              <a:buFont typeface="Wingdings" panose="05000000000000000000" pitchFamily="2" charset="2"/>
              <a:buChar char="ü"/>
            </a:pPr>
            <a:endParaRPr lang="en-US" dirty="0" smtClean="0"/>
          </a:p>
          <a:p>
            <a:pPr lvl="2">
              <a:buFont typeface="Wingdings" panose="05000000000000000000" pitchFamily="2" charset="2"/>
              <a:buChar char="ü"/>
            </a:pPr>
            <a:r>
              <a:rPr lang="en-US" dirty="0" smtClean="0"/>
              <a:t> Train </a:t>
            </a:r>
            <a:r>
              <a:rPr lang="en-US" dirty="0"/>
              <a:t>library staff and help in </a:t>
            </a:r>
            <a:endParaRPr lang="en-US" dirty="0" smtClean="0"/>
          </a:p>
          <a:p>
            <a:pPr marL="914400" lvl="2" indent="0">
              <a:buNone/>
            </a:pPr>
            <a:r>
              <a:rPr lang="en-US" dirty="0" smtClean="0"/>
              <a:t>workshops for </a:t>
            </a:r>
            <a:r>
              <a:rPr lang="en-US" dirty="0"/>
              <a:t>researchers </a:t>
            </a:r>
            <a:endParaRPr lang="en-US" dirty="0" smtClean="0"/>
          </a:p>
          <a:p>
            <a:pPr marL="914400" lvl="2" indent="0">
              <a:buNone/>
            </a:pPr>
            <a:r>
              <a:rPr lang="en-US" dirty="0" smtClean="0"/>
              <a:t>(“Data Intelligence 4 Librarians”)</a:t>
            </a:r>
            <a:endParaRPr lang="en-US" dirty="0"/>
          </a:p>
          <a:p>
            <a:pPr lvl="2">
              <a:buFont typeface="Wingdings" panose="05000000000000000000" pitchFamily="2" charset="2"/>
              <a:buChar char="ü"/>
            </a:pPr>
            <a:endParaRPr lang="en-US" dirty="0" smtClean="0"/>
          </a:p>
          <a:p>
            <a:pPr lvl="2">
              <a:buFont typeface="Wingdings" panose="05000000000000000000" pitchFamily="2" charset="2"/>
              <a:buChar char="ü"/>
            </a:pPr>
            <a:r>
              <a:rPr lang="en-US" dirty="0" smtClean="0"/>
              <a:t> Archive </a:t>
            </a:r>
            <a:r>
              <a:rPr lang="en-US" dirty="0"/>
              <a:t>our data </a:t>
            </a:r>
            <a:r>
              <a:rPr lang="en-US" dirty="0" smtClean="0"/>
              <a:t>sets : </a:t>
            </a:r>
          </a:p>
          <a:p>
            <a:pPr marL="914400" lvl="2" indent="0">
              <a:buNone/>
            </a:pPr>
            <a:r>
              <a:rPr lang="en-US" dirty="0" smtClean="0"/>
              <a:t>University does not have a repository </a:t>
            </a:r>
          </a:p>
          <a:p>
            <a:pPr marL="914400" lvl="2" indent="0">
              <a:buNone/>
            </a:pPr>
            <a:r>
              <a:rPr lang="en-US" dirty="0" smtClean="0"/>
              <a:t>for data</a:t>
            </a:r>
            <a:endParaRPr lang="en-US" dirty="0"/>
          </a:p>
          <a:p>
            <a:pPr marL="0" indent="0">
              <a:buNone/>
            </a:pPr>
            <a:endParaRPr lang="en-US" dirty="0" smtClean="0"/>
          </a:p>
        </p:txBody>
      </p:sp>
    </p:spTree>
    <p:extLst>
      <p:ext uri="{BB962C8B-B14F-4D97-AF65-F5344CB8AC3E}">
        <p14:creationId xmlns:p14="http://schemas.microsoft.com/office/powerpoint/2010/main" val="2437501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sjabloon_en_wit">
  <a:themeElements>
    <a:clrScheme name="presentatiesjabloon_en_w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esjabloon_en_wit">
      <a:majorFont>
        <a:latin typeface="Minion"/>
        <a:ea typeface=""/>
        <a:cs typeface=""/>
      </a:majorFont>
      <a:minorFont>
        <a:latin typeface="Mini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 typeface="Arial" charset="0"/>
          <a:buNone/>
          <a:tabLst/>
          <a:defRPr kumimoji="0" lang="en-US" altLang="nl-NL" sz="2000" b="0" i="0" u="none" strike="noStrike" cap="none" normalizeH="0" baseline="0" smtClean="0">
            <a:ln>
              <a:noFill/>
            </a:ln>
            <a:solidFill>
              <a:schemeClr val="bg1"/>
            </a:solidFill>
            <a:effectLst/>
            <a:latin typeface="Minion"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 typeface="Arial" charset="0"/>
          <a:buNone/>
          <a:tabLst/>
          <a:defRPr kumimoji="0" lang="en-US" altLang="nl-NL" sz="2000" b="0" i="0" u="none" strike="noStrike" cap="none" normalizeH="0" baseline="0" smtClean="0">
            <a:ln>
              <a:noFill/>
            </a:ln>
            <a:solidFill>
              <a:schemeClr val="bg1"/>
            </a:solidFill>
            <a:effectLst/>
            <a:latin typeface="Minion" pitchFamily="2" charset="0"/>
          </a:defRPr>
        </a:defPPr>
      </a:lstStyle>
    </a:lnDef>
  </a:objectDefaults>
  <a:extraClrSchemeLst>
    <a:extraClrScheme>
      <a:clrScheme name="presentatiesjabloon_en_w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sjabloon_en_wi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esjabloon_en_wi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esjabloon_en_wi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esjabloon_en_wi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esjabloon_en_wi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esjabloon_en_wi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esjabloon_en_wi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esjabloon_en_wi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esjabloon_en_wi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esjabloon_en_wi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esjabloon_en_wi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presentatiesjabloon_wit_en</Template>
  <TotalTime>900</TotalTime>
  <Words>1331</Words>
  <Application>Microsoft Office PowerPoint</Application>
  <PresentationFormat>Diavoorstelling (4:3)</PresentationFormat>
  <Paragraphs>263</Paragraphs>
  <Slides>20</Slides>
  <Notes>17</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presentatiesjabloon_en_wit</vt:lpstr>
      <vt:lpstr>Introducing data  management planning  at an institution </vt:lpstr>
      <vt:lpstr>PowerPoint-presentatie</vt:lpstr>
      <vt:lpstr>Why ?</vt:lpstr>
      <vt:lpstr>PowerPoint-presentatie</vt:lpstr>
      <vt:lpstr>PowerPoint-presentatie</vt:lpstr>
      <vt:lpstr>Library starts projects</vt:lpstr>
      <vt:lpstr>PowerPoint-presentatie</vt:lpstr>
      <vt:lpstr>PowerPoint-presentatie</vt:lpstr>
      <vt:lpstr>Backoffice - Roles</vt:lpstr>
      <vt:lpstr>Front Office - Roles library staff</vt:lpstr>
      <vt:lpstr>PowerPoint-presentatie</vt:lpstr>
      <vt:lpstr>March 2013 End of Project</vt:lpstr>
      <vt:lpstr>However</vt:lpstr>
      <vt:lpstr>But then…..</vt:lpstr>
      <vt:lpstr>Faculty of Social Sciences were the first to act</vt:lpstr>
      <vt:lpstr>RDM awareness in University</vt:lpstr>
      <vt:lpstr>Faculties</vt:lpstr>
      <vt:lpstr>The library</vt:lpstr>
      <vt:lpstr> Leiden Research Data Office 2014  </vt:lpstr>
      <vt:lpstr>Recommendations </vt:lpstr>
    </vt:vector>
  </TitlesOfParts>
  <Company>Universiteit Leiden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 planning at an institution</dc:title>
  <dc:creator>Fransen, H.</dc:creator>
  <cp:lastModifiedBy>Fransen, H.</cp:lastModifiedBy>
  <cp:revision>116</cp:revision>
  <dcterms:created xsi:type="dcterms:W3CDTF">2014-05-09T14:29:26Z</dcterms:created>
  <dcterms:modified xsi:type="dcterms:W3CDTF">2014-05-19T06:03:25Z</dcterms:modified>
</cp:coreProperties>
</file>