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2" r:id="rId3"/>
    <p:sldId id="306" r:id="rId4"/>
    <p:sldId id="312" r:id="rId5"/>
    <p:sldId id="263" r:id="rId6"/>
    <p:sldId id="265" r:id="rId7"/>
    <p:sldId id="271" r:id="rId8"/>
    <p:sldId id="272" r:id="rId9"/>
    <p:sldId id="273" r:id="rId10"/>
    <p:sldId id="276" r:id="rId11"/>
    <p:sldId id="277" r:id="rId12"/>
    <p:sldId id="278" r:id="rId13"/>
    <p:sldId id="280" r:id="rId14"/>
    <p:sldId id="310" r:id="rId15"/>
    <p:sldId id="311" r:id="rId16"/>
    <p:sldId id="279" r:id="rId17"/>
    <p:sldId id="284" r:id="rId18"/>
    <p:sldId id="283" r:id="rId19"/>
    <p:sldId id="287" r:id="rId20"/>
    <p:sldId id="288" r:id="rId21"/>
    <p:sldId id="275" r:id="rId22"/>
    <p:sldId id="266" r:id="rId23"/>
    <p:sldId id="267" r:id="rId24"/>
    <p:sldId id="268" r:id="rId25"/>
    <p:sldId id="289" r:id="rId26"/>
    <p:sldId id="269" r:id="rId27"/>
    <p:sldId id="270" r:id="rId28"/>
    <p:sldId id="290" r:id="rId29"/>
    <p:sldId id="291" r:id="rId30"/>
    <p:sldId id="307" r:id="rId31"/>
    <p:sldId id="308" r:id="rId32"/>
    <p:sldId id="309" r:id="rId33"/>
    <p:sldId id="314" r:id="rId34"/>
    <p:sldId id="313" r:id="rId3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6600"/>
    <a:srgbClr val="98B5D8"/>
    <a:srgbClr val="6B95C7"/>
    <a:srgbClr val="336600"/>
    <a:srgbClr val="333333"/>
    <a:srgbClr val="008000"/>
    <a:srgbClr val="009FDF"/>
    <a:srgbClr val="66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72" y="27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B2ED7DF-0EEF-4749-87D9-B3713EE1B64F}" type="datetimeFigureOut">
              <a:rPr lang="de-AT"/>
              <a:pPr>
                <a:defRPr/>
              </a:pPr>
              <a:t>20.05.2014</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81596E4-9042-413C-A2F3-B90A236C40AC}" type="slidenum">
              <a:rPr lang="de-AT"/>
              <a:pPr>
                <a:defRPr/>
              </a:pPr>
              <a:t>‹Nr.›</a:t>
            </a:fld>
            <a:endParaRPr lang="de-A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lienbildplatzhalter 1"/>
          <p:cNvSpPr>
            <a:spLocks noGrp="1" noRot="1" noChangeAspect="1"/>
          </p:cNvSpPr>
          <p:nvPr>
            <p:ph type="sldImg"/>
          </p:nvPr>
        </p:nvSpPr>
        <p:spPr bwMode="auto">
          <a:noFill/>
          <a:ln>
            <a:solidFill>
              <a:srgbClr val="000000"/>
            </a:solidFill>
            <a:miter lim="800000"/>
            <a:headEnd/>
            <a:tailEnd/>
          </a:ln>
        </p:spPr>
      </p:sp>
      <p:sp>
        <p:nvSpPr>
          <p:cNvPr id="2662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2765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4843F9-5AD1-459D-BDD9-E30B202D5690}" type="slidenum">
              <a:rPr lang="de-AT">
                <a:cs typeface="Arial" charset="0"/>
              </a:rPr>
              <a:pPr fontAlgn="base">
                <a:spcBef>
                  <a:spcPct val="0"/>
                </a:spcBef>
                <a:spcAft>
                  <a:spcPct val="0"/>
                </a:spcAft>
                <a:defRPr/>
              </a:pPr>
              <a:t>12</a:t>
            </a:fld>
            <a:endParaRPr lang="de-AT">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3686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EC87B7-F7CE-451C-B498-D02837A323DC}" type="slidenum">
              <a:rPr lang="de-AT">
                <a:cs typeface="Arial" charset="0"/>
              </a:rPr>
              <a:pPr fontAlgn="base">
                <a:spcBef>
                  <a:spcPct val="0"/>
                </a:spcBef>
                <a:spcAft>
                  <a:spcPct val="0"/>
                </a:spcAft>
                <a:defRPr/>
              </a:pPr>
              <a:t>22</a:t>
            </a:fld>
            <a:endParaRPr lang="de-A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AT" smtClean="0"/>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pic>
        <p:nvPicPr>
          <p:cNvPr id="1028" name="Picture 9"/>
          <p:cNvPicPr>
            <a:picLocks noChangeAspect="1" noChangeArrowheads="1"/>
          </p:cNvPicPr>
          <p:nvPr userDrawn="1"/>
        </p:nvPicPr>
        <p:blipFill>
          <a:blip r:embed="rId13"/>
          <a:srcRect/>
          <a:stretch>
            <a:fillRect/>
          </a:stretch>
        </p:blipFill>
        <p:spPr bwMode="auto">
          <a:xfrm>
            <a:off x="7631113" y="6424613"/>
            <a:ext cx="1079500" cy="315912"/>
          </a:xfrm>
          <a:prstGeom prst="rect">
            <a:avLst/>
          </a:prstGeom>
          <a:noFill/>
          <a:ln w="9525">
            <a:noFill/>
            <a:round/>
            <a:headEnd/>
            <a:tailEnd/>
          </a:ln>
        </p:spPr>
      </p:pic>
      <p:sp>
        <p:nvSpPr>
          <p:cNvPr id="17" name="Rectangle 1"/>
          <p:cNvSpPr txBox="1">
            <a:spLocks noChangeArrowheads="1"/>
          </p:cNvSpPr>
          <p:nvPr userDrawn="1"/>
        </p:nvSpPr>
        <p:spPr>
          <a:xfrm>
            <a:off x="827088" y="6486525"/>
            <a:ext cx="8208962" cy="814388"/>
          </a:xfrm>
          <a:prstGeom prst="rect">
            <a:avLst/>
          </a:prstGeom>
          <a:noFill/>
        </p:spPr>
        <p:txBody>
          <a:bodyPr/>
          <a:lstStyle/>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de-DE" sz="900">
                <a:solidFill>
                  <a:srgbClr val="595959"/>
                </a:solidFill>
                <a:latin typeface="Verdana" pitchFamily="34" charset="0"/>
              </a:rPr>
              <a:t>Paolo Budroni  -  </a:t>
            </a:r>
            <a:r>
              <a:rPr lang="en-GB" altLang="de-DE" sz="900">
                <a:solidFill>
                  <a:srgbClr val="009FDF"/>
                </a:solidFill>
                <a:latin typeface="Verdana" pitchFamily="34" charset="0"/>
              </a:rPr>
              <a:t>e-Infrastructures Austria  </a:t>
            </a:r>
            <a:r>
              <a:rPr lang="en-GB" altLang="de-DE" sz="900">
                <a:solidFill>
                  <a:srgbClr val="595959"/>
                </a:solidFill>
                <a:latin typeface="Verdana" pitchFamily="34" charset="0"/>
              </a:rPr>
              <a:t>–  3</a:t>
            </a:r>
            <a:r>
              <a:rPr lang="en-GB" altLang="de-DE" sz="900" baseline="30000">
                <a:solidFill>
                  <a:srgbClr val="595959"/>
                </a:solidFill>
                <a:latin typeface="Verdana" pitchFamily="34" charset="0"/>
              </a:rPr>
              <a:t>rd</a:t>
            </a:r>
            <a:r>
              <a:rPr lang="en-GB" altLang="de-DE" sz="900">
                <a:solidFill>
                  <a:srgbClr val="595959"/>
                </a:solidFill>
                <a:latin typeface="Verdana" pitchFamily="34" charset="0"/>
              </a:rPr>
              <a:t> Liber Workshop on Digital Curation – Vienna 19-20 May 2014</a:t>
            </a:r>
          </a:p>
        </p:txBody>
      </p:sp>
      <p:cxnSp>
        <p:nvCxnSpPr>
          <p:cNvPr id="1030" name="Gerade Verbindung 11"/>
          <p:cNvCxnSpPr>
            <a:cxnSpLocks noChangeShapeType="1"/>
          </p:cNvCxnSpPr>
          <p:nvPr userDrawn="1"/>
        </p:nvCxnSpPr>
        <p:spPr bwMode="auto">
          <a:xfrm>
            <a:off x="468313" y="6391275"/>
            <a:ext cx="8207375" cy="0"/>
          </a:xfrm>
          <a:prstGeom prst="line">
            <a:avLst/>
          </a:prstGeom>
          <a:noFill/>
          <a:ln w="19050" algn="ctr">
            <a:solidFill>
              <a:srgbClr val="009FDF"/>
            </a:solidFill>
            <a:round/>
            <a:headEnd/>
            <a:tailEnd/>
          </a:ln>
        </p:spPr>
      </p:cxnSp>
      <p:pic>
        <p:nvPicPr>
          <p:cNvPr id="1031" name="Picture 4" descr="Z:\l_Logo\Archiv\png Dateien\eInfrastructures_blau_f.png"/>
          <p:cNvPicPr>
            <a:picLocks noChangeAspect="1" noChangeArrowheads="1"/>
          </p:cNvPicPr>
          <p:nvPr userDrawn="1"/>
        </p:nvPicPr>
        <p:blipFill>
          <a:blip r:embed="rId14"/>
          <a:srcRect/>
          <a:stretch>
            <a:fillRect/>
          </a:stretch>
        </p:blipFill>
        <p:spPr bwMode="auto">
          <a:xfrm>
            <a:off x="7956550" y="395288"/>
            <a:ext cx="719138" cy="661987"/>
          </a:xfrm>
          <a:prstGeom prst="rect">
            <a:avLst/>
          </a:prstGeom>
          <a:noFill/>
          <a:ln w="9525">
            <a:noFill/>
            <a:miter lim="800000"/>
            <a:headEnd/>
            <a:tailEnd/>
          </a:ln>
        </p:spPr>
      </p:pic>
      <p:cxnSp>
        <p:nvCxnSpPr>
          <p:cNvPr id="1032" name="Gerade Verbindung 10"/>
          <p:cNvCxnSpPr>
            <a:cxnSpLocks noChangeShapeType="1"/>
          </p:cNvCxnSpPr>
          <p:nvPr userDrawn="1"/>
        </p:nvCxnSpPr>
        <p:spPr bwMode="auto">
          <a:xfrm>
            <a:off x="466725" y="1196975"/>
            <a:ext cx="8207375" cy="0"/>
          </a:xfrm>
          <a:prstGeom prst="line">
            <a:avLst/>
          </a:prstGeom>
          <a:noFill/>
          <a:ln w="19050" algn="ctr">
            <a:solidFill>
              <a:srgbClr val="009FDF"/>
            </a:solidFill>
            <a:round/>
            <a:headEnd/>
            <a:tailEnd/>
          </a:ln>
        </p:spPr>
      </p:cxnSp>
      <p:sp>
        <p:nvSpPr>
          <p:cNvPr id="4" name="Foliennummernplatzhalter 5"/>
          <p:cNvSpPr txBox="1">
            <a:spLocks noGrp="1"/>
          </p:cNvSpPr>
          <p:nvPr userDrawn="1"/>
        </p:nvSpPr>
        <p:spPr>
          <a:xfrm>
            <a:off x="-1476375" y="6410325"/>
            <a:ext cx="2133600" cy="365125"/>
          </a:xfrm>
          <a:prstGeom prst="rect">
            <a:avLst/>
          </a:prstGeom>
          <a:noFill/>
        </p:spPr>
        <p:txBody>
          <a:bodyPr anchor="ctr"/>
          <a:lstStyle/>
          <a:p>
            <a:pPr algn="r" fontAlgn="auto">
              <a:spcBef>
                <a:spcPts val="0"/>
              </a:spcBef>
              <a:spcAft>
                <a:spcPts val="0"/>
              </a:spcAft>
              <a:defRPr/>
            </a:pPr>
            <a:fld id="{0519F0B6-19EA-4DEE-961D-E8A8D8725C40}" type="slidenum">
              <a:rPr lang="de-AT" sz="1200">
                <a:solidFill>
                  <a:schemeClr val="tx1">
                    <a:tint val="75000"/>
                  </a:schemeClr>
                </a:solidFill>
                <a:latin typeface="+mn-lt"/>
                <a:cs typeface="+mn-cs"/>
              </a:rPr>
              <a:pPr algn="r" fontAlgn="auto">
                <a:spcBef>
                  <a:spcPts val="0"/>
                </a:spcBef>
                <a:spcAft>
                  <a:spcPts val="0"/>
                </a:spcAft>
                <a:defRPr/>
              </a:pPr>
              <a:t>‹Nr.›</a:t>
            </a:fld>
            <a:endParaRPr lang="de-AT" sz="1200">
              <a:solidFill>
                <a:schemeClr val="tx1">
                  <a:tint val="75000"/>
                </a:schemeClr>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4338"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340"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13" name="Rectangle 1"/>
          <p:cNvSpPr txBox="1">
            <a:spLocks noChangeArrowheads="1"/>
          </p:cNvSpPr>
          <p:nvPr/>
        </p:nvSpPr>
        <p:spPr bwMode="auto">
          <a:xfrm>
            <a:off x="477838" y="1628775"/>
            <a:ext cx="8208962" cy="814388"/>
          </a:xfrm>
          <a:prstGeom prst="rect">
            <a:avLst/>
          </a:prstGeom>
          <a:noFill/>
          <a:ln w="9525">
            <a:noFill/>
            <a:miter lim="800000"/>
            <a:headEnd/>
            <a:tailEnd/>
          </a:ln>
        </p:spPr>
        <p:txBody>
          <a:bodyPr/>
          <a:lstStyle/>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2400">
                <a:solidFill>
                  <a:srgbClr val="009FDF"/>
                </a:solidFill>
                <a:latin typeface="Calibri" pitchFamily="34" charset="0"/>
              </a:rPr>
              <a:t>Paolo Budroni</a:t>
            </a:r>
          </a:p>
        </p:txBody>
      </p:sp>
      <p:sp>
        <p:nvSpPr>
          <p:cNvPr id="16" name="Rectangle 1"/>
          <p:cNvSpPr txBox="1">
            <a:spLocks noChangeArrowheads="1"/>
          </p:cNvSpPr>
          <p:nvPr/>
        </p:nvSpPr>
        <p:spPr bwMode="auto">
          <a:xfrm>
            <a:off x="2114550" y="2470150"/>
            <a:ext cx="6878638" cy="290353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r>
              <a:rPr lang="en-US" sz="2800">
                <a:solidFill>
                  <a:srgbClr val="009FDF"/>
                </a:solidFill>
                <a:latin typeface="Calibri" pitchFamily="34" charset="0"/>
              </a:rPr>
              <a:t>e-Infrastructures Austria</a:t>
            </a:r>
          </a:p>
          <a:p>
            <a:pPr defTabSz="449263">
              <a:lnSpc>
                <a:spcPct val="95000"/>
              </a:lnSpc>
              <a:spcBef>
                <a:spcPct val="50000"/>
              </a:spcBef>
              <a:buClr>
                <a:srgbClr val="000000"/>
              </a:buClr>
              <a:buSzPct val="100000"/>
              <a:buFont typeface="Arial" charset="0"/>
              <a:buNone/>
            </a:pPr>
            <a:endParaRPr lang="en-US" sz="2000">
              <a:solidFill>
                <a:srgbClr val="009FDF"/>
              </a:solidFill>
              <a:latin typeface="Verdana" pitchFamily="34" charset="0"/>
            </a:endParaRPr>
          </a:p>
          <a:p>
            <a:pPr defTabSz="449263">
              <a:lnSpc>
                <a:spcPct val="95000"/>
              </a:lnSpc>
              <a:spcBef>
                <a:spcPct val="50000"/>
              </a:spcBef>
              <a:buClr>
                <a:srgbClr val="000000"/>
              </a:buClr>
              <a:buSzPct val="100000"/>
              <a:buFont typeface="Arial" charset="0"/>
              <a:buNone/>
            </a:pPr>
            <a:r>
              <a:rPr lang="en-US" sz="2400">
                <a:solidFill>
                  <a:srgbClr val="009FDF"/>
                </a:solidFill>
                <a:latin typeface="Calibri" pitchFamily="34" charset="0"/>
              </a:rPr>
              <a:t>An initiative to foster the coordinated development of Austria-wide infrastructures for digital resources in research and academic teaching</a:t>
            </a:r>
            <a:endParaRPr lang="de-AT" altLang="de-DE" sz="2400">
              <a:solidFill>
                <a:srgbClr val="009FD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par>
                                <p:cTn id="17" presetID="10" presetClass="entr"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3554"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3556"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23558"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3559"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8"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3561"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1" name="Rectangle 1"/>
          <p:cNvSpPr txBox="1">
            <a:spLocks noChangeArrowheads="1"/>
          </p:cNvSpPr>
          <p:nvPr/>
        </p:nvSpPr>
        <p:spPr bwMode="auto">
          <a:xfrm>
            <a:off x="395288" y="661988"/>
            <a:ext cx="8208962" cy="812800"/>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en-US" altLang="de-DE" sz="2400">
                <a:solidFill>
                  <a:srgbClr val="009FDF"/>
                </a:solidFill>
                <a:latin typeface="Verdana" pitchFamily="34" charset="0"/>
              </a:rPr>
              <a:t>How does e-Infrastructures Austria work? /1</a:t>
            </a:r>
            <a:endParaRPr lang="de-AT" altLang="de-DE" sz="2400">
              <a:solidFill>
                <a:srgbClr val="009FDF"/>
              </a:solidFill>
              <a:latin typeface="Verdana" pitchFamily="34" charset="0"/>
            </a:endParaRPr>
          </a:p>
        </p:txBody>
      </p:sp>
      <p:sp>
        <p:nvSpPr>
          <p:cNvPr id="23563" name="Rectangle 4"/>
          <p:cNvSpPr>
            <a:spLocks noChangeArrowheads="1"/>
          </p:cNvSpPr>
          <p:nvPr/>
        </p:nvSpPr>
        <p:spPr bwMode="auto">
          <a:xfrm>
            <a:off x="488950" y="2205038"/>
            <a:ext cx="8185150" cy="4103687"/>
          </a:xfrm>
          <a:prstGeom prst="rect">
            <a:avLst/>
          </a:prstGeom>
          <a:solidFill>
            <a:srgbClr val="A4182C"/>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23" name="Rectangle 1"/>
          <p:cNvSpPr txBox="1">
            <a:spLocks noChangeArrowheads="1"/>
          </p:cNvSpPr>
          <p:nvPr/>
        </p:nvSpPr>
        <p:spPr>
          <a:xfrm>
            <a:off x="539750" y="2432050"/>
            <a:ext cx="8208963" cy="2581275"/>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a:defRPr/>
            </a:pPr>
            <a:r>
              <a:rPr lang="en-US" altLang="de-DE" sz="2000" dirty="0">
                <a:solidFill>
                  <a:schemeClr val="bg1"/>
                </a:solidFill>
                <a:latin typeface="+mn-lt"/>
              </a:rPr>
              <a:t>e-Infrastructures Austria coordinates the establishment and development of infrastructures in Austria by</a:t>
            </a:r>
            <a:r>
              <a:rPr lang="en-US" altLang="de-DE" sz="2000" dirty="0" smtClean="0">
                <a:solidFill>
                  <a:schemeClr val="bg1"/>
                </a:solidFill>
                <a:latin typeface="+mn-lt"/>
              </a:rPr>
              <a:t>:</a:t>
            </a:r>
          </a:p>
          <a:p>
            <a:pPr>
              <a:defRPr/>
            </a:pPr>
            <a:endParaRPr lang="en-US" altLang="de-DE" sz="2000" dirty="0" smtClean="0">
              <a:solidFill>
                <a:schemeClr val="bg1"/>
              </a:solidFill>
              <a:latin typeface="+mn-lt"/>
            </a:endParaRPr>
          </a:p>
          <a:p>
            <a:pPr lvl="1">
              <a:defRPr/>
            </a:pPr>
            <a:r>
              <a:rPr lang="en-US" altLang="de-DE" sz="2000" dirty="0" smtClean="0">
                <a:solidFill>
                  <a:schemeClr val="bg1"/>
                </a:solidFill>
                <a:latin typeface="+mn-lt"/>
              </a:rPr>
              <a:t> </a:t>
            </a:r>
            <a:r>
              <a:rPr lang="en-US" altLang="de-DE" sz="2000" dirty="0">
                <a:solidFill>
                  <a:schemeClr val="bg1"/>
                </a:solidFill>
                <a:latin typeface="+mn-lt"/>
              </a:rPr>
              <a:t>-  Design of a </a:t>
            </a:r>
            <a:r>
              <a:rPr lang="en-US" altLang="de-DE" sz="3200" dirty="0">
                <a:solidFill>
                  <a:schemeClr val="bg1"/>
                </a:solidFill>
                <a:latin typeface="+mn-lt"/>
              </a:rPr>
              <a:t>knowledge </a:t>
            </a:r>
            <a:r>
              <a:rPr lang="en-US" altLang="de-DE" sz="3200" dirty="0" smtClean="0">
                <a:solidFill>
                  <a:schemeClr val="bg1"/>
                </a:solidFill>
                <a:latin typeface="+mn-lt"/>
              </a:rPr>
              <a:t>network</a:t>
            </a:r>
          </a:p>
          <a:p>
            <a:pPr lvl="1">
              <a:defRPr/>
            </a:pPr>
            <a:r>
              <a:rPr lang="en-US" altLang="de-DE" sz="2000" dirty="0" smtClean="0">
                <a:solidFill>
                  <a:schemeClr val="bg1"/>
                </a:solidFill>
                <a:latin typeface="+mn-lt"/>
              </a:rPr>
              <a:t> </a:t>
            </a:r>
            <a:r>
              <a:rPr lang="en-US" altLang="de-DE" sz="2000" dirty="0">
                <a:solidFill>
                  <a:schemeClr val="bg1"/>
                </a:solidFill>
                <a:latin typeface="+mn-lt"/>
              </a:rPr>
              <a:t>-  </a:t>
            </a:r>
            <a:r>
              <a:rPr lang="en-US" altLang="de-DE" sz="3200" dirty="0">
                <a:solidFill>
                  <a:schemeClr val="bg1"/>
                </a:solidFill>
                <a:latin typeface="+mn-lt"/>
              </a:rPr>
              <a:t>Establishment of local document servers </a:t>
            </a:r>
            <a:r>
              <a:rPr lang="en-US" altLang="de-DE" sz="2000" dirty="0">
                <a:solidFill>
                  <a:schemeClr val="bg1"/>
                </a:solidFill>
                <a:latin typeface="+mn-lt"/>
              </a:rPr>
              <a:t>and </a:t>
            </a:r>
            <a:r>
              <a:rPr lang="en-US" altLang="de-DE" sz="2000" dirty="0" smtClean="0">
                <a:solidFill>
                  <a:schemeClr val="bg1"/>
                </a:solidFill>
                <a:latin typeface="+mn-lt"/>
              </a:rPr>
              <a:t> </a:t>
            </a:r>
          </a:p>
          <a:p>
            <a:pPr lvl="1">
              <a:defRPr/>
            </a:pPr>
            <a:r>
              <a:rPr lang="en-US" altLang="de-DE" sz="2000" dirty="0">
                <a:solidFill>
                  <a:schemeClr val="bg1"/>
                </a:solidFill>
                <a:latin typeface="+mn-lt"/>
              </a:rPr>
              <a:t> </a:t>
            </a:r>
            <a:r>
              <a:rPr lang="en-US" altLang="de-DE" sz="2000" dirty="0" smtClean="0">
                <a:solidFill>
                  <a:schemeClr val="bg1"/>
                </a:solidFill>
                <a:latin typeface="+mn-lt"/>
              </a:rPr>
              <a:t>   access </a:t>
            </a:r>
            <a:r>
              <a:rPr lang="en-US" altLang="de-DE" sz="2000" dirty="0">
                <a:solidFill>
                  <a:schemeClr val="bg1"/>
                </a:solidFill>
                <a:latin typeface="+mn-lt"/>
              </a:rPr>
              <a:t>to shared </a:t>
            </a:r>
            <a:r>
              <a:rPr lang="en-US" altLang="de-DE" sz="2000" dirty="0" smtClean="0">
                <a:solidFill>
                  <a:schemeClr val="bg1"/>
                </a:solidFill>
                <a:latin typeface="+mn-lt"/>
              </a:rPr>
              <a:t> document </a:t>
            </a:r>
            <a:r>
              <a:rPr lang="en-US" altLang="de-DE" sz="2000" dirty="0">
                <a:solidFill>
                  <a:schemeClr val="bg1"/>
                </a:solidFill>
                <a:latin typeface="+mn-lt"/>
              </a:rPr>
              <a:t>repositories for all partner institutions </a:t>
            </a:r>
            <a:endParaRPr lang="en-US" altLang="de-DE" sz="2000" dirty="0" smtClean="0">
              <a:solidFill>
                <a:schemeClr val="bg1"/>
              </a:solidFill>
              <a:latin typeface="+mn-lt"/>
            </a:endParaRPr>
          </a:p>
          <a:p>
            <a:pPr lvl="1">
              <a:defRPr/>
            </a:pPr>
            <a:r>
              <a:rPr lang="en-US" altLang="de-DE" sz="2000" dirty="0" smtClean="0">
                <a:solidFill>
                  <a:schemeClr val="bg1"/>
                </a:solidFill>
                <a:latin typeface="+mn-lt"/>
              </a:rPr>
              <a:t> </a:t>
            </a:r>
            <a:r>
              <a:rPr lang="en-US" altLang="de-DE" sz="2000" dirty="0">
                <a:solidFill>
                  <a:schemeClr val="bg1"/>
                </a:solidFill>
                <a:latin typeface="+mn-lt"/>
              </a:rPr>
              <a:t>-  Design and development of a </a:t>
            </a:r>
            <a:r>
              <a:rPr lang="en-US" altLang="de-DE" sz="3200" dirty="0">
                <a:solidFill>
                  <a:schemeClr val="bg1"/>
                </a:solidFill>
                <a:latin typeface="+mn-lt"/>
              </a:rPr>
              <a:t>central repository </a:t>
            </a:r>
            <a:r>
              <a:rPr lang="en-US" altLang="de-DE" sz="2000" dirty="0">
                <a:solidFill>
                  <a:schemeClr val="bg1"/>
                </a:solidFill>
                <a:latin typeface="+mn-lt"/>
              </a:rPr>
              <a:t>(or, </a:t>
            </a:r>
            <a:r>
              <a:rPr lang="en-US" altLang="de-DE" sz="2000" dirty="0" smtClean="0">
                <a:solidFill>
                  <a:schemeClr val="bg1"/>
                </a:solidFill>
                <a:latin typeface="+mn-lt"/>
              </a:rPr>
              <a:t> </a:t>
            </a:r>
          </a:p>
          <a:p>
            <a:pPr lvl="1">
              <a:defRPr/>
            </a:pPr>
            <a:r>
              <a:rPr lang="en-US" altLang="de-DE" sz="2000" dirty="0">
                <a:solidFill>
                  <a:schemeClr val="bg1"/>
                </a:solidFill>
                <a:latin typeface="+mn-lt"/>
              </a:rPr>
              <a:t> </a:t>
            </a:r>
            <a:r>
              <a:rPr lang="en-US" altLang="de-DE" sz="2000" dirty="0" smtClean="0">
                <a:solidFill>
                  <a:schemeClr val="bg1"/>
                </a:solidFill>
                <a:latin typeface="+mn-lt"/>
              </a:rPr>
              <a:t>   according </a:t>
            </a:r>
            <a:r>
              <a:rPr lang="en-US" altLang="de-DE" sz="2000" dirty="0">
                <a:solidFill>
                  <a:schemeClr val="bg1"/>
                </a:solidFill>
                <a:latin typeface="+mn-lt"/>
              </a:rPr>
              <a:t>to </a:t>
            </a:r>
            <a:r>
              <a:rPr lang="en-US" altLang="de-DE" sz="2000" dirty="0" smtClean="0">
                <a:solidFill>
                  <a:schemeClr val="bg1"/>
                </a:solidFill>
                <a:latin typeface="+mn-lt"/>
              </a:rPr>
              <a:t>certain </a:t>
            </a:r>
            <a:r>
              <a:rPr lang="en-US" altLang="de-DE" sz="2000" dirty="0">
                <a:solidFill>
                  <a:schemeClr val="bg1"/>
                </a:solidFill>
                <a:latin typeface="+mn-lt"/>
              </a:rPr>
              <a:t>requirements, several repositories) for advanced </a:t>
            </a:r>
            <a:endParaRPr lang="en-US" altLang="de-DE" sz="2000" dirty="0" smtClean="0">
              <a:solidFill>
                <a:schemeClr val="bg1"/>
              </a:solidFill>
              <a:latin typeface="+mn-lt"/>
            </a:endParaRPr>
          </a:p>
          <a:p>
            <a:pPr lvl="1">
              <a:defRPr/>
            </a:pPr>
            <a:r>
              <a:rPr lang="en-US" altLang="de-DE" sz="2000" dirty="0">
                <a:solidFill>
                  <a:schemeClr val="bg1"/>
                </a:solidFill>
                <a:latin typeface="+mn-lt"/>
              </a:rPr>
              <a:t> </a:t>
            </a:r>
            <a:r>
              <a:rPr lang="en-US" altLang="de-DE" sz="2000" dirty="0" smtClean="0">
                <a:solidFill>
                  <a:schemeClr val="bg1"/>
                </a:solidFill>
                <a:latin typeface="+mn-lt"/>
              </a:rPr>
              <a:t>   applications  and </a:t>
            </a:r>
            <a:r>
              <a:rPr lang="en-US" altLang="de-DE" sz="2000" dirty="0">
                <a:solidFill>
                  <a:schemeClr val="bg1"/>
                </a:solidFill>
                <a:latin typeface="+mn-lt"/>
              </a:rPr>
              <a:t>digital objects </a:t>
            </a:r>
            <a:endParaRPr lang="de-AT" altLang="de-DE" sz="2000" dirty="0">
              <a:solidFill>
                <a:schemeClr val="bg1"/>
              </a:solidFill>
              <a:latin typeface="+mn-lt"/>
            </a:endParaRPr>
          </a:p>
        </p:txBody>
      </p:sp>
      <p:sp>
        <p:nvSpPr>
          <p:cNvPr id="2" name="Rectangle 1"/>
          <p:cNvSpPr txBox="1">
            <a:spLocks noChangeArrowheads="1"/>
          </p:cNvSpPr>
          <p:nvPr/>
        </p:nvSpPr>
        <p:spPr bwMode="auto">
          <a:xfrm>
            <a:off x="395288" y="1247775"/>
            <a:ext cx="8208962" cy="812800"/>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400">
                <a:solidFill>
                  <a:srgbClr val="333333"/>
                </a:solidFill>
                <a:latin typeface="Verdana" pitchFamily="34" charset="0"/>
              </a:rPr>
              <a:t>Applied l</a:t>
            </a:r>
            <a:r>
              <a:rPr lang="en-US" altLang="de-DE" sz="2400">
                <a:solidFill>
                  <a:srgbClr val="333333"/>
                </a:solidFill>
                <a:latin typeface="Verdana" pitchFamily="34" charset="0"/>
              </a:rPr>
              <a:t>ogic</a:t>
            </a:r>
            <a:endParaRPr lang="de-AT" altLang="de-DE" sz="2400">
              <a:solidFill>
                <a:srgbClr val="333333"/>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childTnLst>
                                </p:cTn>
                              </p:par>
                              <p:par>
                                <p:cTn id="20" presetID="10" presetClass="entr"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000"/>
                                        <p:tgtEl>
                                          <p:spTgt spid="23"/>
                                        </p:tgtEl>
                                      </p:cBhvr>
                                    </p:animEffect>
                                  </p:childTnLst>
                                </p:cTn>
                              </p:par>
                              <p:par>
                                <p:cTn id="23" presetID="10" presetClass="entr"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4578"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4580"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24582"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4583"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8"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4585"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1" name="Rectangle 1"/>
          <p:cNvSpPr txBox="1">
            <a:spLocks noChangeArrowheads="1"/>
          </p:cNvSpPr>
          <p:nvPr/>
        </p:nvSpPr>
        <p:spPr bwMode="auto">
          <a:xfrm>
            <a:off x="395288" y="661988"/>
            <a:ext cx="8208962" cy="812800"/>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en-US" altLang="de-DE" sz="2400">
                <a:solidFill>
                  <a:srgbClr val="009FDF"/>
                </a:solidFill>
                <a:latin typeface="Verdana" pitchFamily="34" charset="0"/>
              </a:rPr>
              <a:t>How does e-Infrastructures Austria work? /2</a:t>
            </a:r>
            <a:endParaRPr lang="de-AT" altLang="de-DE" sz="2400">
              <a:solidFill>
                <a:srgbClr val="009FDF"/>
              </a:solidFill>
              <a:latin typeface="Verdana" pitchFamily="34" charset="0"/>
            </a:endParaRPr>
          </a:p>
        </p:txBody>
      </p:sp>
      <p:sp>
        <p:nvSpPr>
          <p:cNvPr id="24587" name="Rectangle 4"/>
          <p:cNvSpPr>
            <a:spLocks noChangeArrowheads="1"/>
          </p:cNvSpPr>
          <p:nvPr/>
        </p:nvSpPr>
        <p:spPr bwMode="auto">
          <a:xfrm>
            <a:off x="488950" y="2205038"/>
            <a:ext cx="8185150" cy="4103687"/>
          </a:xfrm>
          <a:prstGeom prst="rect">
            <a:avLst/>
          </a:prstGeom>
          <a:solidFill>
            <a:srgbClr val="A4182C"/>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23" name="Rectangle 1"/>
          <p:cNvSpPr txBox="1">
            <a:spLocks noChangeArrowheads="1"/>
          </p:cNvSpPr>
          <p:nvPr/>
        </p:nvSpPr>
        <p:spPr>
          <a:xfrm>
            <a:off x="539750" y="2420938"/>
            <a:ext cx="8208963" cy="2581275"/>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a:defRPr/>
            </a:pPr>
            <a:r>
              <a:rPr lang="en-US" altLang="de-DE" dirty="0">
                <a:solidFill>
                  <a:schemeClr val="bg1"/>
                </a:solidFill>
                <a:latin typeface="+mn-lt"/>
              </a:rPr>
              <a:t>A reference model of inter-networked repositories is planned. These digital archives provide </a:t>
            </a:r>
            <a:r>
              <a:rPr lang="en-US" altLang="de-DE" dirty="0" err="1">
                <a:solidFill>
                  <a:schemeClr val="bg1"/>
                </a:solidFill>
                <a:latin typeface="+mn-lt"/>
              </a:rPr>
              <a:t>citability</a:t>
            </a:r>
            <a:r>
              <a:rPr lang="en-US" altLang="de-DE" dirty="0">
                <a:solidFill>
                  <a:schemeClr val="bg1"/>
                </a:solidFill>
                <a:latin typeface="+mn-lt"/>
              </a:rPr>
              <a:t> of contents and offer a variety of standardized interfaces for flexible re-use of managed resources and objects. </a:t>
            </a:r>
            <a:endParaRPr lang="en-US" altLang="de-DE" dirty="0" smtClean="0">
              <a:solidFill>
                <a:schemeClr val="bg1"/>
              </a:solidFill>
              <a:latin typeface="+mn-lt"/>
            </a:endParaRPr>
          </a:p>
          <a:p>
            <a:pPr>
              <a:defRPr/>
            </a:pPr>
            <a:endParaRPr lang="en-US" altLang="de-DE" b="1" dirty="0">
              <a:solidFill>
                <a:schemeClr val="bg1"/>
              </a:solidFill>
              <a:latin typeface="+mn-lt"/>
            </a:endParaRPr>
          </a:p>
          <a:p>
            <a:pPr>
              <a:defRPr/>
            </a:pPr>
            <a:r>
              <a:rPr lang="en-US" altLang="de-DE" sz="3600" dirty="0" smtClean="0">
                <a:solidFill>
                  <a:schemeClr val="bg1"/>
                </a:solidFill>
                <a:latin typeface="+mn-lt"/>
              </a:rPr>
              <a:t>When </a:t>
            </a:r>
            <a:r>
              <a:rPr lang="en-US" altLang="de-DE" sz="3600" dirty="0">
                <a:solidFill>
                  <a:schemeClr val="bg1"/>
                </a:solidFill>
                <a:latin typeface="+mn-lt"/>
              </a:rPr>
              <a:t>shared by every institution, repositories retain control over their own data.</a:t>
            </a:r>
            <a:endParaRPr lang="de-AT" altLang="de-DE" sz="3600" dirty="0">
              <a:solidFill>
                <a:schemeClr val="bg1"/>
              </a:solidFill>
              <a:latin typeface="+mn-lt"/>
            </a:endParaRPr>
          </a:p>
        </p:txBody>
      </p:sp>
      <p:sp>
        <p:nvSpPr>
          <p:cNvPr id="2" name="Rectangle 1"/>
          <p:cNvSpPr txBox="1">
            <a:spLocks noChangeArrowheads="1"/>
          </p:cNvSpPr>
          <p:nvPr/>
        </p:nvSpPr>
        <p:spPr bwMode="auto">
          <a:xfrm>
            <a:off x="395288" y="1247775"/>
            <a:ext cx="8208962" cy="812800"/>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400">
                <a:solidFill>
                  <a:srgbClr val="333333"/>
                </a:solidFill>
                <a:latin typeface="Verdana" pitchFamily="34" charset="0"/>
              </a:rPr>
              <a:t>Applied l</a:t>
            </a:r>
            <a:r>
              <a:rPr lang="en-US" altLang="de-DE" sz="2400">
                <a:solidFill>
                  <a:srgbClr val="333333"/>
                </a:solidFill>
                <a:latin typeface="Verdana" pitchFamily="34" charset="0"/>
              </a:rPr>
              <a:t>ogic</a:t>
            </a:r>
            <a:endParaRPr lang="de-AT" altLang="de-DE" sz="2400">
              <a:solidFill>
                <a:srgbClr val="333333"/>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childTnLst>
                                </p:cTn>
                              </p:par>
                              <p:par>
                                <p:cTn id="20" presetID="10" presetClass="entr"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000"/>
                                        <p:tgtEl>
                                          <p:spTgt spid="23"/>
                                        </p:tgtEl>
                                      </p:cBhvr>
                                    </p:animEffect>
                                  </p:childTnLst>
                                </p:cTn>
                              </p:par>
                              <p:par>
                                <p:cTn id="23" presetID="10" presetClass="entr"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5602"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5604"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25606"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5607"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8"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5609"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1" name="Rectangle 1"/>
          <p:cNvSpPr txBox="1">
            <a:spLocks noChangeArrowheads="1"/>
          </p:cNvSpPr>
          <p:nvPr/>
        </p:nvSpPr>
        <p:spPr bwMode="auto">
          <a:xfrm>
            <a:off x="395288" y="661988"/>
            <a:ext cx="8208962" cy="812800"/>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en-US" altLang="de-DE" sz="2400">
                <a:solidFill>
                  <a:srgbClr val="009FDF"/>
                </a:solidFill>
                <a:latin typeface="Verdana" pitchFamily="34" charset="0"/>
              </a:rPr>
              <a:t>How does e-Infrastructures Austria work? /3</a:t>
            </a:r>
            <a:endParaRPr lang="de-AT" altLang="de-DE" sz="2400">
              <a:solidFill>
                <a:srgbClr val="009FDF"/>
              </a:solidFill>
              <a:latin typeface="Verdana" pitchFamily="34" charset="0"/>
            </a:endParaRPr>
          </a:p>
        </p:txBody>
      </p:sp>
      <p:sp>
        <p:nvSpPr>
          <p:cNvPr id="25611" name="Rectangle 4"/>
          <p:cNvSpPr>
            <a:spLocks noChangeArrowheads="1"/>
          </p:cNvSpPr>
          <p:nvPr/>
        </p:nvSpPr>
        <p:spPr bwMode="auto">
          <a:xfrm>
            <a:off x="488950" y="2205038"/>
            <a:ext cx="8185150" cy="4103687"/>
          </a:xfrm>
          <a:prstGeom prst="rect">
            <a:avLst/>
          </a:prstGeom>
          <a:solidFill>
            <a:srgbClr val="A4182C"/>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23" name="Rectangle 1"/>
          <p:cNvSpPr txBox="1">
            <a:spLocks noChangeArrowheads="1"/>
          </p:cNvSpPr>
          <p:nvPr/>
        </p:nvSpPr>
        <p:spPr>
          <a:xfrm>
            <a:off x="539750" y="2420938"/>
            <a:ext cx="8208963" cy="2581275"/>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a:defRPr/>
            </a:pPr>
            <a:r>
              <a:rPr lang="en-US" altLang="de-DE" sz="3200" dirty="0">
                <a:solidFill>
                  <a:schemeClr val="bg1"/>
                </a:solidFill>
                <a:latin typeface="+mn-lt"/>
              </a:rPr>
              <a:t>e-Infrastructures Austria is a response to the opportunities </a:t>
            </a:r>
            <a:r>
              <a:rPr lang="en-US" altLang="de-DE" dirty="0">
                <a:solidFill>
                  <a:schemeClr val="bg1"/>
                </a:solidFill>
                <a:latin typeface="+mn-lt"/>
              </a:rPr>
              <a:t>and challenges that arise through the responsible use of digital objects and new technologies. In the project, all technical and non-technical aspects are considered, and there is a dialogue with a diverse group of stakeholders instead, which may be located both inside and outside the institutions. The trans-disciplinary collaboration in the specific work fields is organized into </a:t>
            </a:r>
            <a:r>
              <a:rPr lang="en-US" altLang="de-DE" sz="3600" dirty="0">
                <a:solidFill>
                  <a:schemeClr val="bg1"/>
                </a:solidFill>
                <a:latin typeface="+mn-lt"/>
              </a:rPr>
              <a:t>w</a:t>
            </a:r>
            <a:r>
              <a:rPr lang="en-US" altLang="de-DE" sz="3600" dirty="0" smtClean="0">
                <a:solidFill>
                  <a:schemeClr val="bg1"/>
                </a:solidFill>
                <a:latin typeface="+mn-lt"/>
              </a:rPr>
              <a:t>ork package </a:t>
            </a:r>
            <a:r>
              <a:rPr lang="en-US" altLang="de-DE" sz="3600" dirty="0">
                <a:solidFill>
                  <a:schemeClr val="bg1"/>
                </a:solidFill>
                <a:latin typeface="+mn-lt"/>
              </a:rPr>
              <a:t>clusters</a:t>
            </a:r>
            <a:r>
              <a:rPr lang="en-US" altLang="de-DE" sz="3200" dirty="0">
                <a:solidFill>
                  <a:schemeClr val="bg1"/>
                </a:solidFill>
                <a:latin typeface="+mn-lt"/>
              </a:rPr>
              <a:t>.</a:t>
            </a:r>
          </a:p>
        </p:txBody>
      </p:sp>
      <p:sp>
        <p:nvSpPr>
          <p:cNvPr id="2" name="Rectangle 1"/>
          <p:cNvSpPr txBox="1">
            <a:spLocks noChangeArrowheads="1"/>
          </p:cNvSpPr>
          <p:nvPr/>
        </p:nvSpPr>
        <p:spPr bwMode="auto">
          <a:xfrm>
            <a:off x="395288" y="1247775"/>
            <a:ext cx="8208962" cy="812800"/>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400">
                <a:solidFill>
                  <a:srgbClr val="333333"/>
                </a:solidFill>
                <a:latin typeface="Verdana" pitchFamily="34" charset="0"/>
              </a:rPr>
              <a:t>Applied l</a:t>
            </a:r>
            <a:r>
              <a:rPr lang="en-US" altLang="de-DE" sz="2400">
                <a:solidFill>
                  <a:srgbClr val="333333"/>
                </a:solidFill>
                <a:latin typeface="Verdana" pitchFamily="34" charset="0"/>
              </a:rPr>
              <a:t>ogic</a:t>
            </a:r>
            <a:endParaRPr lang="de-AT" altLang="de-DE" sz="2400">
              <a:solidFill>
                <a:srgbClr val="333333"/>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childTnLst>
                                </p:cTn>
                              </p:par>
                              <p:par>
                                <p:cTn id="20" presetID="10" presetClass="entr"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000"/>
                                        <p:tgtEl>
                                          <p:spTgt spid="23"/>
                                        </p:tgtEl>
                                      </p:cBhvr>
                                    </p:animEffect>
                                  </p:childTnLst>
                                </p:cTn>
                              </p:par>
                              <p:par>
                                <p:cTn id="23" presetID="10" presetClass="entr"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7650"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7652"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27654"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7655"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8" name="Rectangle 1"/>
          <p:cNvSpPr txBox="1">
            <a:spLocks noChangeArrowheads="1"/>
          </p:cNvSpPr>
          <p:nvPr/>
        </p:nvSpPr>
        <p:spPr bwMode="auto">
          <a:xfrm>
            <a:off x="395288" y="692150"/>
            <a:ext cx="8208962" cy="814388"/>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en-US" altLang="de-DE" sz="2400">
                <a:solidFill>
                  <a:srgbClr val="C00000"/>
                </a:solidFill>
                <a:latin typeface="Verdana" pitchFamily="34" charset="0"/>
              </a:rPr>
              <a:t>The “subway map” of </a:t>
            </a:r>
            <a:r>
              <a:rPr lang="en-US" altLang="de-DE" sz="2400">
                <a:solidFill>
                  <a:srgbClr val="009FDF"/>
                </a:solidFill>
                <a:latin typeface="Verdana" pitchFamily="34" charset="0"/>
              </a:rPr>
              <a:t>e-Infrastructures Austria</a:t>
            </a:r>
            <a:endParaRPr lang="de-AT" altLang="de-DE" sz="2400">
              <a:solidFill>
                <a:srgbClr val="009FDF"/>
              </a:solidFill>
              <a:latin typeface="Verdana" pitchFamily="34" charset="0"/>
            </a:endParaRPr>
          </a:p>
        </p:txBody>
      </p:sp>
      <p:pic>
        <p:nvPicPr>
          <p:cNvPr id="27657" name="Grafik 10" descr="wp_abhaengigkeiten.gif"/>
          <p:cNvPicPr>
            <a:picLocks noChangeAspect="1"/>
          </p:cNvPicPr>
          <p:nvPr/>
        </p:nvPicPr>
        <p:blipFill>
          <a:blip r:embed="rId2"/>
          <a:srcRect/>
          <a:stretch>
            <a:fillRect/>
          </a:stretch>
        </p:blipFill>
        <p:spPr bwMode="auto">
          <a:xfrm>
            <a:off x="1187450" y="1341438"/>
            <a:ext cx="6624638" cy="4975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8674"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8676"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28678"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18" name="Rectangle 1"/>
          <p:cNvSpPr txBox="1">
            <a:spLocks noChangeArrowheads="1"/>
          </p:cNvSpPr>
          <p:nvPr/>
        </p:nvSpPr>
        <p:spPr bwMode="auto">
          <a:xfrm>
            <a:off x="395288" y="620713"/>
            <a:ext cx="8208962" cy="814387"/>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800">
                <a:solidFill>
                  <a:srgbClr val="009FDF"/>
                </a:solidFill>
                <a:latin typeface="Verdana" pitchFamily="34" charset="0"/>
              </a:rPr>
              <a:t>12 work fields</a:t>
            </a:r>
            <a:endParaRPr lang="de-AT" altLang="de-DE" sz="2800">
              <a:solidFill>
                <a:srgbClr val="009FDF"/>
              </a:solidFill>
              <a:latin typeface="Verdana" pitchFamily="34" charset="0"/>
            </a:endParaRPr>
          </a:p>
        </p:txBody>
      </p:sp>
      <p:sp>
        <p:nvSpPr>
          <p:cNvPr id="28680" name="Text Box 58"/>
          <p:cNvSpPr txBox="1">
            <a:spLocks noChangeArrowheads="1"/>
          </p:cNvSpPr>
          <p:nvPr/>
        </p:nvSpPr>
        <p:spPr bwMode="auto">
          <a:xfrm>
            <a:off x="468313" y="906463"/>
            <a:ext cx="8856662" cy="6229350"/>
          </a:xfrm>
          <a:prstGeom prst="rect">
            <a:avLst/>
          </a:prstGeom>
          <a:noFill/>
          <a:ln w="9525">
            <a:noFill/>
            <a:miter lim="800000"/>
            <a:headEnd/>
            <a:tailEnd/>
          </a:ln>
        </p:spPr>
        <p:txBody>
          <a:bodyPr>
            <a:spAutoFit/>
          </a:bodyPr>
          <a:lstStyle/>
          <a:p>
            <a:pPr eaLnBrk="0" hangingPunct="0">
              <a:lnSpc>
                <a:spcPct val="114000"/>
              </a:lnSpc>
              <a:spcBef>
                <a:spcPts val="1250"/>
              </a:spcBef>
              <a:buFont typeface="Arial" charset="0"/>
              <a:buNone/>
            </a:pPr>
            <a:r>
              <a:rPr lang="en-US" altLang="de-DE" sz="2000">
                <a:solidFill>
                  <a:srgbClr val="000000"/>
                </a:solidFill>
                <a:ea typeface="ＭＳ Ｐゴシック" pitchFamily="34" charset="-128"/>
                <a:cs typeface="DejaVu Sans"/>
              </a:rPr>
              <a:t> </a:t>
            </a:r>
            <a:endParaRPr lang="de-AT" altLang="de-DE" sz="1200">
              <a:solidFill>
                <a:srgbClr val="000000"/>
              </a:solidFill>
              <a:ea typeface="ＭＳ Ｐゴシック" pitchFamily="34" charset="-128"/>
              <a:cs typeface="DejaVu Sans"/>
            </a:endParaRPr>
          </a:p>
          <a:p>
            <a:pPr eaLnBrk="0" hangingPunct="0">
              <a:lnSpc>
                <a:spcPct val="114000"/>
              </a:lnSpc>
              <a:spcBef>
                <a:spcPts val="1250"/>
              </a:spcBef>
              <a:buFont typeface="Arial" charset="0"/>
              <a:buNone/>
            </a:pPr>
            <a:r>
              <a:rPr lang="en-US" altLang="de-DE" sz="1200">
                <a:solidFill>
                  <a:srgbClr val="009FDF"/>
                </a:solidFill>
                <a:latin typeface="Calibri" pitchFamily="34" charset="0"/>
                <a:ea typeface="ＭＳ Ｐゴシック" pitchFamily="34" charset="-128"/>
                <a:cs typeface="DejaVu Sans"/>
              </a:rPr>
              <a:t>Cluster A 		Monitoring and exchange for the construction of repositories in the local bodies</a:t>
            </a:r>
            <a:endParaRPr lang="de-AT" altLang="de-DE" sz="1200">
              <a:solidFill>
                <a:srgbClr val="009FDF"/>
              </a:solidFill>
              <a:latin typeface="Calibri" pitchFamily="34" charset="0"/>
              <a:ea typeface="ＭＳ Ｐゴシック" pitchFamily="34" charset="-128"/>
              <a:cs typeface="DejaVu Sans"/>
            </a:endParaRPr>
          </a:p>
          <a:p>
            <a:pPr eaLnBrk="0" hangingPunct="0">
              <a:lnSpc>
                <a:spcPct val="114000"/>
              </a:lnSpc>
              <a:spcBef>
                <a:spcPts val="1250"/>
              </a:spcBef>
              <a:buFont typeface="Arial" charset="0"/>
              <a:buNone/>
            </a:pPr>
            <a:r>
              <a:rPr lang="en-US" altLang="de-DE" sz="1200">
                <a:solidFill>
                  <a:srgbClr val="009FDF"/>
                </a:solidFill>
                <a:latin typeface="Calibri" pitchFamily="34" charset="0"/>
                <a:ea typeface="ＭＳ Ｐゴシック" pitchFamily="34" charset="-128"/>
                <a:cs typeface="DejaVu Sans"/>
              </a:rPr>
              <a:t>Cluster B 		Planning and implementation of a “National Survey” for research data</a:t>
            </a:r>
            <a:endParaRPr lang="de-AT" altLang="de-DE" sz="1200">
              <a:solidFill>
                <a:srgbClr val="009FDF"/>
              </a:solidFill>
              <a:latin typeface="Calibri" pitchFamily="34" charset="0"/>
              <a:ea typeface="ＭＳ Ｐゴシック" pitchFamily="34" charset="-128"/>
              <a:cs typeface="DejaVu Sans"/>
            </a:endParaRPr>
          </a:p>
          <a:p>
            <a:pPr eaLnBrk="0" hangingPunct="0">
              <a:lnSpc>
                <a:spcPct val="114000"/>
              </a:lnSpc>
              <a:spcBef>
                <a:spcPts val="1250"/>
              </a:spcBef>
              <a:buFont typeface="Arial" charset="0"/>
              <a:buNone/>
            </a:pPr>
            <a:r>
              <a:rPr lang="en-US" altLang="de-DE" sz="1200">
                <a:solidFill>
                  <a:srgbClr val="333333"/>
                </a:solidFill>
                <a:latin typeface="Calibri" pitchFamily="34" charset="0"/>
                <a:ea typeface="ＭＳ Ｐゴシック" pitchFamily="34" charset="-128"/>
                <a:cs typeface="DejaVu Sans"/>
              </a:rPr>
              <a:t>Cluster C 		Designing a knowledge network: Development of a reference structure for the construction of </a:t>
            </a:r>
            <a:r>
              <a:rPr lang="de-DE" altLang="de-DE" sz="1200">
                <a:solidFill>
                  <a:srgbClr val="333333"/>
                </a:solidFill>
                <a:latin typeface="Calibri" pitchFamily="34" charset="0"/>
                <a:ea typeface="ＭＳ Ｐゴシック" pitchFamily="34" charset="-128"/>
                <a:cs typeface="DejaVu Sans"/>
              </a:rPr>
              <a:t>        </a:t>
            </a:r>
            <a:r>
              <a:rPr lang="en-US" altLang="de-DE" sz="1200">
                <a:solidFill>
                  <a:srgbClr val="333333"/>
                </a:solidFill>
                <a:latin typeface="Calibri" pitchFamily="34" charset="0"/>
                <a:ea typeface="ＭＳ Ｐゴシック" pitchFamily="34" charset="-128"/>
                <a:cs typeface="DejaVu Sans"/>
              </a:rPr>
              <a:t>repositories</a:t>
            </a:r>
            <a:endParaRPr lang="de-AT" altLang="de-DE" sz="1200">
              <a:solidFill>
                <a:srgbClr val="333333"/>
              </a:solidFill>
              <a:latin typeface="Calibri" pitchFamily="34" charset="0"/>
              <a:ea typeface="ＭＳ Ｐゴシック" pitchFamily="34" charset="-128"/>
              <a:cs typeface="DejaVu Sans"/>
            </a:endParaRPr>
          </a:p>
          <a:p>
            <a:pPr eaLnBrk="0" hangingPunct="0">
              <a:lnSpc>
                <a:spcPct val="114000"/>
              </a:lnSpc>
              <a:spcBef>
                <a:spcPts val="1250"/>
              </a:spcBef>
              <a:buFont typeface="Arial" charset="0"/>
              <a:buNone/>
            </a:pPr>
            <a:r>
              <a:rPr lang="en-US" altLang="de-DE" sz="1200">
                <a:solidFill>
                  <a:srgbClr val="333333"/>
                </a:solidFill>
                <a:latin typeface="Calibri" pitchFamily="34" charset="0"/>
                <a:ea typeface="ＭＳ Ｐゴシック" pitchFamily="34" charset="-128"/>
                <a:cs typeface="DejaVu Sans"/>
              </a:rPr>
              <a:t>Cluster D 		Designing infrastructure</a:t>
            </a:r>
            <a:endParaRPr lang="de-AT" altLang="de-DE" sz="1200">
              <a:solidFill>
                <a:srgbClr val="333333"/>
              </a:solidFill>
              <a:latin typeface="Calibri" pitchFamily="34" charset="0"/>
              <a:ea typeface="ＭＳ Ｐゴシック" pitchFamily="34" charset="-128"/>
              <a:cs typeface="DejaVu Sans"/>
            </a:endParaRPr>
          </a:p>
          <a:p>
            <a:pPr eaLnBrk="0" hangingPunct="0">
              <a:lnSpc>
                <a:spcPct val="114000"/>
              </a:lnSpc>
              <a:spcBef>
                <a:spcPts val="1250"/>
              </a:spcBef>
              <a:buFont typeface="Arial" charset="0"/>
              <a:buNone/>
            </a:pPr>
            <a:r>
              <a:rPr lang="en-US" altLang="de-DE" sz="1200">
                <a:solidFill>
                  <a:srgbClr val="008000"/>
                </a:solidFill>
                <a:latin typeface="Calibri" pitchFamily="34" charset="0"/>
                <a:ea typeface="ＭＳ Ｐゴシック" pitchFamily="34" charset="-128"/>
                <a:cs typeface="DejaVu Sans"/>
              </a:rPr>
              <a:t>Cluster E 		Legal and Ethical Issues</a:t>
            </a:r>
            <a:endParaRPr lang="de-AT" altLang="de-DE" sz="1200">
              <a:solidFill>
                <a:srgbClr val="008000"/>
              </a:solidFill>
              <a:latin typeface="Calibri" pitchFamily="34" charset="0"/>
              <a:ea typeface="ＭＳ Ｐゴシック" pitchFamily="34" charset="-128"/>
              <a:cs typeface="DejaVu Sans"/>
            </a:endParaRPr>
          </a:p>
          <a:p>
            <a:pPr eaLnBrk="0" hangingPunct="0">
              <a:lnSpc>
                <a:spcPct val="114000"/>
              </a:lnSpc>
              <a:spcBef>
                <a:spcPts val="1250"/>
              </a:spcBef>
              <a:buFont typeface="Arial" charset="0"/>
              <a:buNone/>
            </a:pPr>
            <a:r>
              <a:rPr lang="en-US" altLang="de-DE" sz="1200">
                <a:solidFill>
                  <a:srgbClr val="FF6600"/>
                </a:solidFill>
                <a:latin typeface="Calibri" pitchFamily="34" charset="0"/>
                <a:ea typeface="ＭＳ Ｐゴシック" pitchFamily="34" charset="-128"/>
                <a:cs typeface="DejaVu Sans"/>
              </a:rPr>
              <a:t>Cluster F 		Open Access</a:t>
            </a:r>
            <a:endParaRPr lang="de-AT" altLang="de-DE" sz="1200">
              <a:solidFill>
                <a:srgbClr val="FF6600"/>
              </a:solidFill>
              <a:latin typeface="Calibri" pitchFamily="34" charset="0"/>
              <a:ea typeface="ＭＳ Ｐゴシック" pitchFamily="34" charset="-128"/>
              <a:cs typeface="DejaVu Sans"/>
            </a:endParaRPr>
          </a:p>
          <a:p>
            <a:pPr eaLnBrk="0" hangingPunct="0">
              <a:lnSpc>
                <a:spcPct val="114000"/>
              </a:lnSpc>
              <a:spcBef>
                <a:spcPts val="1250"/>
              </a:spcBef>
              <a:buFont typeface="Arial" charset="0"/>
              <a:buNone/>
            </a:pPr>
            <a:r>
              <a:rPr lang="en-US" altLang="de-DE" sz="1200">
                <a:solidFill>
                  <a:srgbClr val="333333"/>
                </a:solidFill>
                <a:latin typeface="Calibri" pitchFamily="34" charset="0"/>
                <a:ea typeface="ＭＳ Ｐゴシック" pitchFamily="34" charset="-128"/>
                <a:cs typeface="DejaVu Sans"/>
              </a:rPr>
              <a:t>Cluster G 		Visual Data Modeling – Generation of science areas</a:t>
            </a:r>
            <a:endParaRPr lang="de-AT" altLang="de-DE" sz="1200">
              <a:solidFill>
                <a:srgbClr val="333333"/>
              </a:solidFill>
              <a:latin typeface="Calibri" pitchFamily="34" charset="0"/>
              <a:ea typeface="ＭＳ Ｐゴシック" pitchFamily="34" charset="-128"/>
              <a:cs typeface="DejaVu Sans"/>
            </a:endParaRPr>
          </a:p>
          <a:p>
            <a:pPr eaLnBrk="0" hangingPunct="0">
              <a:lnSpc>
                <a:spcPct val="114000"/>
              </a:lnSpc>
              <a:spcBef>
                <a:spcPts val="1250"/>
              </a:spcBef>
              <a:buFont typeface="Arial" charset="0"/>
              <a:buNone/>
            </a:pPr>
            <a:r>
              <a:rPr lang="de-DE" altLang="de-DE" sz="1200">
                <a:solidFill>
                  <a:srgbClr val="6600FF"/>
                </a:solidFill>
                <a:latin typeface="Calibri" pitchFamily="34" charset="0"/>
                <a:ea typeface="ＭＳ Ｐゴシック" pitchFamily="34" charset="-128"/>
                <a:cs typeface="DejaVu Sans"/>
              </a:rPr>
              <a:t>Cluster H		Life Cycle Management</a:t>
            </a:r>
            <a:endParaRPr lang="de-AT" altLang="de-DE" sz="1200">
              <a:solidFill>
                <a:srgbClr val="6600FF"/>
              </a:solidFill>
              <a:latin typeface="Calibri" pitchFamily="34" charset="0"/>
              <a:ea typeface="ＭＳ Ｐゴシック" pitchFamily="34" charset="-128"/>
              <a:cs typeface="DejaVu Sans"/>
            </a:endParaRPr>
          </a:p>
          <a:p>
            <a:pPr eaLnBrk="0" hangingPunct="0">
              <a:lnSpc>
                <a:spcPct val="114000"/>
              </a:lnSpc>
              <a:spcBef>
                <a:spcPts val="1250"/>
              </a:spcBef>
              <a:buFont typeface="Arial" charset="0"/>
              <a:buNone/>
            </a:pPr>
            <a:r>
              <a:rPr lang="en-US" altLang="de-DE" sz="1200">
                <a:solidFill>
                  <a:srgbClr val="333333"/>
                </a:solidFill>
                <a:latin typeface="Calibri" pitchFamily="34" charset="0"/>
                <a:ea typeface="ＭＳ Ｐゴシック" pitchFamily="34" charset="-128"/>
                <a:cs typeface="DejaVu Sans"/>
              </a:rPr>
              <a:t>Cluster I		Metadata complex (from non-technical and technical points of view)</a:t>
            </a:r>
            <a:endParaRPr lang="de-AT" altLang="de-DE" sz="1200">
              <a:solidFill>
                <a:srgbClr val="333333"/>
              </a:solidFill>
              <a:latin typeface="Calibri" pitchFamily="34" charset="0"/>
              <a:ea typeface="ＭＳ Ｐゴシック" pitchFamily="34" charset="-128"/>
              <a:cs typeface="DejaVu Sans"/>
            </a:endParaRPr>
          </a:p>
          <a:p>
            <a:pPr eaLnBrk="0" hangingPunct="0">
              <a:lnSpc>
                <a:spcPct val="114000"/>
              </a:lnSpc>
              <a:spcBef>
                <a:spcPts val="1250"/>
              </a:spcBef>
              <a:buFont typeface="Arial" charset="0"/>
              <a:buNone/>
            </a:pPr>
            <a:r>
              <a:rPr lang="en-US" altLang="de-DE" sz="1200">
                <a:solidFill>
                  <a:srgbClr val="333333"/>
                </a:solidFill>
                <a:latin typeface="Calibri" pitchFamily="34" charset="0"/>
                <a:ea typeface="ＭＳ Ｐゴシック" pitchFamily="34" charset="-128"/>
                <a:cs typeface="DejaVu Sans"/>
              </a:rPr>
              <a:t>Cluster J		Permanent backup of the data (from non-technical and technical points of view)</a:t>
            </a:r>
            <a:endParaRPr lang="de-AT" altLang="de-DE" sz="1200">
              <a:solidFill>
                <a:srgbClr val="333333"/>
              </a:solidFill>
              <a:latin typeface="Calibri" pitchFamily="34" charset="0"/>
              <a:ea typeface="ＭＳ Ｐゴシック" pitchFamily="34" charset="-128"/>
              <a:cs typeface="DejaVu Sans"/>
            </a:endParaRPr>
          </a:p>
          <a:p>
            <a:pPr eaLnBrk="0" hangingPunct="0">
              <a:lnSpc>
                <a:spcPct val="114000"/>
              </a:lnSpc>
              <a:spcBef>
                <a:spcPts val="1250"/>
              </a:spcBef>
              <a:buFont typeface="Arial" charset="0"/>
              <a:buNone/>
            </a:pPr>
            <a:r>
              <a:rPr lang="en-US" altLang="de-DE" sz="1200">
                <a:solidFill>
                  <a:srgbClr val="333333"/>
                </a:solidFill>
                <a:latin typeface="Calibri" pitchFamily="34" charset="0"/>
                <a:ea typeface="ＭＳ Ｐゴシック" pitchFamily="34" charset="-128"/>
                <a:cs typeface="DejaVu Sans"/>
              </a:rPr>
              <a:t>Cluster K		Data from scientific and artistic-scientific research processes (development and appreciation of the arts)</a:t>
            </a:r>
            <a:endParaRPr lang="de-AT" altLang="de-DE" sz="1200">
              <a:solidFill>
                <a:srgbClr val="333333"/>
              </a:solidFill>
              <a:latin typeface="Calibri" pitchFamily="34" charset="0"/>
              <a:ea typeface="ＭＳ Ｐゴシック" pitchFamily="34" charset="-128"/>
              <a:cs typeface="DejaVu Sans"/>
            </a:endParaRPr>
          </a:p>
          <a:p>
            <a:pPr eaLnBrk="0" hangingPunct="0">
              <a:lnSpc>
                <a:spcPct val="114000"/>
              </a:lnSpc>
              <a:spcBef>
                <a:spcPts val="1250"/>
              </a:spcBef>
              <a:buFont typeface="Arial" charset="0"/>
              <a:buNone/>
            </a:pPr>
            <a:r>
              <a:rPr lang="en-US" altLang="de-DE" sz="1400" b="1">
                <a:solidFill>
                  <a:srgbClr val="C00000"/>
                </a:solidFill>
                <a:latin typeface="Calibri" pitchFamily="34" charset="0"/>
                <a:ea typeface="ＭＳ Ｐゴシック" pitchFamily="34" charset="-128"/>
                <a:cs typeface="DejaVu Sans"/>
              </a:rPr>
              <a:t>Cluster L</a:t>
            </a:r>
            <a:r>
              <a:rPr lang="en-US" altLang="de-DE" sz="1400" b="1">
                <a:solidFill>
                  <a:srgbClr val="333333"/>
                </a:solidFill>
                <a:latin typeface="Calibri" pitchFamily="34" charset="0"/>
                <a:ea typeface="ＭＳ Ｐゴシック" pitchFamily="34" charset="-128"/>
                <a:cs typeface="DejaVu Sans"/>
              </a:rPr>
              <a:t>		</a:t>
            </a:r>
            <a:r>
              <a:rPr lang="en-US" altLang="de-DE" sz="1400" b="1">
                <a:solidFill>
                  <a:srgbClr val="C00000"/>
                </a:solidFill>
                <a:latin typeface="Calibri" pitchFamily="34" charset="0"/>
                <a:ea typeface="ＭＳ Ｐゴシック" pitchFamily="34" charset="-128"/>
                <a:cs typeface="DejaVu Sans"/>
              </a:rPr>
              <a:t>Cross-project issues from non-technical and technical points of view</a:t>
            </a:r>
            <a:endParaRPr lang="de-AT" altLang="de-DE" sz="1400" b="1">
              <a:solidFill>
                <a:srgbClr val="C00000"/>
              </a:solidFill>
              <a:latin typeface="Calibri" pitchFamily="34" charset="0"/>
              <a:ea typeface="ＭＳ Ｐゴシック" pitchFamily="34" charset="-128"/>
              <a:cs typeface="DejaVu Sans"/>
            </a:endParaRPr>
          </a:p>
          <a:p>
            <a:pPr>
              <a:lnSpc>
                <a:spcPct val="95000"/>
              </a:lnSpc>
              <a:spcBef>
                <a:spcPct val="50000"/>
              </a:spcBef>
              <a:buFont typeface="Times New Roman" pitchFamily="18" charset="0"/>
              <a:buNone/>
            </a:pPr>
            <a:endParaRPr lang="de-AT" altLang="de-DE" sz="1200">
              <a:solidFill>
                <a:srgbClr val="333333"/>
              </a:solidFill>
              <a:latin typeface="Calibri" pitchFamily="34" charset="0"/>
              <a:ea typeface="ＭＳ Ｐゴシック" pitchFamily="34" charset="-128"/>
              <a:cs typeface="DejaVu Sans"/>
            </a:endParaRPr>
          </a:p>
          <a:p>
            <a:pPr>
              <a:lnSpc>
                <a:spcPct val="95000"/>
              </a:lnSpc>
              <a:spcBef>
                <a:spcPct val="50000"/>
              </a:spcBef>
              <a:buFont typeface="Times New Roman" pitchFamily="18" charset="0"/>
              <a:buNone/>
            </a:pPr>
            <a:endParaRPr lang="de-AT" altLang="de-DE" sz="1200">
              <a:solidFill>
                <a:srgbClr val="333333"/>
              </a:solidFill>
              <a:latin typeface="Calibri" pitchFamily="34" charset="0"/>
              <a:ea typeface="ＭＳ Ｐゴシック" pitchFamily="34" charset="-128"/>
              <a:cs typeface="DejaVu Sans"/>
            </a:endParaRPr>
          </a:p>
          <a:p>
            <a:pPr>
              <a:lnSpc>
                <a:spcPct val="95000"/>
              </a:lnSpc>
              <a:spcBef>
                <a:spcPct val="50000"/>
              </a:spcBef>
              <a:buFont typeface="Times New Roman" pitchFamily="18" charset="0"/>
              <a:buNone/>
            </a:pPr>
            <a:r>
              <a:rPr lang="de-AT" altLang="de-DE" sz="1400">
                <a:solidFill>
                  <a:srgbClr val="000066"/>
                </a:solidFill>
                <a:ea typeface="ＭＳ Ｐゴシック" pitchFamily="34" charset="-128"/>
                <a:cs typeface="DejaVu Sans"/>
              </a:rPr>
              <a:t>.</a:t>
            </a:r>
          </a:p>
          <a:p>
            <a:pPr>
              <a:lnSpc>
                <a:spcPct val="95000"/>
              </a:lnSpc>
              <a:spcBef>
                <a:spcPct val="50000"/>
              </a:spcBef>
              <a:buFont typeface="Times New Roman" pitchFamily="18" charset="0"/>
              <a:buNone/>
            </a:pPr>
            <a:r>
              <a:rPr lang="de-AT" altLang="de-DE" sz="1400">
                <a:solidFill>
                  <a:srgbClr val="000066"/>
                </a:solidFill>
                <a:ea typeface="ＭＳ Ｐゴシック" pitchFamily="34" charset="-128"/>
                <a:cs typeface="DejaVu San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9698"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9700"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29702"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9703"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8" name="Rectangle 1"/>
          <p:cNvSpPr txBox="1">
            <a:spLocks noChangeArrowheads="1"/>
          </p:cNvSpPr>
          <p:nvPr/>
        </p:nvSpPr>
        <p:spPr bwMode="auto">
          <a:xfrm>
            <a:off x="395288" y="692150"/>
            <a:ext cx="8208962" cy="814388"/>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800">
                <a:solidFill>
                  <a:srgbClr val="009FDF"/>
                </a:solidFill>
                <a:latin typeface="Verdana" pitchFamily="34" charset="0"/>
              </a:rPr>
              <a:t>Partner network</a:t>
            </a:r>
            <a:endParaRPr lang="de-AT" altLang="de-DE" sz="2800">
              <a:solidFill>
                <a:srgbClr val="009FDF"/>
              </a:solidFill>
              <a:latin typeface="Verdana" pitchFamily="34" charset="0"/>
            </a:endParaRPr>
          </a:p>
        </p:txBody>
      </p:sp>
      <p:sp>
        <p:nvSpPr>
          <p:cNvPr id="29705" name="Rectangle 10"/>
          <p:cNvSpPr>
            <a:spLocks noChangeArrowheads="1"/>
          </p:cNvSpPr>
          <p:nvPr/>
        </p:nvSpPr>
        <p:spPr bwMode="auto">
          <a:xfrm>
            <a:off x="466725" y="1501775"/>
            <a:ext cx="8353425" cy="4664075"/>
          </a:xfrm>
          <a:prstGeom prst="rect">
            <a:avLst/>
          </a:prstGeom>
          <a:noFill/>
          <a:ln w="9525">
            <a:noFill/>
            <a:miter lim="800000"/>
            <a:headEnd/>
            <a:tailEnd/>
          </a:ln>
        </p:spPr>
        <p:txBody>
          <a:bodyPr>
            <a:spAutoFit/>
          </a:bodyPr>
          <a:lstStyle/>
          <a:p>
            <a:r>
              <a:rPr lang="en-US" altLang="de-DE" sz="2000">
                <a:solidFill>
                  <a:schemeClr val="accent2"/>
                </a:solidFill>
                <a:latin typeface="Calibri" pitchFamily="34" charset="0"/>
              </a:rPr>
              <a:t>Development of a reference model for the construction of local repositories</a:t>
            </a:r>
            <a:r>
              <a:rPr lang="en-US" altLang="de-DE" sz="2000">
                <a:solidFill>
                  <a:srgbClr val="000000"/>
                </a:solidFill>
                <a:latin typeface="Calibri" pitchFamily="34" charset="0"/>
              </a:rPr>
              <a:t> </a:t>
            </a:r>
            <a:r>
              <a:rPr lang="en-US" altLang="de-DE" sz="2000">
                <a:solidFill>
                  <a:srgbClr val="333333"/>
                </a:solidFill>
                <a:latin typeface="Calibri" pitchFamily="34" charset="0"/>
              </a:rPr>
              <a:t>with consideration of all technical and non-technical aspects</a:t>
            </a:r>
            <a:endParaRPr lang="de-AT" altLang="de-DE" sz="2000">
              <a:solidFill>
                <a:srgbClr val="333333"/>
              </a:solidFill>
              <a:latin typeface="Calibri" pitchFamily="34" charset="0"/>
            </a:endParaRPr>
          </a:p>
          <a:p>
            <a:endParaRPr lang="en-US" altLang="de-DE" sz="1000">
              <a:solidFill>
                <a:srgbClr val="3399FF"/>
              </a:solidFill>
              <a:latin typeface="Calibri" pitchFamily="34" charset="0"/>
            </a:endParaRPr>
          </a:p>
          <a:p>
            <a:r>
              <a:rPr lang="en-US" altLang="de-DE" sz="2000">
                <a:solidFill>
                  <a:schemeClr val="accent2"/>
                </a:solidFill>
                <a:latin typeface="Calibri" pitchFamily="34" charset="0"/>
              </a:rPr>
              <a:t>Jointly develop knowledge</a:t>
            </a:r>
            <a:r>
              <a:rPr lang="en-US" altLang="de-DE" sz="2000">
                <a:solidFill>
                  <a:srgbClr val="000000"/>
                </a:solidFill>
                <a:latin typeface="Calibri" pitchFamily="34" charset="0"/>
              </a:rPr>
              <a:t>, </a:t>
            </a:r>
            <a:r>
              <a:rPr lang="en-US" altLang="de-DE" sz="2000">
                <a:solidFill>
                  <a:srgbClr val="333333"/>
                </a:solidFill>
                <a:latin typeface="Calibri" pitchFamily="34" charset="0"/>
              </a:rPr>
              <a:t>pool existing expertise and resources, and make available to all institutions</a:t>
            </a:r>
            <a:endParaRPr lang="de-AT" altLang="de-DE" sz="2000">
              <a:solidFill>
                <a:srgbClr val="333333"/>
              </a:solidFill>
              <a:latin typeface="Calibri" pitchFamily="34" charset="0"/>
            </a:endParaRPr>
          </a:p>
          <a:p>
            <a:endParaRPr lang="en-US" altLang="de-DE" sz="1000">
              <a:solidFill>
                <a:schemeClr val="accent2"/>
              </a:solidFill>
              <a:latin typeface="Calibri" pitchFamily="34" charset="0"/>
            </a:endParaRPr>
          </a:p>
          <a:p>
            <a:r>
              <a:rPr lang="en-US" altLang="de-DE" sz="2000">
                <a:solidFill>
                  <a:schemeClr val="accent2"/>
                </a:solidFill>
                <a:latin typeface="Calibri" pitchFamily="34" charset="0"/>
              </a:rPr>
              <a:t>Advice and support in developing local repositories</a:t>
            </a:r>
            <a:r>
              <a:rPr lang="en-US" altLang="de-DE" sz="2000">
                <a:solidFill>
                  <a:srgbClr val="000000"/>
                </a:solidFill>
                <a:latin typeface="Calibri" pitchFamily="34" charset="0"/>
              </a:rPr>
              <a:t> </a:t>
            </a:r>
            <a:r>
              <a:rPr lang="en-US" altLang="de-DE" sz="2000">
                <a:solidFill>
                  <a:srgbClr val="333333"/>
                </a:solidFill>
                <a:latin typeface="Calibri" pitchFamily="34" charset="0"/>
              </a:rPr>
              <a:t>(organizational, technical, legal, content-related)</a:t>
            </a:r>
            <a:endParaRPr lang="de-AT" altLang="de-DE" sz="2000">
              <a:solidFill>
                <a:srgbClr val="333333"/>
              </a:solidFill>
              <a:latin typeface="Calibri" pitchFamily="34" charset="0"/>
            </a:endParaRPr>
          </a:p>
          <a:p>
            <a:endParaRPr lang="en-US" altLang="de-DE" sz="1000">
              <a:solidFill>
                <a:schemeClr val="accent2"/>
              </a:solidFill>
              <a:latin typeface="Calibri" pitchFamily="34" charset="0"/>
            </a:endParaRPr>
          </a:p>
          <a:p>
            <a:r>
              <a:rPr lang="en-US" altLang="de-DE" sz="2000">
                <a:solidFill>
                  <a:schemeClr val="accent2"/>
                </a:solidFill>
                <a:latin typeface="Calibri" pitchFamily="34" charset="0"/>
              </a:rPr>
              <a:t>Transdisciplinary collaboration</a:t>
            </a:r>
            <a:r>
              <a:rPr lang="en-US" altLang="de-DE" sz="2000">
                <a:solidFill>
                  <a:srgbClr val="000000"/>
                </a:solidFill>
                <a:latin typeface="Calibri" pitchFamily="34" charset="0"/>
              </a:rPr>
              <a:t> </a:t>
            </a:r>
            <a:r>
              <a:rPr lang="en-US" altLang="de-DE" sz="2000">
                <a:solidFill>
                  <a:srgbClr val="333333"/>
                </a:solidFill>
                <a:latin typeface="Calibri" pitchFamily="34" charset="0"/>
              </a:rPr>
              <a:t>in the context of Work Package clusters with as many stakeholders as possible (libraries, research communities, publishers, IT services, and so on)</a:t>
            </a:r>
            <a:endParaRPr lang="de-AT" altLang="de-DE" sz="2000">
              <a:solidFill>
                <a:srgbClr val="333333"/>
              </a:solidFill>
              <a:latin typeface="Calibri" pitchFamily="34" charset="0"/>
            </a:endParaRPr>
          </a:p>
          <a:p>
            <a:endParaRPr lang="en-US" altLang="de-DE" sz="1000">
              <a:solidFill>
                <a:srgbClr val="000000"/>
              </a:solidFill>
              <a:latin typeface="Calibri" pitchFamily="34" charset="0"/>
            </a:endParaRPr>
          </a:p>
          <a:p>
            <a:r>
              <a:rPr lang="en-US" altLang="de-DE" sz="2000">
                <a:solidFill>
                  <a:srgbClr val="000000"/>
                </a:solidFill>
                <a:latin typeface="Calibri" pitchFamily="34" charset="0"/>
              </a:rPr>
              <a:t>Collaboration at </a:t>
            </a:r>
            <a:r>
              <a:rPr lang="en-US" altLang="de-DE" sz="2000">
                <a:solidFill>
                  <a:schemeClr val="accent2"/>
                </a:solidFill>
                <a:latin typeface="Calibri" pitchFamily="34" charset="0"/>
              </a:rPr>
              <a:t>technical and non-technical</a:t>
            </a:r>
            <a:r>
              <a:rPr lang="en-US" altLang="de-DE" sz="2000">
                <a:solidFill>
                  <a:srgbClr val="000000"/>
                </a:solidFill>
                <a:latin typeface="Calibri" pitchFamily="34" charset="0"/>
              </a:rPr>
              <a:t> levels</a:t>
            </a:r>
            <a:endParaRPr lang="de-AT" altLang="de-DE" sz="2000">
              <a:solidFill>
                <a:srgbClr val="000000"/>
              </a:solidFill>
              <a:latin typeface="Calibri" pitchFamily="34" charset="0"/>
            </a:endParaRPr>
          </a:p>
          <a:p>
            <a:endParaRPr lang="de-DE" altLang="de-DE" sz="1000">
              <a:solidFill>
                <a:srgbClr val="000000"/>
              </a:solidFill>
              <a:latin typeface="Calibri" pitchFamily="34" charset="0"/>
            </a:endParaRPr>
          </a:p>
          <a:p>
            <a:r>
              <a:rPr lang="de-DE" altLang="de-DE" sz="2000">
                <a:solidFill>
                  <a:srgbClr val="000000"/>
                </a:solidFill>
                <a:latin typeface="Calibri" pitchFamily="34" charset="0"/>
              </a:rPr>
              <a:t>Partner </a:t>
            </a:r>
            <a:r>
              <a:rPr lang="de-DE" altLang="de-DE" sz="2000">
                <a:solidFill>
                  <a:schemeClr val="accent2"/>
                </a:solidFill>
                <a:latin typeface="Calibri" pitchFamily="34" charset="0"/>
              </a:rPr>
              <a:t>events</a:t>
            </a:r>
            <a:r>
              <a:rPr lang="de-DE" altLang="de-DE" sz="2000">
                <a:solidFill>
                  <a:srgbClr val="000000"/>
                </a:solidFill>
                <a:latin typeface="Calibri" pitchFamily="34" charset="0"/>
              </a:rPr>
              <a:t> and </a:t>
            </a:r>
            <a:r>
              <a:rPr lang="de-DE" altLang="de-DE" sz="2000">
                <a:solidFill>
                  <a:schemeClr val="accent2"/>
                </a:solidFill>
                <a:latin typeface="Calibri" pitchFamily="34" charset="0"/>
              </a:rPr>
              <a:t>workshops</a:t>
            </a:r>
            <a:endParaRPr lang="de-AT" altLang="de-DE" sz="2000">
              <a:solidFill>
                <a:schemeClr val="accent2"/>
              </a:solidFill>
              <a:latin typeface="Calibri" pitchFamily="34" charset="0"/>
            </a:endParaRPr>
          </a:p>
          <a:p>
            <a:endParaRPr lang="en-US" altLang="de-DE" sz="1000">
              <a:solidFill>
                <a:schemeClr val="accent2"/>
              </a:solidFill>
              <a:latin typeface="Calibri" pitchFamily="34" charset="0"/>
            </a:endParaRPr>
          </a:p>
          <a:p>
            <a:r>
              <a:rPr lang="en-US" altLang="de-DE" sz="2000">
                <a:solidFill>
                  <a:schemeClr val="accent2"/>
                </a:solidFill>
                <a:latin typeface="Calibri" pitchFamily="34" charset="0"/>
              </a:rPr>
              <a:t>Monitoring of processes</a:t>
            </a:r>
            <a:r>
              <a:rPr lang="en-US" altLang="de-DE" sz="2000">
                <a:solidFill>
                  <a:srgbClr val="000000"/>
                </a:solidFill>
                <a:latin typeface="Calibri" pitchFamily="34" charset="0"/>
              </a:rPr>
              <a:t> in </a:t>
            </a:r>
            <a:r>
              <a:rPr lang="en-US" altLang="de-DE" sz="2000" i="1">
                <a:solidFill>
                  <a:srgbClr val="009FDF"/>
                </a:solidFill>
                <a:latin typeface="Calibri" pitchFamily="34" charset="0"/>
              </a:rPr>
              <a:t>e-Infrastructures Austria</a:t>
            </a:r>
            <a:endParaRPr lang="de-AT" altLang="de-DE" sz="2000" i="1">
              <a:solidFill>
                <a:srgbClr val="009FD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0722"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0724"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30726"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30727"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8" name="Rectangle 1"/>
          <p:cNvSpPr txBox="1">
            <a:spLocks noChangeArrowheads="1"/>
          </p:cNvSpPr>
          <p:nvPr/>
        </p:nvSpPr>
        <p:spPr bwMode="auto">
          <a:xfrm>
            <a:off x="395288" y="692150"/>
            <a:ext cx="8208962" cy="814388"/>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en-US" altLang="de-DE" sz="2400">
                <a:solidFill>
                  <a:srgbClr val="C00000"/>
                </a:solidFill>
                <a:latin typeface="Verdana" pitchFamily="34" charset="0"/>
              </a:rPr>
              <a:t>Project management tool</a:t>
            </a:r>
            <a:endParaRPr lang="de-AT" altLang="de-DE" sz="2400">
              <a:solidFill>
                <a:srgbClr val="C00000"/>
              </a:solidFill>
              <a:latin typeface="Verdana" pitchFamily="34" charset="0"/>
            </a:endParaRPr>
          </a:p>
        </p:txBody>
      </p:sp>
      <p:pic>
        <p:nvPicPr>
          <p:cNvPr id="30729" name="Grafik 2" descr="Bildschirmfoto 2014-01-29 um 13.55.09.png"/>
          <p:cNvPicPr>
            <a:picLocks noChangeAspect="1"/>
          </p:cNvPicPr>
          <p:nvPr/>
        </p:nvPicPr>
        <p:blipFill>
          <a:blip r:embed="rId2"/>
          <a:srcRect/>
          <a:stretch>
            <a:fillRect/>
          </a:stretch>
        </p:blipFill>
        <p:spPr bwMode="auto">
          <a:xfrm>
            <a:off x="466725" y="1333500"/>
            <a:ext cx="8281988" cy="4903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1746"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1748"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31750"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31751"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31752"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1" name="Rectangle 1"/>
          <p:cNvSpPr txBox="1">
            <a:spLocks noChangeArrowheads="1"/>
          </p:cNvSpPr>
          <p:nvPr/>
        </p:nvSpPr>
        <p:spPr bwMode="auto">
          <a:xfrm>
            <a:off x="395288" y="549275"/>
            <a:ext cx="8208962" cy="812800"/>
          </a:xfrm>
          <a:prstGeom prst="rect">
            <a:avLst/>
          </a:prstGeom>
          <a:noFill/>
          <a:ln w="9525">
            <a:noFill/>
            <a:miter lim="800000"/>
            <a:headEnd/>
            <a:tailEnd/>
          </a:ln>
        </p:spPr>
        <p:txBody>
          <a:bodyPr/>
          <a:lstStyle/>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2800">
                <a:solidFill>
                  <a:schemeClr val="tx2"/>
                </a:solidFill>
                <a:latin typeface="Verdana" pitchFamily="34" charset="0"/>
              </a:rPr>
              <a:t>The 3 sub-projects</a:t>
            </a:r>
          </a:p>
        </p:txBody>
      </p:sp>
      <p:sp>
        <p:nvSpPr>
          <p:cNvPr id="31754" name="Rectangle 4"/>
          <p:cNvSpPr>
            <a:spLocks noChangeArrowheads="1"/>
          </p:cNvSpPr>
          <p:nvPr/>
        </p:nvSpPr>
        <p:spPr bwMode="auto">
          <a:xfrm>
            <a:off x="488950" y="2205038"/>
            <a:ext cx="8185150" cy="4103687"/>
          </a:xfrm>
          <a:prstGeom prst="rect">
            <a:avLst/>
          </a:prstGeom>
          <a:solidFill>
            <a:schemeClr val="tx2"/>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rgbClr val="33CC33"/>
              </a:solidFill>
              <a:latin typeface="Verdana" pitchFamily="34" charset="0"/>
              <a:ea typeface="ＭＳ Ｐゴシック" pitchFamily="34" charset="-128"/>
              <a:cs typeface="DejaVu Sans"/>
            </a:endParaRPr>
          </a:p>
        </p:txBody>
      </p:sp>
      <p:sp>
        <p:nvSpPr>
          <p:cNvPr id="23" name="Rectangle 1"/>
          <p:cNvSpPr txBox="1">
            <a:spLocks noChangeArrowheads="1"/>
          </p:cNvSpPr>
          <p:nvPr/>
        </p:nvSpPr>
        <p:spPr>
          <a:xfrm>
            <a:off x="684213" y="2576513"/>
            <a:ext cx="8208962" cy="2581275"/>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a:defRPr/>
            </a:pPr>
            <a:r>
              <a:rPr lang="en-US" altLang="de-DE" sz="2800" dirty="0">
                <a:solidFill>
                  <a:schemeClr val="bg1"/>
                </a:solidFill>
                <a:latin typeface="+mn-lt"/>
              </a:rPr>
              <a:t>In its beginning, </a:t>
            </a:r>
            <a:r>
              <a:rPr lang="en-US" altLang="de-DE" sz="2800" dirty="0" smtClean="0">
                <a:solidFill>
                  <a:schemeClr val="bg1"/>
                </a:solidFill>
                <a:latin typeface="+mn-lt"/>
              </a:rPr>
              <a:t>the initiative includes </a:t>
            </a:r>
            <a:r>
              <a:rPr lang="en-US" altLang="de-DE" sz="4000" dirty="0">
                <a:solidFill>
                  <a:schemeClr val="bg1"/>
                </a:solidFill>
                <a:latin typeface="+mn-lt"/>
              </a:rPr>
              <a:t>25 partner institutions </a:t>
            </a:r>
            <a:r>
              <a:rPr lang="en-US" altLang="de-DE" sz="2800" dirty="0">
                <a:solidFill>
                  <a:schemeClr val="bg1"/>
                </a:solidFill>
                <a:latin typeface="+mn-lt"/>
              </a:rPr>
              <a:t>and is coordinated by the University </a:t>
            </a:r>
            <a:endParaRPr lang="en-US" altLang="de-DE" sz="2800" dirty="0" smtClean="0">
              <a:solidFill>
                <a:schemeClr val="bg1"/>
              </a:solidFill>
              <a:latin typeface="+mn-lt"/>
            </a:endParaRPr>
          </a:p>
          <a:p>
            <a:pPr>
              <a:defRPr/>
            </a:pPr>
            <a:r>
              <a:rPr lang="en-US" altLang="de-DE" sz="2800" dirty="0" smtClean="0">
                <a:solidFill>
                  <a:schemeClr val="bg1"/>
                </a:solidFill>
                <a:latin typeface="+mn-lt"/>
              </a:rPr>
              <a:t>of </a:t>
            </a:r>
            <a:r>
              <a:rPr lang="en-US" altLang="de-DE" sz="2800" dirty="0">
                <a:solidFill>
                  <a:schemeClr val="bg1"/>
                </a:solidFill>
                <a:latin typeface="+mn-lt"/>
              </a:rPr>
              <a:t>Vienna. It is structured in three parallel-running subprojects.</a:t>
            </a:r>
            <a:endParaRPr lang="de-AT" altLang="de-DE" sz="28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000"/>
                                        <p:tgtEl>
                                          <p:spTgt spid="21"/>
                                        </p:tgtEl>
                                      </p:cBhvr>
                                    </p:animEffect>
                                  </p:childTnLst>
                                </p:cTn>
                              </p:par>
                              <p:par>
                                <p:cTn id="17" presetID="10" presetClass="entr"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2771" name="Picture 4" descr="Z:\l_Logo\Archiv\png Dateien\eInfrastructures_blau_f.png"/>
          <p:cNvPicPr>
            <a:picLocks noChangeAspect="1" noChangeArrowheads="1"/>
          </p:cNvPicPr>
          <p:nvPr/>
        </p:nvPicPr>
        <p:blipFill>
          <a:blip r:embed="rId2"/>
          <a:srcRect/>
          <a:stretch>
            <a:fillRect/>
          </a:stretch>
        </p:blipFill>
        <p:spPr bwMode="auto">
          <a:xfrm>
            <a:off x="7956550" y="395288"/>
            <a:ext cx="719138" cy="661987"/>
          </a:xfrm>
          <a:prstGeom prst="rect">
            <a:avLst/>
          </a:prstGeom>
          <a:noFill/>
          <a:ln w="9525">
            <a:noFill/>
            <a:miter lim="800000"/>
            <a:headEnd/>
            <a:tailEnd/>
          </a:ln>
        </p:spPr>
      </p:pic>
      <p:sp>
        <p:nvSpPr>
          <p:cNvPr id="32772"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32774"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32775"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32776"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32777" name="Rectangle 4"/>
          <p:cNvSpPr>
            <a:spLocks noChangeArrowheads="1"/>
          </p:cNvSpPr>
          <p:nvPr/>
        </p:nvSpPr>
        <p:spPr bwMode="auto">
          <a:xfrm>
            <a:off x="488950" y="2205038"/>
            <a:ext cx="8185150" cy="4103687"/>
          </a:xfrm>
          <a:prstGeom prst="rect">
            <a:avLst/>
          </a:prstGeom>
          <a:solidFill>
            <a:schemeClr val="tx2"/>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rgbClr val="33CC33"/>
              </a:solidFill>
              <a:latin typeface="Verdana" pitchFamily="34" charset="0"/>
              <a:ea typeface="ＭＳ Ｐゴシック" pitchFamily="34" charset="-128"/>
              <a:cs typeface="DejaVu Sans"/>
            </a:endParaRPr>
          </a:p>
        </p:txBody>
      </p:sp>
      <p:sp>
        <p:nvSpPr>
          <p:cNvPr id="23" name="Rectangle 1"/>
          <p:cNvSpPr txBox="1">
            <a:spLocks noChangeArrowheads="1"/>
          </p:cNvSpPr>
          <p:nvPr/>
        </p:nvSpPr>
        <p:spPr bwMode="auto">
          <a:xfrm>
            <a:off x="684213" y="2576513"/>
            <a:ext cx="8208962" cy="2581275"/>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en-US" altLang="de-DE" sz="2800">
                <a:solidFill>
                  <a:schemeClr val="bg1"/>
                </a:solidFill>
                <a:latin typeface="Calibri" pitchFamily="34" charset="0"/>
                <a:ea typeface="ＭＳ Ｐゴシック" pitchFamily="34" charset="-128"/>
              </a:rPr>
              <a:t>Development of </a:t>
            </a:r>
            <a:r>
              <a:rPr lang="en-US" altLang="de-DE" sz="3600">
                <a:solidFill>
                  <a:schemeClr val="bg1"/>
                </a:solidFill>
                <a:latin typeface="Calibri" pitchFamily="34" charset="0"/>
                <a:ea typeface="ＭＳ Ｐゴシック" pitchFamily="34" charset="-128"/>
              </a:rPr>
              <a:t>know-how and technology transfer to enable repositories </a:t>
            </a:r>
            <a:r>
              <a:rPr lang="en-US" altLang="de-DE" sz="2800">
                <a:solidFill>
                  <a:schemeClr val="bg1"/>
                </a:solidFill>
                <a:latin typeface="Calibri" pitchFamily="34" charset="0"/>
                <a:ea typeface="ＭＳ Ｐゴシック" pitchFamily="34" charset="-128"/>
              </a:rPr>
              <a:t>(institutional repositories in the narrower sense) at universities as well as to advise and support in the development of local repositories in organizational, technical, legal </a:t>
            </a:r>
          </a:p>
          <a:p>
            <a:pPr defTabSz="449263" eaLnBrk="0" hangingPunct="0">
              <a:lnSpc>
                <a:spcPct val="95000"/>
              </a:lnSpc>
              <a:buClr>
                <a:srgbClr val="000000"/>
              </a:buClr>
              <a:buSzPct val="100000"/>
              <a:buFont typeface="Arial" charset="0"/>
              <a:buNone/>
            </a:pPr>
            <a:r>
              <a:rPr lang="en-US" altLang="de-DE" sz="2800">
                <a:solidFill>
                  <a:schemeClr val="bg1"/>
                </a:solidFill>
                <a:latin typeface="Calibri" pitchFamily="34" charset="0"/>
                <a:ea typeface="ＭＳ Ｐゴシック" pitchFamily="34" charset="-128"/>
              </a:rPr>
              <a:t>and content-based issues.</a:t>
            </a:r>
            <a:endParaRPr lang="de-AT" altLang="de-DE" sz="2800">
              <a:solidFill>
                <a:schemeClr val="bg1"/>
              </a:solidFill>
              <a:latin typeface="Calibri" pitchFamily="34" charset="0"/>
              <a:ea typeface="ＭＳ Ｐゴシック" pitchFamily="34" charset="-128"/>
            </a:endParaRPr>
          </a:p>
        </p:txBody>
      </p:sp>
      <p:sp>
        <p:nvSpPr>
          <p:cNvPr id="18" name="Rectangle 1"/>
          <p:cNvSpPr txBox="1">
            <a:spLocks noChangeArrowheads="1"/>
          </p:cNvSpPr>
          <p:nvPr/>
        </p:nvSpPr>
        <p:spPr bwMode="auto">
          <a:xfrm>
            <a:off x="395288" y="549275"/>
            <a:ext cx="8208962" cy="812800"/>
          </a:xfrm>
          <a:prstGeom prst="rect">
            <a:avLst/>
          </a:prstGeom>
          <a:noFill/>
          <a:ln w="9525">
            <a:noFill/>
            <a:miter lim="800000"/>
            <a:headEnd/>
            <a:tailEnd/>
          </a:ln>
        </p:spPr>
        <p:txBody>
          <a:bodyPr/>
          <a:lstStyle/>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2800">
                <a:solidFill>
                  <a:schemeClr val="tx2"/>
                </a:solidFill>
                <a:latin typeface="Verdana" pitchFamily="34" charset="0"/>
              </a:rPr>
              <a:t>Sub-project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3795"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33797"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33798"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33799"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33800" name="Rectangle 4"/>
          <p:cNvSpPr>
            <a:spLocks noChangeArrowheads="1"/>
          </p:cNvSpPr>
          <p:nvPr/>
        </p:nvSpPr>
        <p:spPr bwMode="auto">
          <a:xfrm>
            <a:off x="488950" y="2205038"/>
            <a:ext cx="8185150" cy="4103687"/>
          </a:xfrm>
          <a:prstGeom prst="rect">
            <a:avLst/>
          </a:prstGeom>
          <a:solidFill>
            <a:schemeClr val="tx2"/>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rgbClr val="33CC33"/>
              </a:solidFill>
              <a:latin typeface="Verdana" pitchFamily="34" charset="0"/>
              <a:ea typeface="ＭＳ Ｐゴシック" pitchFamily="34" charset="-128"/>
              <a:cs typeface="DejaVu Sans"/>
            </a:endParaRPr>
          </a:p>
        </p:txBody>
      </p:sp>
      <p:sp>
        <p:nvSpPr>
          <p:cNvPr id="23" name="Rectangle 1"/>
          <p:cNvSpPr txBox="1">
            <a:spLocks noChangeArrowheads="1"/>
          </p:cNvSpPr>
          <p:nvPr/>
        </p:nvSpPr>
        <p:spPr bwMode="auto">
          <a:xfrm>
            <a:off x="684213" y="2576513"/>
            <a:ext cx="8208962" cy="2581275"/>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en-US" altLang="de-DE" sz="3600">
                <a:solidFill>
                  <a:schemeClr val="bg1"/>
                </a:solidFill>
                <a:latin typeface="Calibri" pitchFamily="34" charset="0"/>
                <a:ea typeface="ＭＳ Ｐゴシック" pitchFamily="34" charset="-128"/>
              </a:rPr>
              <a:t>Development of </a:t>
            </a:r>
            <a:r>
              <a:rPr lang="de-DE" altLang="de-DE" sz="3600">
                <a:solidFill>
                  <a:schemeClr val="bg1"/>
                </a:solidFill>
                <a:latin typeface="Calibri" pitchFamily="34" charset="0"/>
                <a:ea typeface="ＭＳ Ｐゴシック" pitchFamily="34" charset="-128"/>
              </a:rPr>
              <a:t>an </a:t>
            </a:r>
            <a:r>
              <a:rPr lang="en-US" altLang="de-DE" sz="3600">
                <a:solidFill>
                  <a:schemeClr val="bg1"/>
                </a:solidFill>
                <a:latin typeface="Calibri" pitchFamily="34" charset="0"/>
                <a:ea typeface="ＭＳ Ｐゴシック" pitchFamily="34" charset="-128"/>
              </a:rPr>
              <a:t>Austrian repository for other content types. </a:t>
            </a:r>
            <a:r>
              <a:rPr lang="en-US" altLang="de-DE" sz="2800">
                <a:solidFill>
                  <a:schemeClr val="bg1"/>
                </a:solidFill>
                <a:latin typeface="Calibri" pitchFamily="34" charset="0"/>
                <a:ea typeface="ＭＳ Ｐゴシック" pitchFamily="34" charset="-128"/>
              </a:rPr>
              <a:t>The objective is to set into motion the necessary processes that enable the management, archiving, retrievability and re-use of research data.</a:t>
            </a:r>
            <a:endParaRPr lang="de-AT" altLang="de-DE" sz="2800">
              <a:solidFill>
                <a:schemeClr val="bg1"/>
              </a:solidFill>
              <a:latin typeface="Calibri" pitchFamily="34" charset="0"/>
              <a:ea typeface="ＭＳ Ｐゴシック" pitchFamily="34" charset="-128"/>
            </a:endParaRPr>
          </a:p>
        </p:txBody>
      </p:sp>
      <p:sp>
        <p:nvSpPr>
          <p:cNvPr id="18" name="Rectangle 1"/>
          <p:cNvSpPr txBox="1">
            <a:spLocks noChangeArrowheads="1"/>
          </p:cNvSpPr>
          <p:nvPr/>
        </p:nvSpPr>
        <p:spPr bwMode="auto">
          <a:xfrm>
            <a:off x="395288" y="549275"/>
            <a:ext cx="8208962" cy="812800"/>
          </a:xfrm>
          <a:prstGeom prst="rect">
            <a:avLst/>
          </a:prstGeom>
          <a:noFill/>
          <a:ln w="9525">
            <a:noFill/>
            <a:miter lim="800000"/>
            <a:headEnd/>
            <a:tailEnd/>
          </a:ln>
        </p:spPr>
        <p:txBody>
          <a:bodyPr/>
          <a:lstStyle/>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2800">
                <a:solidFill>
                  <a:schemeClr val="tx2"/>
                </a:solidFill>
                <a:latin typeface="Verdana" pitchFamily="34" charset="0"/>
              </a:rPr>
              <a:t>Sub-project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5362"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364"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15366"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15367" name="Rechteck 1"/>
          <p:cNvSpPr>
            <a:spLocks noChangeArrowheads="1"/>
          </p:cNvSpPr>
          <p:nvPr/>
        </p:nvSpPr>
        <p:spPr bwMode="auto">
          <a:xfrm>
            <a:off x="477838" y="1628775"/>
            <a:ext cx="7694612" cy="2206625"/>
          </a:xfrm>
          <a:prstGeom prst="rect">
            <a:avLst/>
          </a:prstGeom>
          <a:noFill/>
          <a:ln w="9525">
            <a:noFill/>
            <a:miter lim="800000"/>
            <a:headEnd/>
            <a:tailEnd/>
          </a:ln>
        </p:spPr>
        <p:txBody>
          <a:bodyPr>
            <a:spAutoFit/>
          </a:bodyPr>
          <a:lstStyle/>
          <a:p>
            <a:r>
              <a:rPr lang="en-US" altLang="de-DE" sz="2800" i="1">
                <a:latin typeface="Calibri" pitchFamily="34" charset="0"/>
              </a:rPr>
              <a:t>e-Infrastructures Austria </a:t>
            </a:r>
            <a:r>
              <a:rPr lang="en-US" altLang="de-DE" sz="2800">
                <a:latin typeface="Calibri" pitchFamily="34" charset="0"/>
              </a:rPr>
              <a:t>is an initiative designed to foster the coordinated and on-going development of Austria-wide infrastructures for digital resources in research and academic teaching. </a:t>
            </a:r>
            <a:endParaRPr lang="de-AT" altLang="de-DE" sz="2800">
              <a:latin typeface="Calibri" pitchFamily="34" charset="0"/>
            </a:endParaRPr>
          </a:p>
          <a:p>
            <a:pPr>
              <a:lnSpc>
                <a:spcPct val="95000"/>
              </a:lnSpc>
            </a:pPr>
            <a:endParaRPr lang="de-AT" altLang="de-DE" sz="2800">
              <a:solidFill>
                <a:srgbClr val="000066"/>
              </a:solidFill>
              <a:latin typeface="Calibri" pitchFamily="34" charset="0"/>
            </a:endParaRPr>
          </a:p>
        </p:txBody>
      </p:sp>
      <p:sp>
        <p:nvSpPr>
          <p:cNvPr id="18" name="Rectangle 1"/>
          <p:cNvSpPr txBox="1">
            <a:spLocks noChangeArrowheads="1"/>
          </p:cNvSpPr>
          <p:nvPr/>
        </p:nvSpPr>
        <p:spPr bwMode="auto">
          <a:xfrm>
            <a:off x="395288" y="692150"/>
            <a:ext cx="8208962" cy="814388"/>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800">
                <a:solidFill>
                  <a:srgbClr val="009FDF"/>
                </a:solidFill>
                <a:latin typeface="Verdana" pitchFamily="34" charset="0"/>
              </a:rPr>
              <a:t>e- Infrastructures Austria at a glance</a:t>
            </a:r>
            <a:endParaRPr lang="de-AT" altLang="de-DE" sz="2800">
              <a:solidFill>
                <a:srgbClr val="009FD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4294967295"/>
          </p:nvPr>
        </p:nvSpPr>
        <p:spPr>
          <a:xfrm>
            <a:off x="6553200" y="5924550"/>
            <a:ext cx="2133600" cy="365125"/>
          </a:xfrm>
          <a:prstGeom prst="rect">
            <a:avLst/>
          </a:prstGeom>
        </p:spPr>
        <p:txBody>
          <a:bodyPr anchor="ctr"/>
          <a:lstStyle/>
          <a:p>
            <a:pPr algn="r" fontAlgn="auto">
              <a:spcBef>
                <a:spcPts val="0"/>
              </a:spcBef>
              <a:spcAft>
                <a:spcPts val="0"/>
              </a:spcAft>
              <a:defRPr/>
            </a:pPr>
            <a:fld id="{30E813AD-E8CE-4FDF-B55D-FFEB21F86C19}" type="slidenum">
              <a:rPr lang="de-AT" sz="1200">
                <a:solidFill>
                  <a:schemeClr val="tx1">
                    <a:tint val="75000"/>
                  </a:schemeClr>
                </a:solidFill>
                <a:latin typeface="+mn-lt"/>
                <a:cs typeface="+mn-cs"/>
              </a:rPr>
              <a:pPr algn="r" fontAlgn="auto">
                <a:spcBef>
                  <a:spcPts val="0"/>
                </a:spcBef>
                <a:spcAft>
                  <a:spcPts val="0"/>
                </a:spcAft>
                <a:defRPr/>
              </a:pPr>
              <a:t>20</a:t>
            </a:fld>
            <a:endParaRPr lang="de-AT" sz="1200">
              <a:solidFill>
                <a:schemeClr val="tx1">
                  <a:tint val="75000"/>
                </a:schemeClr>
              </a:solidFill>
              <a:latin typeface="+mn-lt"/>
              <a:cs typeface="+mn-cs"/>
            </a:endParaRPr>
          </a:p>
        </p:txBody>
      </p:sp>
      <p:sp>
        <p:nvSpPr>
          <p:cNvPr id="34818" name="Rectangle 4"/>
          <p:cNvSpPr>
            <a:spLocks noChangeArrowheads="1"/>
          </p:cNvSpPr>
          <p:nvPr/>
        </p:nvSpPr>
        <p:spPr bwMode="auto">
          <a:xfrm>
            <a:off x="466725" y="17732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1"/>
          <p:cNvSpPr txBox="1">
            <a:spLocks noChangeArrowheads="1"/>
          </p:cNvSpPr>
          <p:nvPr/>
        </p:nvSpPr>
        <p:spPr bwMode="auto">
          <a:xfrm>
            <a:off x="501650" y="18224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34821" name="Rectangle 4"/>
          <p:cNvSpPr>
            <a:spLocks noChangeArrowheads="1"/>
          </p:cNvSpPr>
          <p:nvPr/>
        </p:nvSpPr>
        <p:spPr bwMode="auto">
          <a:xfrm>
            <a:off x="466725" y="17732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34822" name="Rectangle 4"/>
          <p:cNvSpPr>
            <a:spLocks noChangeArrowheads="1"/>
          </p:cNvSpPr>
          <p:nvPr/>
        </p:nvSpPr>
        <p:spPr bwMode="auto">
          <a:xfrm>
            <a:off x="488950" y="1700213"/>
            <a:ext cx="8185150" cy="4103687"/>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34823" name="Rectangle 4"/>
          <p:cNvSpPr>
            <a:spLocks noChangeArrowheads="1"/>
          </p:cNvSpPr>
          <p:nvPr/>
        </p:nvSpPr>
        <p:spPr bwMode="auto">
          <a:xfrm>
            <a:off x="466725" y="17732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1"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34825" name="Rectangle 4"/>
          <p:cNvSpPr>
            <a:spLocks noChangeArrowheads="1"/>
          </p:cNvSpPr>
          <p:nvPr/>
        </p:nvSpPr>
        <p:spPr bwMode="auto">
          <a:xfrm>
            <a:off x="488950" y="1916113"/>
            <a:ext cx="8185150" cy="4373562"/>
          </a:xfrm>
          <a:prstGeom prst="rect">
            <a:avLst/>
          </a:prstGeom>
          <a:solidFill>
            <a:schemeClr val="tx2"/>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rgbClr val="33CC33"/>
              </a:solidFill>
              <a:latin typeface="Verdana" pitchFamily="34" charset="0"/>
              <a:ea typeface="ＭＳ Ｐゴシック" pitchFamily="34" charset="-128"/>
              <a:cs typeface="DejaVu Sans"/>
            </a:endParaRPr>
          </a:p>
        </p:txBody>
      </p:sp>
      <p:sp>
        <p:nvSpPr>
          <p:cNvPr id="23" name="Rectangle 1"/>
          <p:cNvSpPr txBox="1">
            <a:spLocks noChangeArrowheads="1"/>
          </p:cNvSpPr>
          <p:nvPr/>
        </p:nvSpPr>
        <p:spPr bwMode="auto">
          <a:xfrm>
            <a:off x="476250" y="1908175"/>
            <a:ext cx="8208963" cy="2581275"/>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en-US" altLang="de-DE" sz="2400">
                <a:solidFill>
                  <a:schemeClr val="bg1"/>
                </a:solidFill>
                <a:latin typeface="Calibri" pitchFamily="34" charset="0"/>
                <a:ea typeface="ＭＳ Ｐゴシック" pitchFamily="34" charset="-128"/>
              </a:rPr>
              <a:t>A third focus is the </a:t>
            </a:r>
            <a:r>
              <a:rPr lang="en-US" altLang="de-DE" sz="3600">
                <a:solidFill>
                  <a:schemeClr val="bg1"/>
                </a:solidFill>
                <a:latin typeface="Calibri" pitchFamily="34" charset="0"/>
                <a:ea typeface="ＭＳ Ｐゴシック" pitchFamily="34" charset="-128"/>
              </a:rPr>
              <a:t>development of a compe-tence network </a:t>
            </a:r>
            <a:r>
              <a:rPr lang="en-US" altLang="de-DE" sz="2400">
                <a:solidFill>
                  <a:schemeClr val="bg1"/>
                </a:solidFill>
                <a:latin typeface="Calibri" pitchFamily="34" charset="0"/>
                <a:ea typeface="ＭＳ Ｐゴシック" pitchFamily="34" charset="-128"/>
              </a:rPr>
              <a:t>for research data and data from research-based courses of study of heterogeneous origins with varying levels of accessibility. In addition to the fostering of domestic and international dialogue, other objectives include the grouping of expertise, the sharing of responsibilities, cooperation efforts in the establishment and maintenance of standards and technical requirements (metadata, workflows, and preservation planning) as well as the promotion of the concept of involving scientists in becoming producers of such research content</a:t>
            </a:r>
            <a:endParaRPr lang="de-AT" altLang="de-DE" sz="2400">
              <a:solidFill>
                <a:schemeClr val="bg1"/>
              </a:solidFill>
              <a:latin typeface="Calibri" pitchFamily="34" charset="0"/>
              <a:ea typeface="ＭＳ Ｐゴシック" pitchFamily="34" charset="-128"/>
            </a:endParaRPr>
          </a:p>
        </p:txBody>
      </p:sp>
      <p:sp>
        <p:nvSpPr>
          <p:cNvPr id="18" name="Rectangle 1"/>
          <p:cNvSpPr txBox="1">
            <a:spLocks noChangeArrowheads="1"/>
          </p:cNvSpPr>
          <p:nvPr/>
        </p:nvSpPr>
        <p:spPr bwMode="auto">
          <a:xfrm>
            <a:off x="395288" y="549275"/>
            <a:ext cx="8208962" cy="812800"/>
          </a:xfrm>
          <a:prstGeom prst="rect">
            <a:avLst/>
          </a:prstGeom>
          <a:noFill/>
          <a:ln w="9525">
            <a:noFill/>
            <a:miter lim="800000"/>
            <a:headEnd/>
            <a:tailEnd/>
          </a:ln>
        </p:spPr>
        <p:txBody>
          <a:bodyPr/>
          <a:lstStyle/>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2800">
                <a:solidFill>
                  <a:schemeClr val="tx2"/>
                </a:solidFill>
                <a:latin typeface="Verdana" pitchFamily="34" charset="0"/>
              </a:rPr>
              <a:t>Sub-project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par>
                                <p:cTn id="14" presetID="10" presetClass="entr"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2000"/>
                                        <p:tgtEl>
                                          <p:spTgt spid="23"/>
                                        </p:tgtEl>
                                      </p:cBhvr>
                                    </p:animEffect>
                                  </p:childTnLst>
                                </p:cTn>
                              </p:par>
                              <p:par>
                                <p:cTn id="17" presetID="10" presetClass="entr"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4294967295"/>
          </p:nvPr>
        </p:nvSpPr>
        <p:spPr>
          <a:xfrm>
            <a:off x="6653213" y="6300788"/>
            <a:ext cx="2133600" cy="365125"/>
          </a:xfrm>
          <a:prstGeom prst="rect">
            <a:avLst/>
          </a:prstGeom>
        </p:spPr>
        <p:txBody>
          <a:bodyPr anchor="ctr"/>
          <a:lstStyle/>
          <a:p>
            <a:pPr algn="r" fontAlgn="auto">
              <a:spcBef>
                <a:spcPts val="0"/>
              </a:spcBef>
              <a:spcAft>
                <a:spcPts val="0"/>
              </a:spcAft>
              <a:defRPr/>
            </a:pPr>
            <a:fld id="{B1D3B94A-E052-450E-8F57-48EDD3F83A7D}" type="slidenum">
              <a:rPr lang="de-AT" sz="1200">
                <a:solidFill>
                  <a:schemeClr val="tx1">
                    <a:tint val="75000"/>
                  </a:schemeClr>
                </a:solidFill>
                <a:latin typeface="+mn-lt"/>
                <a:cs typeface="+mn-cs"/>
              </a:rPr>
              <a:pPr algn="r" fontAlgn="auto">
                <a:spcBef>
                  <a:spcPts val="0"/>
                </a:spcBef>
                <a:spcAft>
                  <a:spcPts val="0"/>
                </a:spcAft>
                <a:defRPr/>
              </a:pPr>
              <a:t>21</a:t>
            </a:fld>
            <a:endParaRPr lang="de-AT" sz="1200">
              <a:solidFill>
                <a:schemeClr val="tx1">
                  <a:tint val="75000"/>
                </a:schemeClr>
              </a:solidFill>
              <a:latin typeface="+mn-lt"/>
              <a:cs typeface="+mn-cs"/>
            </a:endParaRPr>
          </a:p>
        </p:txBody>
      </p:sp>
      <p:sp>
        <p:nvSpPr>
          <p:cNvPr id="35842" name="Rectangle 4"/>
          <p:cNvSpPr>
            <a:spLocks noChangeArrowheads="1"/>
          </p:cNvSpPr>
          <p:nvPr/>
        </p:nvSpPr>
        <p:spPr bwMode="auto">
          <a:xfrm>
            <a:off x="566738" y="2149475"/>
            <a:ext cx="4176712" cy="4103688"/>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10" name="Rectangle 1"/>
          <p:cNvSpPr txBox="1">
            <a:spLocks noChangeArrowheads="1"/>
          </p:cNvSpPr>
          <p:nvPr/>
        </p:nvSpPr>
        <p:spPr bwMode="auto">
          <a:xfrm>
            <a:off x="601663" y="2198688"/>
            <a:ext cx="8208962" cy="814387"/>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35844" name="Rectangle 4"/>
          <p:cNvSpPr>
            <a:spLocks noChangeArrowheads="1"/>
          </p:cNvSpPr>
          <p:nvPr/>
        </p:nvSpPr>
        <p:spPr bwMode="auto">
          <a:xfrm>
            <a:off x="566738" y="2149475"/>
            <a:ext cx="4176712" cy="4103688"/>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17" name="Rectangle 1"/>
          <p:cNvSpPr txBox="1">
            <a:spLocks noChangeArrowheads="1"/>
          </p:cNvSpPr>
          <p:nvPr/>
        </p:nvSpPr>
        <p:spPr>
          <a:xfrm>
            <a:off x="395288" y="6430963"/>
            <a:ext cx="8208962" cy="814387"/>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de-DE" sz="900" kern="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Paolo Budroni - </a:t>
            </a:r>
            <a:r>
              <a:rPr lang="en-GB" altLang="de-DE" sz="900" kern="0" dirty="0" smtClean="0">
                <a:solidFill>
                  <a:srgbClr val="009FDF"/>
                </a:solidFill>
                <a:latin typeface="Verdana" panose="020B0604030504040204" pitchFamily="34" charset="0"/>
                <a:ea typeface="Verdana" panose="020B0604030504040204" pitchFamily="34" charset="0"/>
                <a:cs typeface="Verdana" panose="020B0604030504040204" pitchFamily="34" charset="0"/>
              </a:rPr>
              <a:t>e-Infrastructures Austria </a:t>
            </a:r>
            <a:r>
              <a:rPr lang="en-GB" altLang="de-DE" sz="900" kern="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3</a:t>
            </a:r>
            <a:r>
              <a:rPr lang="en-GB" altLang="de-DE" sz="900" kern="0" baseline="30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rd</a:t>
            </a:r>
            <a:r>
              <a:rPr lang="en-GB" altLang="de-DE" sz="900" kern="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Liber Workshop on Digital Curation – Vienna 19-20 May 2014</a:t>
            </a:r>
          </a:p>
        </p:txBody>
      </p:sp>
      <p:sp>
        <p:nvSpPr>
          <p:cNvPr id="18" name="Rectangle 1"/>
          <p:cNvSpPr txBox="1">
            <a:spLocks noChangeArrowheads="1"/>
          </p:cNvSpPr>
          <p:nvPr/>
        </p:nvSpPr>
        <p:spPr bwMode="auto">
          <a:xfrm>
            <a:off x="236538" y="527050"/>
            <a:ext cx="8208962" cy="814388"/>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en-US" altLang="de-DE" sz="2000">
                <a:solidFill>
                  <a:srgbClr val="009FDF"/>
                </a:solidFill>
                <a:latin typeface="Verdana" pitchFamily="34" charset="0"/>
              </a:rPr>
              <a:t>                     </a:t>
            </a:r>
            <a:r>
              <a:rPr lang="en-US" altLang="de-DE" sz="3200">
                <a:solidFill>
                  <a:srgbClr val="009FDF"/>
                </a:solidFill>
                <a:latin typeface="Verdana" pitchFamily="34" charset="0"/>
              </a:rPr>
              <a:t>The 3 sub-projects</a:t>
            </a:r>
            <a:endParaRPr lang="de-AT" altLang="de-DE" sz="3200">
              <a:solidFill>
                <a:srgbClr val="009FDF"/>
              </a:solidFill>
              <a:latin typeface="Verdana" pitchFamily="34" charset="0"/>
            </a:endParaRPr>
          </a:p>
        </p:txBody>
      </p:sp>
      <p:cxnSp>
        <p:nvCxnSpPr>
          <p:cNvPr id="16" name="Gerade Verbindung mit Pfeil 15"/>
          <p:cNvCxnSpPr>
            <a:cxnSpLocks noChangeShapeType="1"/>
          </p:cNvCxnSpPr>
          <p:nvPr/>
        </p:nvCxnSpPr>
        <p:spPr bwMode="auto">
          <a:xfrm flipH="1">
            <a:off x="19050" y="1697038"/>
            <a:ext cx="9305925" cy="34925"/>
          </a:xfrm>
          <a:prstGeom prst="straightConnector1">
            <a:avLst/>
          </a:prstGeom>
          <a:ln>
            <a:solidFill>
              <a:schemeClr val="tx2">
                <a:lumMod val="20000"/>
                <a:lumOff val="80000"/>
              </a:schemeClr>
            </a:solidFill>
            <a:prstDash val="sysDot"/>
            <a:headEnd/>
            <a:tailEnd type="arrow" w="med" len="med"/>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cxnSpLocks noChangeShapeType="1"/>
          </p:cNvCxnSpPr>
          <p:nvPr/>
        </p:nvCxnSpPr>
        <p:spPr bwMode="auto">
          <a:xfrm flipH="1">
            <a:off x="-80963" y="5084763"/>
            <a:ext cx="9324976" cy="71437"/>
          </a:xfrm>
          <a:prstGeom prst="straightConnector1">
            <a:avLst/>
          </a:prstGeom>
          <a:ln>
            <a:solidFill>
              <a:schemeClr val="tx2">
                <a:lumMod val="20000"/>
                <a:lumOff val="80000"/>
              </a:schemeClr>
            </a:solidFill>
            <a:prstDash val="sysDot"/>
            <a:headEnd/>
            <a:tailEnd type="arrow" w="med" len="med"/>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cxnSpLocks noChangeShapeType="1"/>
          </p:cNvCxnSpPr>
          <p:nvPr/>
        </p:nvCxnSpPr>
        <p:spPr bwMode="auto">
          <a:xfrm flipH="1">
            <a:off x="-80963" y="2809875"/>
            <a:ext cx="9324976" cy="71438"/>
          </a:xfrm>
          <a:prstGeom prst="straightConnector1">
            <a:avLst/>
          </a:prstGeom>
          <a:ln>
            <a:solidFill>
              <a:schemeClr val="tx2">
                <a:lumMod val="20000"/>
                <a:lumOff val="80000"/>
              </a:schemeClr>
            </a:solidFill>
            <a:prstDash val="sysDot"/>
            <a:headEnd/>
            <a:tailEnd type="arrow"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cxnSpLocks noChangeShapeType="1"/>
          </p:cNvCxnSpPr>
          <p:nvPr/>
        </p:nvCxnSpPr>
        <p:spPr bwMode="auto">
          <a:xfrm flipH="1">
            <a:off x="-223838" y="3876675"/>
            <a:ext cx="9467851" cy="58738"/>
          </a:xfrm>
          <a:prstGeom prst="straightConnector1">
            <a:avLst/>
          </a:prstGeom>
          <a:ln>
            <a:solidFill>
              <a:schemeClr val="tx2">
                <a:lumMod val="20000"/>
                <a:lumOff val="80000"/>
              </a:schemeClr>
            </a:solidFill>
            <a:prstDash val="sysDot"/>
            <a:headEnd/>
            <a:tailEnd type="arrow" w="med" len="med"/>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8559800" y="6194425"/>
            <a:ext cx="288925" cy="0"/>
          </a:xfrm>
          <a:prstGeom prst="line">
            <a:avLst/>
          </a:prstGeom>
          <a:ln w="190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35852" name="Gruppierung 14"/>
          <p:cNvGrpSpPr>
            <a:grpSpLocks/>
          </p:cNvGrpSpPr>
          <p:nvPr/>
        </p:nvGrpSpPr>
        <p:grpSpPr bwMode="auto">
          <a:xfrm>
            <a:off x="495300" y="1270000"/>
            <a:ext cx="1728788" cy="503238"/>
            <a:chOff x="2425988" y="3228833"/>
            <a:chExt cx="798601" cy="504375"/>
          </a:xfrm>
        </p:grpSpPr>
        <p:sp>
          <p:nvSpPr>
            <p:cNvPr id="24" name="Abgerundetes Rechteck 23"/>
            <p:cNvSpPr/>
            <p:nvPr/>
          </p:nvSpPr>
          <p:spPr>
            <a:xfrm>
              <a:off x="2425988" y="3228833"/>
              <a:ext cx="798601" cy="504375"/>
            </a:xfrm>
            <a:prstGeom prst="roundRect">
              <a:avLst/>
            </a:prstGeom>
            <a:noFill/>
            <a:ln w="190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de-DE" dirty="0">
                <a:solidFill>
                  <a:prstClr val="white"/>
                </a:solidFill>
              </a:endParaRPr>
            </a:p>
          </p:txBody>
        </p:sp>
        <p:sp>
          <p:nvSpPr>
            <p:cNvPr id="35895" name="Textfeld 16"/>
            <p:cNvSpPr txBox="1">
              <a:spLocks noChangeArrowheads="1"/>
            </p:cNvSpPr>
            <p:nvPr/>
          </p:nvSpPr>
          <p:spPr bwMode="auto">
            <a:xfrm>
              <a:off x="2581455" y="3300432"/>
              <a:ext cx="474467" cy="367541"/>
            </a:xfrm>
            <a:prstGeom prst="rect">
              <a:avLst/>
            </a:prstGeom>
            <a:noFill/>
            <a:ln w="9525">
              <a:noFill/>
              <a:miter lim="800000"/>
              <a:headEnd/>
              <a:tailEnd/>
            </a:ln>
          </p:spPr>
          <p:txBody>
            <a:bodyPr wrap="none">
              <a:spAutoFit/>
            </a:bodyPr>
            <a:lstStyle/>
            <a:p>
              <a:pPr algn="ctr" defTabSz="457200"/>
              <a:r>
                <a:rPr lang="de-DE" altLang="de-DE">
                  <a:solidFill>
                    <a:schemeClr val="accent2"/>
                  </a:solidFill>
                  <a:latin typeface="Calibri" pitchFamily="34" charset="0"/>
                  <a:ea typeface="ＭＳ Ｐゴシック" pitchFamily="34" charset="-128"/>
                </a:rPr>
                <a:t>Project A</a:t>
              </a:r>
            </a:p>
          </p:txBody>
        </p:sp>
      </p:grpSp>
      <p:sp>
        <p:nvSpPr>
          <p:cNvPr id="26" name="Abgerundetes Rechteck 25"/>
          <p:cNvSpPr/>
          <p:nvPr/>
        </p:nvSpPr>
        <p:spPr>
          <a:xfrm>
            <a:off x="315913" y="6273800"/>
            <a:ext cx="8359775" cy="504825"/>
          </a:xfrm>
          <a:prstGeom prst="roundRect">
            <a:avLst/>
          </a:prstGeom>
          <a:solidFill>
            <a:schemeClr val="bg1"/>
          </a:solidFill>
          <a:ln w="19050">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anchor="ctr"/>
          <a:lstStyle>
            <a:lvl1pPr defTabSz="457200" eaLnBrk="0" hangingPunct="0">
              <a:defRPr sz="2400">
                <a:solidFill>
                  <a:schemeClr val="bg1"/>
                </a:solidFill>
                <a:latin typeface="Times New Roman" pitchFamily="18" charset="0"/>
                <a:ea typeface="ＭＳ Ｐゴシック" pitchFamily="34" charset="-128"/>
              </a:defRPr>
            </a:lvl1pPr>
            <a:lvl2pPr marL="742950" indent="-285750" defTabSz="457200" eaLnBrk="0" hangingPunct="0">
              <a:defRPr sz="2400">
                <a:solidFill>
                  <a:schemeClr val="bg1"/>
                </a:solidFill>
                <a:latin typeface="Times New Roman" pitchFamily="18" charset="0"/>
                <a:ea typeface="ＭＳ Ｐゴシック" pitchFamily="34" charset="-128"/>
              </a:defRPr>
            </a:lvl2pPr>
            <a:lvl3pPr marL="1143000" indent="-228600" defTabSz="457200" eaLnBrk="0" hangingPunct="0">
              <a:defRPr sz="2400">
                <a:solidFill>
                  <a:schemeClr val="bg1"/>
                </a:solidFill>
                <a:latin typeface="Times New Roman" pitchFamily="18" charset="0"/>
                <a:ea typeface="ＭＳ Ｐゴシック" pitchFamily="34" charset="-128"/>
              </a:defRPr>
            </a:lvl3pPr>
            <a:lvl4pPr marL="1600200" indent="-228600" defTabSz="457200" eaLnBrk="0" hangingPunct="0">
              <a:defRPr sz="2400">
                <a:solidFill>
                  <a:schemeClr val="bg1"/>
                </a:solidFill>
                <a:latin typeface="Times New Roman" pitchFamily="18" charset="0"/>
                <a:ea typeface="ＭＳ Ｐゴシック" pitchFamily="34" charset="-128"/>
              </a:defRPr>
            </a:lvl4pPr>
            <a:lvl5pPr marL="2057400" indent="-228600" defTabSz="457200" eaLnBrk="0" hangingPunct="0">
              <a:defRPr sz="2400">
                <a:solidFill>
                  <a:schemeClr val="bg1"/>
                </a:solidFill>
                <a:latin typeface="Times New Roman" pitchFamily="18" charset="0"/>
                <a:ea typeface="ＭＳ Ｐゴシック" pitchFamily="34" charset="-128"/>
              </a:defRPr>
            </a:lvl5pPr>
            <a:lvl6pPr marL="25146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6pPr>
            <a:lvl7pPr marL="29718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7pPr>
            <a:lvl8pPr marL="34290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8pPr>
            <a:lvl9pPr marL="38862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9pPr>
          </a:lstStyle>
          <a:p>
            <a:pPr algn="ctr" eaLnBrk="1" fontAlgn="auto" hangingPunct="1">
              <a:spcBef>
                <a:spcPts val="0"/>
              </a:spcBef>
              <a:spcAft>
                <a:spcPts val="0"/>
              </a:spcAft>
              <a:defRPr/>
            </a:pPr>
            <a:r>
              <a:rPr lang="de-DE" altLang="de-DE" sz="1300" dirty="0" smtClean="0">
                <a:solidFill>
                  <a:srgbClr val="000066"/>
                </a:solidFill>
                <a:latin typeface="Calibri" pitchFamily="34" charset="0"/>
              </a:rPr>
              <a:t>Common </a:t>
            </a:r>
            <a:r>
              <a:rPr lang="de-DE" altLang="de-DE" sz="1300" dirty="0" err="1" smtClean="0">
                <a:solidFill>
                  <a:srgbClr val="000066"/>
                </a:solidFill>
                <a:latin typeface="Calibri" pitchFamily="34" charset="0"/>
              </a:rPr>
              <a:t>goals</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Increased</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visibility</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standardized</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repository</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landscape</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harmonization</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of</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policies</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and</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where</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appropriate</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joint</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visualization</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and</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representation</a:t>
            </a:r>
            <a:r>
              <a:rPr lang="de-DE" altLang="de-DE" sz="1300" dirty="0" smtClean="0">
                <a:solidFill>
                  <a:srgbClr val="000066"/>
                </a:solidFill>
                <a:latin typeface="Calibri" pitchFamily="34" charset="0"/>
              </a:rPr>
              <a:t> </a:t>
            </a:r>
            <a:r>
              <a:rPr lang="de-DE" altLang="de-DE" sz="1300" dirty="0" err="1" smtClean="0">
                <a:solidFill>
                  <a:srgbClr val="000066"/>
                </a:solidFill>
                <a:latin typeface="Calibri" pitchFamily="34" charset="0"/>
              </a:rPr>
              <a:t>surface</a:t>
            </a:r>
            <a:endParaRPr lang="de-DE" altLang="de-DE" sz="1300" dirty="0" smtClean="0">
              <a:solidFill>
                <a:srgbClr val="000066"/>
              </a:solidFill>
              <a:latin typeface="Calibri" pitchFamily="34" charset="0"/>
            </a:endParaRPr>
          </a:p>
        </p:txBody>
      </p:sp>
      <p:grpSp>
        <p:nvGrpSpPr>
          <p:cNvPr id="35854" name="Gruppierung 66"/>
          <p:cNvGrpSpPr>
            <a:grpSpLocks/>
          </p:cNvGrpSpPr>
          <p:nvPr/>
        </p:nvGrpSpPr>
        <p:grpSpPr bwMode="auto">
          <a:xfrm>
            <a:off x="8410575" y="966788"/>
            <a:ext cx="660400" cy="576262"/>
            <a:chOff x="2592136" y="3228832"/>
            <a:chExt cx="458740" cy="899094"/>
          </a:xfrm>
        </p:grpSpPr>
        <p:sp>
          <p:nvSpPr>
            <p:cNvPr id="28" name="Abgerundetes Rechteck 27"/>
            <p:cNvSpPr/>
            <p:nvPr/>
          </p:nvSpPr>
          <p:spPr>
            <a:xfrm>
              <a:off x="2592136" y="3228832"/>
              <a:ext cx="458740" cy="899094"/>
            </a:xfrm>
            <a:prstGeom prst="round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de-DE" dirty="0">
                <a:solidFill>
                  <a:prstClr val="white"/>
                </a:solidFill>
              </a:endParaRPr>
            </a:p>
          </p:txBody>
        </p:sp>
        <p:sp>
          <p:nvSpPr>
            <p:cNvPr id="29" name="Textfeld 68"/>
            <p:cNvSpPr txBox="1">
              <a:spLocks noChangeArrowheads="1"/>
            </p:cNvSpPr>
            <p:nvPr/>
          </p:nvSpPr>
          <p:spPr bwMode="auto">
            <a:xfrm>
              <a:off x="2607574" y="3478993"/>
              <a:ext cx="423452" cy="572152"/>
            </a:xfrm>
            <a:prstGeom prst="rect">
              <a:avLst/>
            </a:prstGeom>
            <a:noFill/>
            <a:ln>
              <a:noFill/>
            </a:ln>
            <a:extLst/>
          </p:spPr>
          <p:txBody>
            <a:bodyPr wrap="none">
              <a:spAutoFit/>
            </a:bodyPr>
            <a:lstStyle>
              <a:lvl1pPr defTabSz="457200" eaLnBrk="0" hangingPunct="0">
                <a:defRPr sz="2400">
                  <a:solidFill>
                    <a:schemeClr val="bg1"/>
                  </a:solidFill>
                  <a:latin typeface="Times New Roman" pitchFamily="18" charset="0"/>
                  <a:ea typeface="ＭＳ Ｐゴシック" pitchFamily="34" charset="-128"/>
                </a:defRPr>
              </a:lvl1pPr>
              <a:lvl2pPr marL="742950" indent="-285750" defTabSz="457200" eaLnBrk="0" hangingPunct="0">
                <a:defRPr sz="2400">
                  <a:solidFill>
                    <a:schemeClr val="bg1"/>
                  </a:solidFill>
                  <a:latin typeface="Times New Roman" pitchFamily="18" charset="0"/>
                  <a:ea typeface="ＭＳ Ｐゴシック" pitchFamily="34" charset="-128"/>
                </a:defRPr>
              </a:lvl2pPr>
              <a:lvl3pPr marL="1143000" indent="-228600" defTabSz="457200" eaLnBrk="0" hangingPunct="0">
                <a:defRPr sz="2400">
                  <a:solidFill>
                    <a:schemeClr val="bg1"/>
                  </a:solidFill>
                  <a:latin typeface="Times New Roman" pitchFamily="18" charset="0"/>
                  <a:ea typeface="ＭＳ Ｐゴシック" pitchFamily="34" charset="-128"/>
                </a:defRPr>
              </a:lvl3pPr>
              <a:lvl4pPr marL="1600200" indent="-228600" defTabSz="457200" eaLnBrk="0" hangingPunct="0">
                <a:defRPr sz="2400">
                  <a:solidFill>
                    <a:schemeClr val="bg1"/>
                  </a:solidFill>
                  <a:latin typeface="Times New Roman" pitchFamily="18" charset="0"/>
                  <a:ea typeface="ＭＳ Ｐゴシック" pitchFamily="34" charset="-128"/>
                </a:defRPr>
              </a:lvl4pPr>
              <a:lvl5pPr marL="2057400" indent="-228600" defTabSz="457200" eaLnBrk="0" hangingPunct="0">
                <a:defRPr sz="2400">
                  <a:solidFill>
                    <a:schemeClr val="bg1"/>
                  </a:solidFill>
                  <a:latin typeface="Times New Roman" pitchFamily="18" charset="0"/>
                  <a:ea typeface="ＭＳ Ｐゴシック" pitchFamily="34" charset="-128"/>
                </a:defRPr>
              </a:lvl5pPr>
              <a:lvl6pPr marL="25146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6pPr>
              <a:lvl7pPr marL="29718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7pPr>
              <a:lvl8pPr marL="34290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8pPr>
              <a:lvl9pPr marL="38862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9pPr>
            </a:lstStyle>
            <a:p>
              <a:pPr algn="ctr" eaLnBrk="1" fontAlgn="auto" hangingPunct="1">
                <a:spcBef>
                  <a:spcPts val="0"/>
                </a:spcBef>
                <a:spcAft>
                  <a:spcPts val="0"/>
                </a:spcAft>
                <a:defRPr/>
              </a:pPr>
              <a:r>
                <a:rPr lang="de-DE" sz="1800" dirty="0" smtClean="0">
                  <a:solidFill>
                    <a:schemeClr val="bg1">
                      <a:lumMod val="50000"/>
                    </a:schemeClr>
                  </a:solidFill>
                  <a:latin typeface="Calibri" pitchFamily="34" charset="0"/>
                  <a:cs typeface="+mn-cs"/>
                </a:rPr>
                <a:t>time</a:t>
              </a:r>
            </a:p>
          </p:txBody>
        </p:sp>
      </p:grpSp>
      <p:grpSp>
        <p:nvGrpSpPr>
          <p:cNvPr id="35855" name="Gruppieren 14"/>
          <p:cNvGrpSpPr>
            <a:grpSpLocks/>
          </p:cNvGrpSpPr>
          <p:nvPr/>
        </p:nvGrpSpPr>
        <p:grpSpPr bwMode="auto">
          <a:xfrm>
            <a:off x="350838" y="1808163"/>
            <a:ext cx="2016125" cy="2986087"/>
            <a:chOff x="251520" y="1700904"/>
            <a:chExt cx="2015902" cy="2985960"/>
          </a:xfrm>
        </p:grpSpPr>
        <p:sp>
          <p:nvSpPr>
            <p:cNvPr id="35890" name="Text Box 56"/>
            <p:cNvSpPr txBox="1">
              <a:spLocks noChangeArrowheads="1"/>
            </p:cNvSpPr>
            <p:nvPr/>
          </p:nvSpPr>
          <p:spPr bwMode="auto">
            <a:xfrm>
              <a:off x="251520" y="1850123"/>
              <a:ext cx="2015902" cy="2354391"/>
            </a:xfrm>
            <a:prstGeom prst="rect">
              <a:avLst/>
            </a:prstGeom>
            <a:noFill/>
            <a:ln w="9525">
              <a:noFill/>
              <a:miter lim="800000"/>
              <a:headEnd/>
              <a:tailEnd/>
            </a:ln>
          </p:spPr>
          <p:txBody>
            <a:bodyPr>
              <a:spAutoFit/>
            </a:bodyPr>
            <a:lstStyle/>
            <a:p>
              <a:pPr algn="ctr">
                <a:spcBef>
                  <a:spcPct val="50000"/>
                </a:spcBef>
                <a:buFont typeface="Times New Roman" pitchFamily="18" charset="0"/>
                <a:buNone/>
              </a:pPr>
              <a:r>
                <a:rPr lang="de-AT" altLang="de-DE" sz="1400" b="1">
                  <a:solidFill>
                    <a:schemeClr val="accent2"/>
                  </a:solidFill>
                  <a:latin typeface="Calibri" pitchFamily="34" charset="0"/>
                  <a:ea typeface="ＭＳ Ｐゴシック" pitchFamily="34" charset="-128"/>
                </a:rPr>
                <a:t>Construction of  (institutional) repositories and publication services</a:t>
              </a:r>
            </a:p>
            <a:p>
              <a:pPr algn="ctr">
                <a:spcBef>
                  <a:spcPct val="50000"/>
                </a:spcBef>
                <a:buFont typeface="Times New Roman" pitchFamily="18" charset="0"/>
                <a:buNone/>
              </a:pPr>
              <a:r>
                <a:rPr lang="de-AT" altLang="de-DE" sz="1400" b="1">
                  <a:solidFill>
                    <a:schemeClr val="accent2"/>
                  </a:solidFill>
                  <a:latin typeface="Calibri" pitchFamily="34" charset="0"/>
                  <a:ea typeface="ＭＳ Ｐゴシック" pitchFamily="34" charset="-128"/>
                </a:rPr>
                <a:t>Support of the project partners</a:t>
              </a:r>
              <a:br>
                <a:rPr lang="de-AT" altLang="de-DE" sz="1400" b="1">
                  <a:solidFill>
                    <a:schemeClr val="accent2"/>
                  </a:solidFill>
                  <a:latin typeface="Calibri" pitchFamily="34" charset="0"/>
                  <a:ea typeface="ＭＳ Ｐゴシック" pitchFamily="34" charset="-128"/>
                </a:rPr>
              </a:br>
              <a:endParaRPr lang="de-AT" altLang="de-DE" sz="1400" b="1">
                <a:solidFill>
                  <a:schemeClr val="accent2"/>
                </a:solidFill>
                <a:latin typeface="Calibri" pitchFamily="34" charset="0"/>
                <a:ea typeface="ＭＳ Ｐゴシック" pitchFamily="34" charset="-128"/>
              </a:endParaRPr>
            </a:p>
            <a:p>
              <a:pPr algn="ctr">
                <a:spcBef>
                  <a:spcPct val="50000"/>
                </a:spcBef>
                <a:buFont typeface="Times New Roman" pitchFamily="18" charset="0"/>
                <a:buNone/>
              </a:pPr>
              <a:r>
                <a:rPr lang="de-AT" altLang="de-DE" sz="1400" b="1">
                  <a:solidFill>
                    <a:schemeClr val="accent2"/>
                  </a:solidFill>
                  <a:latin typeface="Calibri" pitchFamily="34" charset="0"/>
                  <a:ea typeface="ＭＳ Ｐゴシック" pitchFamily="34" charset="-128"/>
                </a:rPr>
                <a:t>Types: „Papers“, Pictures (Formats: mainly PDF, JPG</a:t>
              </a:r>
              <a:r>
                <a:rPr lang="de-AT" altLang="de-DE" sz="1000">
                  <a:solidFill>
                    <a:schemeClr val="accent2"/>
                  </a:solidFill>
                  <a:latin typeface="Calibri" pitchFamily="34" charset="0"/>
                  <a:ea typeface="ＭＳ Ｐゴシック" pitchFamily="34" charset="-128"/>
                </a:rPr>
                <a:t>)</a:t>
              </a:r>
            </a:p>
          </p:txBody>
        </p:sp>
        <p:sp>
          <p:nvSpPr>
            <p:cNvPr id="32" name="Abgerundetes Rechteck 31"/>
            <p:cNvSpPr/>
            <p:nvPr/>
          </p:nvSpPr>
          <p:spPr bwMode="auto">
            <a:xfrm>
              <a:off x="251520" y="1700904"/>
              <a:ext cx="2015902" cy="2985960"/>
            </a:xfrm>
            <a:prstGeom prst="roundRect">
              <a:avLst/>
            </a:prstGeom>
            <a:noFill/>
          </p:spPr>
          <p:style>
            <a:lnRef idx="2">
              <a:schemeClr val="accent2"/>
            </a:lnRef>
            <a:fillRef idx="1">
              <a:schemeClr val="lt1"/>
            </a:fillRef>
            <a:effectRef idx="0">
              <a:schemeClr val="accent2"/>
            </a:effectRef>
            <a:fontRef idx="minor">
              <a:schemeClr val="dk1"/>
            </a:fontRef>
          </p:style>
          <p:txBody>
            <a:bodyPr anchor="ctr"/>
            <a:lstStyle/>
            <a:p>
              <a:pPr algn="ctr" defTabSz="457200" fontAlgn="auto">
                <a:spcBef>
                  <a:spcPts val="0"/>
                </a:spcBef>
                <a:spcAft>
                  <a:spcPts val="0"/>
                </a:spcAft>
                <a:defRPr/>
              </a:pPr>
              <a:endParaRPr lang="de-DE" dirty="0">
                <a:solidFill>
                  <a:prstClr val="black"/>
                </a:solidFill>
              </a:endParaRPr>
            </a:p>
          </p:txBody>
        </p:sp>
      </p:grpSp>
      <p:cxnSp>
        <p:nvCxnSpPr>
          <p:cNvPr id="33" name="Gerade Verbindung mit Pfeil 88"/>
          <p:cNvCxnSpPr>
            <a:cxnSpLocks noChangeShapeType="1"/>
          </p:cNvCxnSpPr>
          <p:nvPr/>
        </p:nvCxnSpPr>
        <p:spPr bwMode="auto">
          <a:xfrm>
            <a:off x="8748713" y="1703388"/>
            <a:ext cx="0" cy="5002212"/>
          </a:xfrm>
          <a:prstGeom prst="straightConnector1">
            <a:avLst/>
          </a:prstGeom>
          <a:noFill/>
          <a:ln w="15875">
            <a:solidFill>
              <a:schemeClr val="tx1">
                <a:lumMod val="50000"/>
                <a:lumOff val="50000"/>
              </a:schemeClr>
            </a:solidFill>
            <a:round/>
            <a:headEnd/>
            <a:tailEnd type="arrow" w="med" len="med"/>
          </a:ln>
          <a:effectLst>
            <a:outerShdw dist="20000" dir="5400000" rotWithShape="0">
              <a:srgbClr val="808080">
                <a:alpha val="37999"/>
              </a:srgbClr>
            </a:outerShdw>
          </a:effectLst>
          <a:extLst/>
        </p:spPr>
      </p:cxnSp>
      <p:cxnSp>
        <p:nvCxnSpPr>
          <p:cNvPr id="34" name="Gerade Verbindung 33"/>
          <p:cNvCxnSpPr/>
          <p:nvPr/>
        </p:nvCxnSpPr>
        <p:spPr>
          <a:xfrm>
            <a:off x="8559800" y="2809875"/>
            <a:ext cx="288925" cy="0"/>
          </a:xfrm>
          <a:prstGeom prst="line">
            <a:avLst/>
          </a:prstGeom>
          <a:ln w="158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p:nvCxnSpPr>
        <p:spPr>
          <a:xfrm>
            <a:off x="8559800" y="3876675"/>
            <a:ext cx="288925" cy="0"/>
          </a:xfrm>
          <a:prstGeom prst="line">
            <a:avLst/>
          </a:prstGeom>
          <a:ln w="158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p:nvCxnSpPr>
        <p:spPr>
          <a:xfrm>
            <a:off x="8559800" y="5087938"/>
            <a:ext cx="288925" cy="0"/>
          </a:xfrm>
          <a:prstGeom prst="line">
            <a:avLst/>
          </a:prstGeom>
          <a:ln w="158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 name="Gerade Verbindung 36"/>
          <p:cNvCxnSpPr/>
          <p:nvPr/>
        </p:nvCxnSpPr>
        <p:spPr>
          <a:xfrm>
            <a:off x="8559800" y="1703388"/>
            <a:ext cx="288925" cy="0"/>
          </a:xfrm>
          <a:prstGeom prst="line">
            <a:avLst/>
          </a:prstGeom>
          <a:ln w="158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35861" name="Gruppierung 14"/>
          <p:cNvGrpSpPr>
            <a:grpSpLocks/>
          </p:cNvGrpSpPr>
          <p:nvPr/>
        </p:nvGrpSpPr>
        <p:grpSpPr bwMode="auto">
          <a:xfrm>
            <a:off x="3254375" y="1270000"/>
            <a:ext cx="1727200" cy="503238"/>
            <a:chOff x="2425988" y="3228833"/>
            <a:chExt cx="798601" cy="504375"/>
          </a:xfrm>
        </p:grpSpPr>
        <p:sp>
          <p:nvSpPr>
            <p:cNvPr id="39" name="Abgerundetes Rechteck 38"/>
            <p:cNvSpPr/>
            <p:nvPr/>
          </p:nvSpPr>
          <p:spPr>
            <a:xfrm>
              <a:off x="2425988" y="3228833"/>
              <a:ext cx="798601" cy="504375"/>
            </a:xfrm>
            <a:prstGeom prst="round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de-DE" dirty="0">
                <a:solidFill>
                  <a:prstClr val="white"/>
                </a:solidFill>
              </a:endParaRPr>
            </a:p>
          </p:txBody>
        </p:sp>
        <p:sp>
          <p:nvSpPr>
            <p:cNvPr id="35889" name="Textfeld 16"/>
            <p:cNvSpPr txBox="1">
              <a:spLocks noChangeArrowheads="1"/>
            </p:cNvSpPr>
            <p:nvPr/>
          </p:nvSpPr>
          <p:spPr bwMode="auto">
            <a:xfrm>
              <a:off x="2583800" y="3300432"/>
              <a:ext cx="471233" cy="367541"/>
            </a:xfrm>
            <a:prstGeom prst="rect">
              <a:avLst/>
            </a:prstGeom>
            <a:noFill/>
            <a:ln w="9525">
              <a:noFill/>
              <a:miter lim="800000"/>
              <a:headEnd/>
              <a:tailEnd/>
            </a:ln>
          </p:spPr>
          <p:txBody>
            <a:bodyPr wrap="none">
              <a:spAutoFit/>
            </a:bodyPr>
            <a:lstStyle/>
            <a:p>
              <a:pPr algn="ctr" defTabSz="457200"/>
              <a:r>
                <a:rPr lang="de-DE" altLang="de-DE">
                  <a:solidFill>
                    <a:schemeClr val="tx2"/>
                  </a:solidFill>
                  <a:latin typeface="Calibri" pitchFamily="34" charset="0"/>
                  <a:ea typeface="ＭＳ Ｐゴシック" pitchFamily="34" charset="-128"/>
                </a:rPr>
                <a:t>Project B</a:t>
              </a:r>
            </a:p>
          </p:txBody>
        </p:sp>
      </p:grpSp>
      <p:grpSp>
        <p:nvGrpSpPr>
          <p:cNvPr id="35862" name="Gruppierung 14"/>
          <p:cNvGrpSpPr>
            <a:grpSpLocks/>
          </p:cNvGrpSpPr>
          <p:nvPr/>
        </p:nvGrpSpPr>
        <p:grpSpPr bwMode="auto">
          <a:xfrm>
            <a:off x="6040438" y="1268413"/>
            <a:ext cx="1728787" cy="504825"/>
            <a:chOff x="2425988" y="3228833"/>
            <a:chExt cx="798601" cy="504375"/>
          </a:xfrm>
        </p:grpSpPr>
        <p:sp>
          <p:nvSpPr>
            <p:cNvPr id="42" name="Abgerundetes Rechteck 41"/>
            <p:cNvSpPr/>
            <p:nvPr/>
          </p:nvSpPr>
          <p:spPr>
            <a:xfrm>
              <a:off x="2425988" y="3228833"/>
              <a:ext cx="798601" cy="504375"/>
            </a:xfrm>
            <a:prstGeom prst="roundRect">
              <a:avLst/>
            </a:prstGeom>
            <a:noFill/>
            <a:ln w="1905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de-DE" dirty="0">
                <a:solidFill>
                  <a:srgbClr val="008000"/>
                </a:solidFill>
              </a:endParaRPr>
            </a:p>
          </p:txBody>
        </p:sp>
        <p:sp>
          <p:nvSpPr>
            <p:cNvPr id="35887" name="Textfeld 16"/>
            <p:cNvSpPr txBox="1">
              <a:spLocks noChangeArrowheads="1"/>
            </p:cNvSpPr>
            <p:nvPr/>
          </p:nvSpPr>
          <p:spPr bwMode="auto">
            <a:xfrm>
              <a:off x="2583655" y="3300207"/>
              <a:ext cx="470067" cy="366385"/>
            </a:xfrm>
            <a:prstGeom prst="rect">
              <a:avLst/>
            </a:prstGeom>
            <a:noFill/>
            <a:ln w="9525">
              <a:noFill/>
              <a:miter lim="800000"/>
              <a:headEnd/>
              <a:tailEnd/>
            </a:ln>
          </p:spPr>
          <p:txBody>
            <a:bodyPr wrap="none">
              <a:spAutoFit/>
            </a:bodyPr>
            <a:lstStyle/>
            <a:p>
              <a:pPr algn="ctr" defTabSz="457200"/>
              <a:r>
                <a:rPr lang="de-DE" altLang="de-DE">
                  <a:solidFill>
                    <a:srgbClr val="77933C"/>
                  </a:solidFill>
                  <a:latin typeface="Calibri" pitchFamily="34" charset="0"/>
                  <a:ea typeface="ＭＳ Ｐゴシック" pitchFamily="34" charset="-128"/>
                </a:rPr>
                <a:t>Project C</a:t>
              </a:r>
            </a:p>
          </p:txBody>
        </p:sp>
      </p:grpSp>
      <p:sp>
        <p:nvSpPr>
          <p:cNvPr id="44" name="Textfeld 68"/>
          <p:cNvSpPr txBox="1">
            <a:spLocks noChangeArrowheads="1"/>
          </p:cNvSpPr>
          <p:nvPr/>
        </p:nvSpPr>
        <p:spPr bwMode="auto">
          <a:xfrm>
            <a:off x="8796338" y="2098675"/>
            <a:ext cx="301625" cy="368300"/>
          </a:xfrm>
          <a:prstGeom prst="rect">
            <a:avLst/>
          </a:prstGeom>
          <a:noFill/>
          <a:ln>
            <a:noFill/>
          </a:ln>
          <a:extLst/>
        </p:spPr>
        <p:txBody>
          <a:bodyPr wrap="none">
            <a:spAutoFit/>
          </a:bodyPr>
          <a:lstStyle>
            <a:lvl1pPr defTabSz="457200" eaLnBrk="0" hangingPunct="0">
              <a:defRPr sz="2400">
                <a:solidFill>
                  <a:schemeClr val="bg1"/>
                </a:solidFill>
                <a:latin typeface="Times New Roman" pitchFamily="18" charset="0"/>
                <a:ea typeface="ＭＳ Ｐゴシック" pitchFamily="34" charset="-128"/>
              </a:defRPr>
            </a:lvl1pPr>
            <a:lvl2pPr marL="742950" indent="-285750" defTabSz="457200" eaLnBrk="0" hangingPunct="0">
              <a:defRPr sz="2400">
                <a:solidFill>
                  <a:schemeClr val="bg1"/>
                </a:solidFill>
                <a:latin typeface="Times New Roman" pitchFamily="18" charset="0"/>
                <a:ea typeface="ＭＳ Ｐゴシック" pitchFamily="34" charset="-128"/>
              </a:defRPr>
            </a:lvl2pPr>
            <a:lvl3pPr marL="1143000" indent="-228600" defTabSz="457200" eaLnBrk="0" hangingPunct="0">
              <a:defRPr sz="2400">
                <a:solidFill>
                  <a:schemeClr val="bg1"/>
                </a:solidFill>
                <a:latin typeface="Times New Roman" pitchFamily="18" charset="0"/>
                <a:ea typeface="ＭＳ Ｐゴシック" pitchFamily="34" charset="-128"/>
              </a:defRPr>
            </a:lvl3pPr>
            <a:lvl4pPr marL="1600200" indent="-228600" defTabSz="457200" eaLnBrk="0" hangingPunct="0">
              <a:defRPr sz="2400">
                <a:solidFill>
                  <a:schemeClr val="bg1"/>
                </a:solidFill>
                <a:latin typeface="Times New Roman" pitchFamily="18" charset="0"/>
                <a:ea typeface="ＭＳ Ｐゴシック" pitchFamily="34" charset="-128"/>
              </a:defRPr>
            </a:lvl4pPr>
            <a:lvl5pPr marL="2057400" indent="-228600" defTabSz="457200" eaLnBrk="0" hangingPunct="0">
              <a:defRPr sz="2400">
                <a:solidFill>
                  <a:schemeClr val="bg1"/>
                </a:solidFill>
                <a:latin typeface="Times New Roman" pitchFamily="18" charset="0"/>
                <a:ea typeface="ＭＳ Ｐゴシック" pitchFamily="34" charset="-128"/>
              </a:defRPr>
            </a:lvl5pPr>
            <a:lvl6pPr marL="25146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6pPr>
            <a:lvl7pPr marL="29718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7pPr>
            <a:lvl8pPr marL="34290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8pPr>
            <a:lvl9pPr marL="38862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9pPr>
          </a:lstStyle>
          <a:p>
            <a:pPr algn="ctr" eaLnBrk="1" fontAlgn="auto" hangingPunct="1">
              <a:spcBef>
                <a:spcPts val="0"/>
              </a:spcBef>
              <a:spcAft>
                <a:spcPts val="0"/>
              </a:spcAft>
              <a:defRPr/>
            </a:pPr>
            <a:r>
              <a:rPr lang="de-DE" sz="1800" dirty="0" smtClean="0">
                <a:solidFill>
                  <a:schemeClr val="bg1">
                    <a:lumMod val="50000"/>
                  </a:schemeClr>
                </a:solidFill>
                <a:latin typeface="Calibri" pitchFamily="34" charset="0"/>
                <a:cs typeface="+mn-cs"/>
              </a:rPr>
              <a:t>1</a:t>
            </a:r>
          </a:p>
        </p:txBody>
      </p:sp>
      <p:sp>
        <p:nvSpPr>
          <p:cNvPr id="45" name="Textfeld 68"/>
          <p:cNvSpPr txBox="1">
            <a:spLocks noChangeArrowheads="1"/>
          </p:cNvSpPr>
          <p:nvPr/>
        </p:nvSpPr>
        <p:spPr bwMode="auto">
          <a:xfrm>
            <a:off x="8775700" y="4295775"/>
            <a:ext cx="303213" cy="369888"/>
          </a:xfrm>
          <a:prstGeom prst="rect">
            <a:avLst/>
          </a:prstGeom>
          <a:noFill/>
          <a:ln>
            <a:noFill/>
          </a:ln>
          <a:extLst/>
        </p:spPr>
        <p:txBody>
          <a:bodyPr wrap="none">
            <a:spAutoFit/>
          </a:bodyPr>
          <a:lstStyle>
            <a:lvl1pPr defTabSz="457200" eaLnBrk="0" hangingPunct="0">
              <a:defRPr sz="2400">
                <a:solidFill>
                  <a:schemeClr val="bg1"/>
                </a:solidFill>
                <a:latin typeface="Times New Roman" pitchFamily="18" charset="0"/>
                <a:ea typeface="ＭＳ Ｐゴシック" pitchFamily="34" charset="-128"/>
              </a:defRPr>
            </a:lvl1pPr>
            <a:lvl2pPr marL="742950" indent="-285750" defTabSz="457200" eaLnBrk="0" hangingPunct="0">
              <a:defRPr sz="2400">
                <a:solidFill>
                  <a:schemeClr val="bg1"/>
                </a:solidFill>
                <a:latin typeface="Times New Roman" pitchFamily="18" charset="0"/>
                <a:ea typeface="ＭＳ Ｐゴシック" pitchFamily="34" charset="-128"/>
              </a:defRPr>
            </a:lvl2pPr>
            <a:lvl3pPr marL="1143000" indent="-228600" defTabSz="457200" eaLnBrk="0" hangingPunct="0">
              <a:defRPr sz="2400">
                <a:solidFill>
                  <a:schemeClr val="bg1"/>
                </a:solidFill>
                <a:latin typeface="Times New Roman" pitchFamily="18" charset="0"/>
                <a:ea typeface="ＭＳ Ｐゴシック" pitchFamily="34" charset="-128"/>
              </a:defRPr>
            </a:lvl3pPr>
            <a:lvl4pPr marL="1600200" indent="-228600" defTabSz="457200" eaLnBrk="0" hangingPunct="0">
              <a:defRPr sz="2400">
                <a:solidFill>
                  <a:schemeClr val="bg1"/>
                </a:solidFill>
                <a:latin typeface="Times New Roman" pitchFamily="18" charset="0"/>
                <a:ea typeface="ＭＳ Ｐゴシック" pitchFamily="34" charset="-128"/>
              </a:defRPr>
            </a:lvl4pPr>
            <a:lvl5pPr marL="2057400" indent="-228600" defTabSz="457200" eaLnBrk="0" hangingPunct="0">
              <a:defRPr sz="2400">
                <a:solidFill>
                  <a:schemeClr val="bg1"/>
                </a:solidFill>
                <a:latin typeface="Times New Roman" pitchFamily="18" charset="0"/>
                <a:ea typeface="ＭＳ Ｐゴシック" pitchFamily="34" charset="-128"/>
              </a:defRPr>
            </a:lvl5pPr>
            <a:lvl6pPr marL="25146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6pPr>
            <a:lvl7pPr marL="29718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7pPr>
            <a:lvl8pPr marL="34290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8pPr>
            <a:lvl9pPr marL="38862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9pPr>
          </a:lstStyle>
          <a:p>
            <a:pPr algn="ctr" eaLnBrk="1" fontAlgn="auto" hangingPunct="1">
              <a:spcBef>
                <a:spcPts val="0"/>
              </a:spcBef>
              <a:spcAft>
                <a:spcPts val="0"/>
              </a:spcAft>
              <a:defRPr/>
            </a:pPr>
            <a:r>
              <a:rPr lang="de-DE" sz="1800" dirty="0" smtClean="0">
                <a:solidFill>
                  <a:schemeClr val="bg1">
                    <a:lumMod val="50000"/>
                  </a:schemeClr>
                </a:solidFill>
                <a:latin typeface="Calibri" pitchFamily="34" charset="0"/>
                <a:cs typeface="+mn-cs"/>
              </a:rPr>
              <a:t>3</a:t>
            </a:r>
          </a:p>
        </p:txBody>
      </p:sp>
      <p:sp>
        <p:nvSpPr>
          <p:cNvPr id="46" name="Textfeld 68"/>
          <p:cNvSpPr txBox="1">
            <a:spLocks noChangeArrowheads="1"/>
          </p:cNvSpPr>
          <p:nvPr/>
        </p:nvSpPr>
        <p:spPr bwMode="auto">
          <a:xfrm>
            <a:off x="8775700" y="3135313"/>
            <a:ext cx="303213" cy="368300"/>
          </a:xfrm>
          <a:prstGeom prst="rect">
            <a:avLst/>
          </a:prstGeom>
          <a:noFill/>
          <a:ln>
            <a:noFill/>
          </a:ln>
          <a:extLst/>
        </p:spPr>
        <p:txBody>
          <a:bodyPr wrap="none">
            <a:spAutoFit/>
          </a:bodyPr>
          <a:lstStyle>
            <a:lvl1pPr defTabSz="457200" eaLnBrk="0" hangingPunct="0">
              <a:defRPr sz="2400">
                <a:solidFill>
                  <a:schemeClr val="bg1"/>
                </a:solidFill>
                <a:latin typeface="Times New Roman" pitchFamily="18" charset="0"/>
                <a:ea typeface="ＭＳ Ｐゴシック" pitchFamily="34" charset="-128"/>
              </a:defRPr>
            </a:lvl1pPr>
            <a:lvl2pPr marL="742950" indent="-285750" defTabSz="457200" eaLnBrk="0" hangingPunct="0">
              <a:defRPr sz="2400">
                <a:solidFill>
                  <a:schemeClr val="bg1"/>
                </a:solidFill>
                <a:latin typeface="Times New Roman" pitchFamily="18" charset="0"/>
                <a:ea typeface="ＭＳ Ｐゴシック" pitchFamily="34" charset="-128"/>
              </a:defRPr>
            </a:lvl2pPr>
            <a:lvl3pPr marL="1143000" indent="-228600" defTabSz="457200" eaLnBrk="0" hangingPunct="0">
              <a:defRPr sz="2400">
                <a:solidFill>
                  <a:schemeClr val="bg1"/>
                </a:solidFill>
                <a:latin typeface="Times New Roman" pitchFamily="18" charset="0"/>
                <a:ea typeface="ＭＳ Ｐゴシック" pitchFamily="34" charset="-128"/>
              </a:defRPr>
            </a:lvl3pPr>
            <a:lvl4pPr marL="1600200" indent="-228600" defTabSz="457200" eaLnBrk="0" hangingPunct="0">
              <a:defRPr sz="2400">
                <a:solidFill>
                  <a:schemeClr val="bg1"/>
                </a:solidFill>
                <a:latin typeface="Times New Roman" pitchFamily="18" charset="0"/>
                <a:ea typeface="ＭＳ Ｐゴシック" pitchFamily="34" charset="-128"/>
              </a:defRPr>
            </a:lvl4pPr>
            <a:lvl5pPr marL="2057400" indent="-228600" defTabSz="457200" eaLnBrk="0" hangingPunct="0">
              <a:defRPr sz="2400">
                <a:solidFill>
                  <a:schemeClr val="bg1"/>
                </a:solidFill>
                <a:latin typeface="Times New Roman" pitchFamily="18" charset="0"/>
                <a:ea typeface="ＭＳ Ｐゴシック" pitchFamily="34" charset="-128"/>
              </a:defRPr>
            </a:lvl5pPr>
            <a:lvl6pPr marL="25146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6pPr>
            <a:lvl7pPr marL="29718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7pPr>
            <a:lvl8pPr marL="34290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8pPr>
            <a:lvl9pPr marL="38862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9pPr>
          </a:lstStyle>
          <a:p>
            <a:pPr algn="ctr" eaLnBrk="1" fontAlgn="auto" hangingPunct="1">
              <a:spcBef>
                <a:spcPts val="0"/>
              </a:spcBef>
              <a:spcAft>
                <a:spcPts val="0"/>
              </a:spcAft>
              <a:defRPr/>
            </a:pPr>
            <a:r>
              <a:rPr lang="de-DE" sz="1800" dirty="0" smtClean="0">
                <a:solidFill>
                  <a:schemeClr val="bg1">
                    <a:lumMod val="50000"/>
                  </a:schemeClr>
                </a:solidFill>
                <a:latin typeface="Calibri" pitchFamily="34" charset="0"/>
                <a:cs typeface="+mn-cs"/>
              </a:rPr>
              <a:t>2</a:t>
            </a:r>
          </a:p>
        </p:txBody>
      </p:sp>
      <p:sp>
        <p:nvSpPr>
          <p:cNvPr id="47" name="Textfeld 68"/>
          <p:cNvSpPr txBox="1">
            <a:spLocks noChangeArrowheads="1"/>
          </p:cNvSpPr>
          <p:nvPr/>
        </p:nvSpPr>
        <p:spPr bwMode="auto">
          <a:xfrm>
            <a:off x="8775700" y="5438775"/>
            <a:ext cx="303213" cy="369888"/>
          </a:xfrm>
          <a:prstGeom prst="rect">
            <a:avLst/>
          </a:prstGeom>
          <a:noFill/>
          <a:ln>
            <a:noFill/>
          </a:ln>
          <a:extLst/>
        </p:spPr>
        <p:txBody>
          <a:bodyPr wrap="none">
            <a:spAutoFit/>
          </a:bodyPr>
          <a:lstStyle>
            <a:lvl1pPr defTabSz="457200" eaLnBrk="0" hangingPunct="0">
              <a:defRPr sz="2400">
                <a:solidFill>
                  <a:schemeClr val="bg1"/>
                </a:solidFill>
                <a:latin typeface="Times New Roman" pitchFamily="18" charset="0"/>
                <a:ea typeface="ＭＳ Ｐゴシック" pitchFamily="34" charset="-128"/>
              </a:defRPr>
            </a:lvl1pPr>
            <a:lvl2pPr marL="742950" indent="-285750" defTabSz="457200" eaLnBrk="0" hangingPunct="0">
              <a:defRPr sz="2400">
                <a:solidFill>
                  <a:schemeClr val="bg1"/>
                </a:solidFill>
                <a:latin typeface="Times New Roman" pitchFamily="18" charset="0"/>
                <a:ea typeface="ＭＳ Ｐゴシック" pitchFamily="34" charset="-128"/>
              </a:defRPr>
            </a:lvl2pPr>
            <a:lvl3pPr marL="1143000" indent="-228600" defTabSz="457200" eaLnBrk="0" hangingPunct="0">
              <a:defRPr sz="2400">
                <a:solidFill>
                  <a:schemeClr val="bg1"/>
                </a:solidFill>
                <a:latin typeface="Times New Roman" pitchFamily="18" charset="0"/>
                <a:ea typeface="ＭＳ Ｐゴシック" pitchFamily="34" charset="-128"/>
              </a:defRPr>
            </a:lvl3pPr>
            <a:lvl4pPr marL="1600200" indent="-228600" defTabSz="457200" eaLnBrk="0" hangingPunct="0">
              <a:defRPr sz="2400">
                <a:solidFill>
                  <a:schemeClr val="bg1"/>
                </a:solidFill>
                <a:latin typeface="Times New Roman" pitchFamily="18" charset="0"/>
                <a:ea typeface="ＭＳ Ｐゴシック" pitchFamily="34" charset="-128"/>
              </a:defRPr>
            </a:lvl4pPr>
            <a:lvl5pPr marL="2057400" indent="-228600" defTabSz="457200" eaLnBrk="0" hangingPunct="0">
              <a:defRPr sz="2400">
                <a:solidFill>
                  <a:schemeClr val="bg1"/>
                </a:solidFill>
                <a:latin typeface="Times New Roman" pitchFamily="18" charset="0"/>
                <a:ea typeface="ＭＳ Ｐゴシック" pitchFamily="34" charset="-128"/>
              </a:defRPr>
            </a:lvl5pPr>
            <a:lvl6pPr marL="25146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6pPr>
            <a:lvl7pPr marL="29718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7pPr>
            <a:lvl8pPr marL="34290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8pPr>
            <a:lvl9pPr marL="38862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pitchFamily="34" charset="-128"/>
              </a:defRPr>
            </a:lvl9pPr>
          </a:lstStyle>
          <a:p>
            <a:pPr algn="ctr" eaLnBrk="1" fontAlgn="auto" hangingPunct="1">
              <a:spcBef>
                <a:spcPts val="0"/>
              </a:spcBef>
              <a:spcAft>
                <a:spcPts val="0"/>
              </a:spcAft>
              <a:defRPr/>
            </a:pPr>
            <a:r>
              <a:rPr lang="de-DE" sz="1800" dirty="0" smtClean="0">
                <a:solidFill>
                  <a:schemeClr val="bg1">
                    <a:lumMod val="50000"/>
                  </a:schemeClr>
                </a:solidFill>
                <a:latin typeface="Calibri" pitchFamily="34" charset="0"/>
                <a:cs typeface="+mn-cs"/>
              </a:rPr>
              <a:t>4</a:t>
            </a:r>
          </a:p>
        </p:txBody>
      </p:sp>
      <p:grpSp>
        <p:nvGrpSpPr>
          <p:cNvPr id="35867" name="Gruppieren 16"/>
          <p:cNvGrpSpPr>
            <a:grpSpLocks/>
          </p:cNvGrpSpPr>
          <p:nvPr/>
        </p:nvGrpSpPr>
        <p:grpSpPr bwMode="auto">
          <a:xfrm>
            <a:off x="2867025" y="1801813"/>
            <a:ext cx="2597150" cy="4305300"/>
            <a:chOff x="2766938" y="1701078"/>
            <a:chExt cx="2597150" cy="4064571"/>
          </a:xfrm>
        </p:grpSpPr>
        <p:sp>
          <p:nvSpPr>
            <p:cNvPr id="49" name="Abgerundetes Rechteck 48"/>
            <p:cNvSpPr/>
            <p:nvPr/>
          </p:nvSpPr>
          <p:spPr bwMode="auto">
            <a:xfrm>
              <a:off x="2986013" y="1701078"/>
              <a:ext cx="2087563" cy="3240266"/>
            </a:xfrm>
            <a:prstGeom prst="roundRect">
              <a:avLst/>
            </a:prstGeom>
            <a:ln>
              <a:solidFill>
                <a:schemeClr val="tx2"/>
              </a:solidFill>
            </a:ln>
          </p:spPr>
          <p:style>
            <a:lnRef idx="2">
              <a:schemeClr val="dk1"/>
            </a:lnRef>
            <a:fillRef idx="1">
              <a:schemeClr val="lt1"/>
            </a:fillRef>
            <a:effectRef idx="0">
              <a:schemeClr val="dk1"/>
            </a:effectRef>
            <a:fontRef idx="minor">
              <a:schemeClr val="dk1"/>
            </a:fontRef>
          </p:style>
          <p:txBody>
            <a:bodyPr anchor="ctr"/>
            <a:lstStyle/>
            <a:p>
              <a:pPr algn="ctr" defTabSz="457200" fontAlgn="auto">
                <a:spcBef>
                  <a:spcPts val="0"/>
                </a:spcBef>
                <a:spcAft>
                  <a:spcPts val="0"/>
                </a:spcAft>
                <a:defRPr/>
              </a:pPr>
              <a:endParaRPr lang="de-DE" dirty="0">
                <a:solidFill>
                  <a:prstClr val="black"/>
                </a:solidFill>
              </a:endParaRPr>
            </a:p>
          </p:txBody>
        </p:sp>
        <p:sp>
          <p:nvSpPr>
            <p:cNvPr id="50" name="Abgerundetes Rechteck 49"/>
            <p:cNvSpPr/>
            <p:nvPr/>
          </p:nvSpPr>
          <p:spPr bwMode="auto">
            <a:xfrm>
              <a:off x="2986013" y="4966822"/>
              <a:ext cx="2087563" cy="577014"/>
            </a:xfrm>
            <a:prstGeom prst="roundRect">
              <a:avLst/>
            </a:prstGeom>
            <a:solidFill>
              <a:schemeClr val="bg1"/>
            </a:solidFill>
            <a:ln>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defTabSz="457200" fontAlgn="auto">
                <a:spcBef>
                  <a:spcPts val="0"/>
                </a:spcBef>
                <a:spcAft>
                  <a:spcPts val="0"/>
                </a:spcAft>
                <a:defRPr/>
              </a:pPr>
              <a:endParaRPr lang="de-DE" sz="1200" dirty="0">
                <a:solidFill>
                  <a:srgbClr val="000000"/>
                </a:solidFill>
                <a:cs typeface="Arial" charset="0"/>
              </a:endParaRPr>
            </a:p>
          </p:txBody>
        </p:sp>
        <p:grpSp>
          <p:nvGrpSpPr>
            <p:cNvPr id="35882" name="Gruppieren 2"/>
            <p:cNvGrpSpPr>
              <a:grpSpLocks/>
            </p:cNvGrpSpPr>
            <p:nvPr/>
          </p:nvGrpSpPr>
          <p:grpSpPr bwMode="auto">
            <a:xfrm>
              <a:off x="2766938" y="5013174"/>
              <a:ext cx="2597150" cy="752475"/>
              <a:chOff x="2712671" y="4695527"/>
              <a:chExt cx="2595791" cy="752178"/>
            </a:xfrm>
          </p:grpSpPr>
          <p:sp>
            <p:nvSpPr>
              <p:cNvPr id="35884" name="Textfeld 70"/>
              <p:cNvSpPr txBox="1">
                <a:spLocks noChangeArrowheads="1"/>
              </p:cNvSpPr>
              <p:nvPr/>
            </p:nvSpPr>
            <p:spPr bwMode="auto">
              <a:xfrm>
                <a:off x="2712671" y="4695527"/>
                <a:ext cx="2595791" cy="261408"/>
              </a:xfrm>
              <a:prstGeom prst="rect">
                <a:avLst/>
              </a:prstGeom>
              <a:noFill/>
              <a:ln w="9525">
                <a:noFill/>
                <a:miter lim="800000"/>
                <a:headEnd/>
                <a:tailEnd/>
              </a:ln>
            </p:spPr>
            <p:txBody>
              <a:bodyPr>
                <a:spAutoFit/>
              </a:bodyPr>
              <a:lstStyle/>
              <a:p>
                <a:pPr algn="ctr" defTabSz="457200"/>
                <a:r>
                  <a:rPr lang="de-DE" altLang="de-DE" sz="1200">
                    <a:solidFill>
                      <a:schemeClr val="accent2"/>
                    </a:solidFill>
                    <a:latin typeface="Calibri" pitchFamily="34" charset="0"/>
                    <a:ea typeface="ＭＳ Ｐゴシック" pitchFamily="34" charset="-128"/>
                  </a:rPr>
                  <a:t>Docking to publication services</a:t>
                </a:r>
              </a:p>
            </p:txBody>
          </p:sp>
          <p:grpSp>
            <p:nvGrpSpPr>
              <p:cNvPr id="54" name="Gruppierung 20"/>
              <p:cNvGrpSpPr>
                <a:grpSpLocks/>
              </p:cNvGrpSpPr>
              <p:nvPr/>
            </p:nvGrpSpPr>
            <p:grpSpPr bwMode="auto">
              <a:xfrm>
                <a:off x="3275856" y="5157192"/>
                <a:ext cx="1422400" cy="290513"/>
                <a:chOff x="6958198" y="4235255"/>
                <a:chExt cx="1423002" cy="29045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grpSpPr>
            <p:sp>
              <p:nvSpPr>
                <p:cNvPr id="55" name="Abgerundetes Rechteck 54"/>
                <p:cNvSpPr>
                  <a:spLocks noChangeArrowheads="1"/>
                </p:cNvSpPr>
                <p:nvPr/>
              </p:nvSpPr>
              <p:spPr bwMode="auto">
                <a:xfrm>
                  <a:off x="6958198" y="4235255"/>
                  <a:ext cx="414512" cy="288865"/>
                </a:xfrm>
                <a:prstGeom prst="roundRect">
                  <a:avLst>
                    <a:gd name="adj" fmla="val 16667"/>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9525">
                  <a:solidFill>
                    <a:schemeClr val="accent2"/>
                  </a:solidFill>
                  <a:round/>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de-DE" dirty="0">
                    <a:solidFill>
                      <a:prstClr val="white"/>
                    </a:solidFill>
                    <a:latin typeface="Calibri"/>
                    <a:cs typeface="+mn-cs"/>
                  </a:endParaRPr>
                </a:p>
              </p:txBody>
            </p:sp>
            <p:sp>
              <p:nvSpPr>
                <p:cNvPr id="56" name="Abgerundetes Rechteck 55"/>
                <p:cNvSpPr>
                  <a:spLocks noChangeArrowheads="1"/>
                </p:cNvSpPr>
                <p:nvPr/>
              </p:nvSpPr>
              <p:spPr bwMode="auto">
                <a:xfrm>
                  <a:off x="7455295" y="4235255"/>
                  <a:ext cx="414513" cy="290453"/>
                </a:xfrm>
                <a:prstGeom prst="roundRect">
                  <a:avLst>
                    <a:gd name="adj" fmla="val 16667"/>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9525">
                  <a:solidFill>
                    <a:schemeClr val="accent2"/>
                  </a:solidFill>
                  <a:round/>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de-DE" b="1" dirty="0">
                    <a:solidFill>
                      <a:prstClr val="white"/>
                    </a:solidFill>
                    <a:latin typeface="Calibri"/>
                    <a:cs typeface="+mn-cs"/>
                  </a:endParaRPr>
                </a:p>
              </p:txBody>
            </p:sp>
            <p:sp>
              <p:nvSpPr>
                <p:cNvPr id="57" name="Abgerundetes Rechteck 56"/>
                <p:cNvSpPr>
                  <a:spLocks noChangeArrowheads="1"/>
                </p:cNvSpPr>
                <p:nvPr/>
              </p:nvSpPr>
              <p:spPr bwMode="auto">
                <a:xfrm>
                  <a:off x="7966687" y="4236843"/>
                  <a:ext cx="414513" cy="288865"/>
                </a:xfrm>
                <a:prstGeom prst="roundRect">
                  <a:avLst>
                    <a:gd name="adj" fmla="val 16667"/>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9525">
                  <a:solidFill>
                    <a:schemeClr val="accent2"/>
                  </a:solidFill>
                  <a:round/>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de-DE" dirty="0">
                    <a:solidFill>
                      <a:prstClr val="white"/>
                    </a:solidFill>
                    <a:latin typeface="Calibri"/>
                    <a:cs typeface="+mn-cs"/>
                  </a:endParaRPr>
                </a:p>
              </p:txBody>
            </p:sp>
          </p:grpSp>
        </p:grpSp>
        <p:sp>
          <p:nvSpPr>
            <p:cNvPr id="52" name="Text Box 56"/>
            <p:cNvSpPr txBox="1">
              <a:spLocks noChangeArrowheads="1"/>
            </p:cNvSpPr>
            <p:nvPr/>
          </p:nvSpPr>
          <p:spPr bwMode="auto">
            <a:xfrm>
              <a:off x="3062213" y="1822475"/>
              <a:ext cx="1944688" cy="3192307"/>
            </a:xfrm>
            <a:prstGeom prst="rect">
              <a:avLst/>
            </a:prstGeom>
            <a:noFill/>
            <a:ln>
              <a:noFill/>
            </a:ln>
            <a:effectLs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492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492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492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492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fontAlgn="auto" hangingPunct="1">
                <a:spcBef>
                  <a:spcPct val="50000"/>
                </a:spcBef>
                <a:spcAft>
                  <a:spcPts val="0"/>
                </a:spcAft>
                <a:buFont typeface="Times New Roman" pitchFamily="18" charset="0"/>
                <a:buNone/>
                <a:defRPr/>
              </a:pPr>
              <a:r>
                <a:rPr lang="de-AT" altLang="de-DE" sz="1200" b="1" dirty="0" err="1" smtClean="0">
                  <a:solidFill>
                    <a:schemeClr val="tx2"/>
                  </a:solidFill>
                  <a:latin typeface="+mj-lt"/>
                  <a:cs typeface="+mn-cs"/>
                </a:rPr>
                <a:t>Designing</a:t>
              </a:r>
              <a:r>
                <a:rPr lang="de-AT" altLang="de-DE" sz="1200" b="1" dirty="0" smtClean="0">
                  <a:solidFill>
                    <a:schemeClr val="tx2"/>
                  </a:solidFill>
                  <a:latin typeface="+mj-lt"/>
                  <a:cs typeface="+mn-cs"/>
                </a:rPr>
                <a:t> an Austrian </a:t>
              </a:r>
              <a:r>
                <a:rPr lang="de-AT" altLang="de-DE" sz="1200" b="1" dirty="0" err="1" smtClean="0">
                  <a:solidFill>
                    <a:schemeClr val="tx2"/>
                  </a:solidFill>
                  <a:latin typeface="+mj-lt"/>
                  <a:cs typeface="+mn-cs"/>
                </a:rPr>
                <a:t>repository</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or</a:t>
              </a:r>
              <a:r>
                <a:rPr lang="de-AT" altLang="de-DE" sz="1200" b="1" dirty="0" smtClean="0">
                  <a:solidFill>
                    <a:schemeClr val="tx2"/>
                  </a:solidFill>
                  <a:latin typeface="+mj-lt"/>
                  <a:cs typeface="+mn-cs"/>
                </a:rPr>
                <a:t> multiple </a:t>
              </a:r>
              <a:r>
                <a:rPr lang="de-AT" altLang="de-DE" sz="1200" b="1" dirty="0" err="1" smtClean="0">
                  <a:solidFill>
                    <a:schemeClr val="tx2"/>
                  </a:solidFill>
                  <a:latin typeface="+mj-lt"/>
                  <a:cs typeface="+mn-cs"/>
                </a:rPr>
                <a:t>repositories</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for</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further</a:t>
              </a:r>
              <a:r>
                <a:rPr lang="de-AT" altLang="de-DE" sz="1200" b="1" dirty="0" smtClean="0">
                  <a:solidFill>
                    <a:schemeClr val="tx2"/>
                  </a:solidFill>
                  <a:latin typeface="+mj-lt"/>
                  <a:cs typeface="+mn-cs"/>
                </a:rPr>
                <a:t> digital </a:t>
              </a:r>
              <a:r>
                <a:rPr lang="de-AT" altLang="de-DE" sz="1200" b="1" dirty="0" err="1" smtClean="0">
                  <a:solidFill>
                    <a:schemeClr val="tx2"/>
                  </a:solidFill>
                  <a:latin typeface="+mj-lt"/>
                  <a:cs typeface="+mn-cs"/>
                </a:rPr>
                <a:t>objects</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research</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data</a:t>
              </a:r>
              <a:r>
                <a:rPr lang="de-AT" altLang="de-DE" sz="1200" b="1" dirty="0" smtClean="0">
                  <a:solidFill>
                    <a:schemeClr val="tx2"/>
                  </a:solidFill>
                  <a:latin typeface="+mj-lt"/>
                  <a:cs typeface="+mn-cs"/>
                </a:rPr>
                <a:t>, e-</a:t>
              </a:r>
              <a:r>
                <a:rPr lang="de-AT" altLang="de-DE" sz="1200" b="1" dirty="0" err="1" smtClean="0">
                  <a:solidFill>
                    <a:schemeClr val="tx2"/>
                  </a:solidFill>
                  <a:latin typeface="+mj-lt"/>
                  <a:cs typeface="+mn-cs"/>
                </a:rPr>
                <a:t>learning</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content</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and</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multimedia</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content</a:t>
              </a:r>
              <a:endParaRPr lang="de-AT" altLang="de-DE" sz="1200" b="1" dirty="0" smtClean="0">
                <a:solidFill>
                  <a:schemeClr val="tx2"/>
                </a:solidFill>
                <a:latin typeface="+mj-lt"/>
                <a:cs typeface="+mn-cs"/>
              </a:endParaRPr>
            </a:p>
            <a:p>
              <a:pPr algn="ctr" eaLnBrk="1" fontAlgn="auto" hangingPunct="1">
                <a:spcBef>
                  <a:spcPct val="50000"/>
                </a:spcBef>
                <a:spcAft>
                  <a:spcPts val="0"/>
                </a:spcAft>
                <a:buFont typeface="Times New Roman" pitchFamily="18" charset="0"/>
                <a:buNone/>
                <a:defRPr/>
              </a:pPr>
              <a:r>
                <a:rPr lang="de-AT" altLang="de-DE" sz="1200" b="1" dirty="0" smtClean="0">
                  <a:solidFill>
                    <a:schemeClr val="tx2"/>
                  </a:solidFill>
                  <a:latin typeface="+mj-lt"/>
                  <a:cs typeface="+mn-cs"/>
                </a:rPr>
                <a:t>Development </a:t>
              </a:r>
              <a:r>
                <a:rPr lang="de-AT" altLang="de-DE" sz="1200" b="1" dirty="0" err="1" smtClean="0">
                  <a:solidFill>
                    <a:schemeClr val="tx2"/>
                  </a:solidFill>
                  <a:latin typeface="+mj-lt"/>
                  <a:cs typeface="+mn-cs"/>
                </a:rPr>
                <a:t>of</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services</a:t>
              </a:r>
              <a:r>
                <a:rPr lang="de-AT" altLang="de-DE" sz="1200" b="1" dirty="0" smtClean="0">
                  <a:solidFill>
                    <a:schemeClr val="tx2"/>
                  </a:solidFill>
                  <a:latin typeface="+mj-lt"/>
                  <a:cs typeface="+mn-cs"/>
                </a:rPr>
                <a:t> in </a:t>
              </a:r>
              <a:r>
                <a:rPr lang="de-AT" altLang="de-DE" sz="1200" b="1" dirty="0" err="1" smtClean="0">
                  <a:solidFill>
                    <a:schemeClr val="tx2"/>
                  </a:solidFill>
                  <a:latin typeface="+mj-lt"/>
                  <a:cs typeface="+mn-cs"/>
                </a:rPr>
                <a:t>addition</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to</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project</a:t>
              </a:r>
              <a:r>
                <a:rPr lang="de-AT" altLang="de-DE" sz="1200" b="1" dirty="0" smtClean="0">
                  <a:solidFill>
                    <a:schemeClr val="tx2"/>
                  </a:solidFill>
                  <a:latin typeface="+mj-lt"/>
                  <a:cs typeface="+mn-cs"/>
                </a:rPr>
                <a:t> A</a:t>
              </a:r>
            </a:p>
            <a:p>
              <a:pPr algn="ctr" eaLnBrk="1" fontAlgn="auto" hangingPunct="1">
                <a:spcBef>
                  <a:spcPct val="50000"/>
                </a:spcBef>
                <a:spcAft>
                  <a:spcPts val="0"/>
                </a:spcAft>
                <a:buFont typeface="Times New Roman" pitchFamily="18" charset="0"/>
                <a:buNone/>
                <a:defRPr/>
              </a:pPr>
              <a:r>
                <a:rPr lang="de-AT" altLang="de-DE" sz="1200" b="1" dirty="0" smtClean="0">
                  <a:solidFill>
                    <a:schemeClr val="tx2"/>
                  </a:solidFill>
                  <a:latin typeface="+mj-lt"/>
                  <a:cs typeface="+mn-cs"/>
                </a:rPr>
                <a:t>Phase 1: Models </a:t>
              </a:r>
              <a:r>
                <a:rPr lang="de-AT" altLang="de-DE" sz="1200" b="1" dirty="0" err="1" smtClean="0">
                  <a:solidFill>
                    <a:schemeClr val="tx2"/>
                  </a:solidFill>
                  <a:latin typeface="+mj-lt"/>
                  <a:cs typeface="+mn-cs"/>
                </a:rPr>
                <a:t>and</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workflows</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for</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reseacrh</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data</a:t>
              </a:r>
              <a:endParaRPr lang="de-AT" altLang="de-DE" sz="1200" b="1" dirty="0" smtClean="0">
                <a:solidFill>
                  <a:schemeClr val="tx2"/>
                </a:solidFill>
                <a:latin typeface="+mj-lt"/>
                <a:cs typeface="+mn-cs"/>
              </a:endParaRPr>
            </a:p>
            <a:p>
              <a:pPr algn="ctr" eaLnBrk="1" fontAlgn="auto" hangingPunct="1">
                <a:spcBef>
                  <a:spcPct val="50000"/>
                </a:spcBef>
                <a:spcAft>
                  <a:spcPts val="0"/>
                </a:spcAft>
                <a:buFont typeface="Times New Roman" pitchFamily="18" charset="0"/>
                <a:buNone/>
                <a:defRPr/>
              </a:pPr>
              <a:r>
                <a:rPr lang="de-AT" altLang="de-DE" sz="1200" b="1" dirty="0" smtClean="0">
                  <a:solidFill>
                    <a:schemeClr val="tx2"/>
                  </a:solidFill>
                  <a:latin typeface="+mj-lt"/>
                  <a:cs typeface="+mn-cs"/>
                </a:rPr>
                <a:t>Phase 2: Start </a:t>
              </a:r>
              <a:r>
                <a:rPr lang="de-AT" altLang="de-DE" sz="1200" b="1" dirty="0" err="1" smtClean="0">
                  <a:solidFill>
                    <a:schemeClr val="tx2"/>
                  </a:solidFill>
                  <a:latin typeface="+mj-lt"/>
                  <a:cs typeface="+mn-cs"/>
                </a:rPr>
                <a:t>of</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construction</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of</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the</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repository</a:t>
              </a:r>
              <a:endParaRPr lang="de-AT" altLang="de-DE" sz="1200" b="1" dirty="0" smtClean="0">
                <a:solidFill>
                  <a:schemeClr val="tx2"/>
                </a:solidFill>
                <a:latin typeface="+mj-lt"/>
                <a:cs typeface="+mn-cs"/>
              </a:endParaRPr>
            </a:p>
            <a:p>
              <a:pPr algn="ctr" eaLnBrk="1" fontAlgn="auto" hangingPunct="1">
                <a:spcBef>
                  <a:spcPct val="50000"/>
                </a:spcBef>
                <a:spcAft>
                  <a:spcPts val="0"/>
                </a:spcAft>
                <a:buFont typeface="Times New Roman" pitchFamily="18" charset="0"/>
                <a:buNone/>
                <a:defRPr/>
              </a:pPr>
              <a:r>
                <a:rPr lang="de-AT" altLang="de-DE" sz="1200" b="1" dirty="0" smtClean="0">
                  <a:solidFill>
                    <a:schemeClr val="tx2"/>
                  </a:solidFill>
                  <a:latin typeface="+mj-lt"/>
                  <a:cs typeface="+mn-cs"/>
                </a:rPr>
                <a:t>Phase 3: Multimedia </a:t>
              </a:r>
              <a:r>
                <a:rPr lang="de-AT" altLang="de-DE" sz="1200" b="1" dirty="0" err="1" smtClean="0">
                  <a:solidFill>
                    <a:schemeClr val="tx2"/>
                  </a:solidFill>
                  <a:latin typeface="+mj-lt"/>
                  <a:cs typeface="+mn-cs"/>
                </a:rPr>
                <a:t>and</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streaming</a:t>
              </a:r>
              <a:r>
                <a:rPr lang="de-AT" altLang="de-DE" sz="1200" b="1" dirty="0" smtClean="0">
                  <a:solidFill>
                    <a:schemeClr val="tx2"/>
                  </a:solidFill>
                  <a:latin typeface="+mj-lt"/>
                  <a:cs typeface="+mn-cs"/>
                </a:rPr>
                <a:t> </a:t>
              </a:r>
              <a:r>
                <a:rPr lang="de-AT" altLang="de-DE" sz="1200" b="1" dirty="0" err="1" smtClean="0">
                  <a:solidFill>
                    <a:schemeClr val="tx2"/>
                  </a:solidFill>
                  <a:latin typeface="+mj-lt"/>
                  <a:cs typeface="+mn-cs"/>
                </a:rPr>
                <a:t>services</a:t>
              </a:r>
              <a:endParaRPr lang="de-AT" altLang="de-DE" sz="1200" b="1" dirty="0" smtClean="0">
                <a:solidFill>
                  <a:schemeClr val="tx2"/>
                </a:solidFill>
                <a:latin typeface="+mj-lt"/>
                <a:cs typeface="+mn-cs"/>
              </a:endParaRPr>
            </a:p>
          </p:txBody>
        </p:sp>
      </p:grpSp>
      <p:cxnSp>
        <p:nvCxnSpPr>
          <p:cNvPr id="58" name="Gerade Verbindung mit Pfeil 57"/>
          <p:cNvCxnSpPr>
            <a:cxnSpLocks noChangeShapeType="1"/>
          </p:cNvCxnSpPr>
          <p:nvPr/>
        </p:nvCxnSpPr>
        <p:spPr bwMode="auto">
          <a:xfrm flipH="1">
            <a:off x="-9525" y="6186488"/>
            <a:ext cx="9290050" cy="71437"/>
          </a:xfrm>
          <a:prstGeom prst="straightConnector1">
            <a:avLst/>
          </a:prstGeom>
          <a:ln>
            <a:solidFill>
              <a:schemeClr val="tx2">
                <a:lumMod val="20000"/>
                <a:lumOff val="80000"/>
              </a:schemeClr>
            </a:solidFill>
            <a:prstDash val="sysDot"/>
            <a:headEnd/>
            <a:tailEnd type="arrow" w="med" len="med"/>
          </a:ln>
        </p:spPr>
        <p:style>
          <a:lnRef idx="1">
            <a:schemeClr val="accent1"/>
          </a:lnRef>
          <a:fillRef idx="0">
            <a:schemeClr val="accent1"/>
          </a:fillRef>
          <a:effectRef idx="0">
            <a:schemeClr val="accent1"/>
          </a:effectRef>
          <a:fontRef idx="minor">
            <a:schemeClr val="tx1"/>
          </a:fontRef>
        </p:style>
      </p:cxnSp>
      <p:grpSp>
        <p:nvGrpSpPr>
          <p:cNvPr id="35869" name="Gruppieren 2"/>
          <p:cNvGrpSpPr>
            <a:grpSpLocks/>
          </p:cNvGrpSpPr>
          <p:nvPr/>
        </p:nvGrpSpPr>
        <p:grpSpPr bwMode="auto">
          <a:xfrm>
            <a:off x="5895975" y="1808163"/>
            <a:ext cx="2089150" cy="4392612"/>
            <a:chOff x="5795963" y="1700213"/>
            <a:chExt cx="2089150" cy="4392612"/>
          </a:xfrm>
        </p:grpSpPr>
        <p:sp>
          <p:nvSpPr>
            <p:cNvPr id="60" name="Abgerundetes Rechteck 59"/>
            <p:cNvSpPr>
              <a:spLocks noChangeArrowheads="1"/>
            </p:cNvSpPr>
            <p:nvPr/>
          </p:nvSpPr>
          <p:spPr bwMode="auto">
            <a:xfrm rot="5400000">
              <a:off x="4644232" y="2851944"/>
              <a:ext cx="4392612" cy="2089150"/>
            </a:xfrm>
            <a:prstGeom prst="roundRect">
              <a:avLst>
                <a:gd name="adj" fmla="val 16667"/>
              </a:avLst>
            </a:prstGeom>
            <a:solidFill>
              <a:schemeClr val="bg1">
                <a:alpha val="39999"/>
              </a:schemeClr>
            </a:solidFill>
            <a:ln w="25400" algn="ctr">
              <a:solidFill>
                <a:schemeClr val="accent3">
                  <a:lumMod val="75000"/>
                </a:schemeClr>
              </a:solidFill>
              <a:round/>
              <a:headEnd/>
              <a:tailEnd/>
            </a:ln>
          </p:spPr>
          <p:txBody>
            <a:bodyPr rot="10800000" vert="eaVert" anchor="ctr"/>
            <a:lstStyle/>
            <a:p>
              <a:pPr algn="ctr" defTabSz="457200" fontAlgn="auto">
                <a:spcBef>
                  <a:spcPts val="0"/>
                </a:spcBef>
                <a:spcAft>
                  <a:spcPts val="0"/>
                </a:spcAft>
                <a:defRPr/>
              </a:pPr>
              <a:endParaRPr lang="de-DE" dirty="0">
                <a:solidFill>
                  <a:prstClr val="black"/>
                </a:solidFill>
                <a:latin typeface="+mn-lt"/>
                <a:cs typeface="+mn-cs"/>
              </a:endParaRPr>
            </a:p>
          </p:txBody>
        </p:sp>
        <p:sp>
          <p:nvSpPr>
            <p:cNvPr id="61" name="Abgerundetes Rechteck 60"/>
            <p:cNvSpPr>
              <a:spLocks noChangeArrowheads="1"/>
            </p:cNvSpPr>
            <p:nvPr/>
          </p:nvSpPr>
          <p:spPr bwMode="auto">
            <a:xfrm rot="5400000">
              <a:off x="5505450" y="4281488"/>
              <a:ext cx="1266825" cy="323850"/>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chemeClr val="accent3"/>
              </a:solidFill>
              <a:round/>
              <a:headEnd/>
              <a:tailEnd/>
            </a:ln>
            <a:effectLst>
              <a:outerShdw dist="20000" dir="5400000" rotWithShape="0">
                <a:srgbClr val="808080">
                  <a:alpha val="37999"/>
                </a:srgbClr>
              </a:outerShdw>
            </a:effectLst>
          </p:spPr>
          <p:txBody>
            <a:bodyPr rot="10800000" vert="eaVert" anchor="ctr"/>
            <a:lstStyle/>
            <a:p>
              <a:pPr algn="ctr" defTabSz="457200" fontAlgn="auto">
                <a:spcBef>
                  <a:spcPts val="0"/>
                </a:spcBef>
                <a:spcAft>
                  <a:spcPts val="0"/>
                </a:spcAft>
                <a:defRPr/>
              </a:pPr>
              <a:endParaRPr lang="de-DE" dirty="0">
                <a:solidFill>
                  <a:prstClr val="black"/>
                </a:solidFill>
                <a:latin typeface="Calibri"/>
                <a:cs typeface="+mn-cs"/>
              </a:endParaRPr>
            </a:p>
          </p:txBody>
        </p:sp>
        <p:sp>
          <p:nvSpPr>
            <p:cNvPr id="62" name="Abgerundetes Rechteck 61"/>
            <p:cNvSpPr>
              <a:spLocks noChangeArrowheads="1"/>
            </p:cNvSpPr>
            <p:nvPr/>
          </p:nvSpPr>
          <p:spPr bwMode="auto">
            <a:xfrm rot="5400000">
              <a:off x="6327776" y="2257425"/>
              <a:ext cx="1046162" cy="1804988"/>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chemeClr val="accent3"/>
              </a:solidFill>
              <a:round/>
              <a:headEnd/>
              <a:tailEnd/>
            </a:ln>
            <a:effectLst>
              <a:outerShdw dist="20000" dir="5400000" rotWithShape="0">
                <a:srgbClr val="808080">
                  <a:alpha val="37999"/>
                </a:srgbClr>
              </a:outerShdw>
            </a:effectLst>
          </p:spPr>
          <p:txBody>
            <a:bodyPr rot="10800000" vert="eaVert" anchor="ctr"/>
            <a:lstStyle/>
            <a:p>
              <a:pPr algn="ctr" defTabSz="457200" fontAlgn="auto">
                <a:spcBef>
                  <a:spcPts val="0"/>
                </a:spcBef>
                <a:spcAft>
                  <a:spcPts val="0"/>
                </a:spcAft>
                <a:defRPr/>
              </a:pPr>
              <a:endParaRPr lang="de-DE" dirty="0">
                <a:solidFill>
                  <a:prstClr val="black"/>
                </a:solidFill>
                <a:latin typeface="Calibri"/>
                <a:cs typeface="+mn-cs"/>
              </a:endParaRPr>
            </a:p>
          </p:txBody>
        </p:sp>
        <p:sp>
          <p:nvSpPr>
            <p:cNvPr id="63" name="Abgerundetes Rechteck 62"/>
            <p:cNvSpPr>
              <a:spLocks noChangeArrowheads="1"/>
            </p:cNvSpPr>
            <p:nvPr/>
          </p:nvSpPr>
          <p:spPr bwMode="auto">
            <a:xfrm rot="5400000">
              <a:off x="6673851" y="3508375"/>
              <a:ext cx="739775" cy="1343025"/>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chemeClr val="accent3"/>
              </a:solidFill>
              <a:round/>
              <a:headEnd/>
              <a:tailEnd/>
            </a:ln>
            <a:effectLst>
              <a:outerShdw dist="20000" dir="5400000" rotWithShape="0">
                <a:srgbClr val="808080">
                  <a:alpha val="37999"/>
                </a:srgbClr>
              </a:outerShdw>
            </a:effectLst>
          </p:spPr>
          <p:txBody>
            <a:bodyPr rot="10800000" vert="eaVert" anchor="ctr"/>
            <a:lstStyle/>
            <a:p>
              <a:pPr algn="ctr" defTabSz="457200" fontAlgn="auto">
                <a:spcBef>
                  <a:spcPts val="0"/>
                </a:spcBef>
                <a:spcAft>
                  <a:spcPts val="0"/>
                </a:spcAft>
                <a:defRPr/>
              </a:pPr>
              <a:endParaRPr lang="de-DE" dirty="0">
                <a:solidFill>
                  <a:prstClr val="black"/>
                </a:solidFill>
                <a:latin typeface="Calibri"/>
                <a:cs typeface="+mn-cs"/>
              </a:endParaRPr>
            </a:p>
          </p:txBody>
        </p:sp>
        <p:sp>
          <p:nvSpPr>
            <p:cNvPr id="64" name="Abgerundetes Rechteck 63"/>
            <p:cNvSpPr>
              <a:spLocks noChangeArrowheads="1"/>
            </p:cNvSpPr>
            <p:nvPr/>
          </p:nvSpPr>
          <p:spPr bwMode="auto">
            <a:xfrm rot="5400000">
              <a:off x="6842920" y="4212431"/>
              <a:ext cx="401638" cy="1343025"/>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chemeClr val="accent3"/>
              </a:solidFill>
              <a:round/>
              <a:headEnd/>
              <a:tailEnd/>
            </a:ln>
            <a:effectLst>
              <a:outerShdw dist="20000" dir="5400000" rotWithShape="0">
                <a:srgbClr val="808080">
                  <a:alpha val="37999"/>
                </a:srgbClr>
              </a:outerShdw>
            </a:effectLst>
          </p:spPr>
          <p:txBody>
            <a:bodyPr rot="10800000" vert="eaVert" anchor="ctr"/>
            <a:lstStyle/>
            <a:p>
              <a:pPr algn="ctr" defTabSz="457200" fontAlgn="auto">
                <a:spcBef>
                  <a:spcPts val="0"/>
                </a:spcBef>
                <a:spcAft>
                  <a:spcPts val="0"/>
                </a:spcAft>
                <a:defRPr/>
              </a:pPr>
              <a:endParaRPr lang="de-DE" dirty="0">
                <a:solidFill>
                  <a:prstClr val="black"/>
                </a:solidFill>
                <a:latin typeface="Calibri"/>
                <a:cs typeface="+mn-cs"/>
              </a:endParaRPr>
            </a:p>
          </p:txBody>
        </p:sp>
        <p:sp>
          <p:nvSpPr>
            <p:cNvPr id="35876" name="Textfeld 70"/>
            <p:cNvSpPr txBox="1">
              <a:spLocks noChangeArrowheads="1"/>
            </p:cNvSpPr>
            <p:nvPr/>
          </p:nvSpPr>
          <p:spPr bwMode="auto">
            <a:xfrm>
              <a:off x="5795963" y="1844675"/>
              <a:ext cx="1938337" cy="646331"/>
            </a:xfrm>
            <a:prstGeom prst="rect">
              <a:avLst/>
            </a:prstGeom>
            <a:noFill/>
            <a:ln w="9525">
              <a:noFill/>
              <a:miter lim="800000"/>
              <a:headEnd/>
              <a:tailEnd/>
            </a:ln>
          </p:spPr>
          <p:txBody>
            <a:bodyPr lIns="288000">
              <a:spAutoFit/>
            </a:bodyPr>
            <a:lstStyle/>
            <a:p>
              <a:pPr algn="ctr" defTabSz="457200"/>
              <a:r>
                <a:rPr lang="de-DE" altLang="de-DE" sz="1200" b="1">
                  <a:solidFill>
                    <a:srgbClr val="39471D"/>
                  </a:solidFill>
                  <a:latin typeface="Calibri" pitchFamily="34" charset="0"/>
                  <a:ea typeface="ＭＳ Ｐゴシック" pitchFamily="34" charset="-128"/>
                </a:rPr>
                <a:t>Structure of the knowledge network e-Infrastructures Austria</a:t>
              </a:r>
            </a:p>
          </p:txBody>
        </p:sp>
        <p:sp>
          <p:nvSpPr>
            <p:cNvPr id="35877" name="Textfeld 70"/>
            <p:cNvSpPr txBox="1">
              <a:spLocks noChangeArrowheads="1"/>
            </p:cNvSpPr>
            <p:nvPr/>
          </p:nvSpPr>
          <p:spPr bwMode="auto">
            <a:xfrm>
              <a:off x="5948363" y="2636837"/>
              <a:ext cx="1875198" cy="861774"/>
            </a:xfrm>
            <a:prstGeom prst="rect">
              <a:avLst/>
            </a:prstGeom>
            <a:noFill/>
            <a:ln w="9525">
              <a:noFill/>
              <a:miter lim="800000"/>
              <a:headEnd/>
              <a:tailEnd/>
            </a:ln>
          </p:spPr>
          <p:txBody>
            <a:bodyPr>
              <a:spAutoFit/>
            </a:bodyPr>
            <a:lstStyle/>
            <a:p>
              <a:pPr algn="ctr" defTabSz="457200"/>
              <a:r>
                <a:rPr lang="de-DE" altLang="de-DE" sz="1000">
                  <a:solidFill>
                    <a:srgbClr val="000000"/>
                  </a:solidFill>
                  <a:latin typeface="Calibri" pitchFamily="34" charset="0"/>
                  <a:ea typeface="ＭＳ Ｐゴシック" pitchFamily="34" charset="-128"/>
                </a:rPr>
                <a:t>Transdisciplinary  collaboration in the context of Work Package clusters involving as many stakeholders as possible (scientists, editors and so on)</a:t>
              </a:r>
            </a:p>
          </p:txBody>
        </p:sp>
        <p:sp>
          <p:nvSpPr>
            <p:cNvPr id="35878" name="Textfeld 70"/>
            <p:cNvSpPr txBox="1">
              <a:spLocks noChangeArrowheads="1"/>
            </p:cNvSpPr>
            <p:nvPr/>
          </p:nvSpPr>
          <p:spPr bwMode="auto">
            <a:xfrm>
              <a:off x="6011863" y="5426075"/>
              <a:ext cx="1668462" cy="581025"/>
            </a:xfrm>
            <a:prstGeom prst="rect">
              <a:avLst/>
            </a:prstGeom>
            <a:noFill/>
            <a:ln w="9525">
              <a:noFill/>
              <a:miter lim="800000"/>
              <a:headEnd/>
              <a:tailEnd/>
            </a:ln>
          </p:spPr>
          <p:txBody>
            <a:bodyPr>
              <a:spAutoFit/>
            </a:bodyPr>
            <a:lstStyle/>
            <a:p>
              <a:pPr algn="ctr" defTabSz="457200"/>
              <a:r>
                <a:rPr lang="de-DE" altLang="de-DE" sz="1600">
                  <a:solidFill>
                    <a:srgbClr val="39471D"/>
                  </a:solidFill>
                  <a:latin typeface="Calibri" pitchFamily="34" charset="0"/>
                  <a:ea typeface="ＭＳ Ｐゴシック" pitchFamily="34" charset="-128"/>
                </a:rPr>
                <a:t>Preparation for</a:t>
              </a:r>
            </a:p>
            <a:p>
              <a:pPr algn="ctr" defTabSz="457200"/>
              <a:r>
                <a:rPr lang="de-DE" altLang="de-DE" sz="1600">
                  <a:solidFill>
                    <a:srgbClr val="39471D"/>
                  </a:solidFill>
                  <a:latin typeface="Calibri" pitchFamily="34" charset="0"/>
                  <a:ea typeface="ＭＳ Ｐゴシック" pitchFamily="34" charset="-128"/>
                </a:rPr>
                <a:t>Horizon 2020</a:t>
              </a:r>
            </a:p>
          </p:txBody>
        </p:sp>
        <p:sp>
          <p:nvSpPr>
            <p:cNvPr id="35879" name="Textfeld 70"/>
            <p:cNvSpPr txBox="1">
              <a:spLocks noChangeArrowheads="1"/>
            </p:cNvSpPr>
            <p:nvPr/>
          </p:nvSpPr>
          <p:spPr bwMode="auto">
            <a:xfrm>
              <a:off x="6440258" y="3866765"/>
              <a:ext cx="1229336" cy="1015663"/>
            </a:xfrm>
            <a:prstGeom prst="rect">
              <a:avLst/>
            </a:prstGeom>
            <a:noFill/>
            <a:ln w="9525">
              <a:noFill/>
              <a:miter lim="800000"/>
              <a:headEnd/>
              <a:tailEnd/>
            </a:ln>
          </p:spPr>
          <p:txBody>
            <a:bodyPr>
              <a:spAutoFit/>
            </a:bodyPr>
            <a:lstStyle/>
            <a:p>
              <a:pPr algn="ctr" defTabSz="457200"/>
              <a:r>
                <a:rPr lang="de-AT" altLang="de-DE" sz="1000">
                  <a:solidFill>
                    <a:srgbClr val="000000"/>
                  </a:solidFill>
                  <a:latin typeface="Calibri" pitchFamily="34" charset="0"/>
                  <a:ea typeface="ＭＳ Ｐゴシック" pitchFamily="34" charset="-128"/>
                </a:rPr>
                <a:t>Examples: Definition of policies,</a:t>
              </a:r>
            </a:p>
            <a:p>
              <a:pPr algn="ctr" defTabSz="457200"/>
              <a:r>
                <a:rPr lang="de-AT" altLang="de-DE" sz="1000">
                  <a:solidFill>
                    <a:srgbClr val="000000"/>
                  </a:solidFill>
                  <a:latin typeface="Calibri" pitchFamily="34" charset="0"/>
                  <a:ea typeface="ＭＳ Ｐゴシック" pitchFamily="34" charset="-128"/>
                </a:rPr>
                <a:t>metadata, interoperability</a:t>
              </a:r>
            </a:p>
            <a:p>
              <a:pPr algn="ctr" defTabSz="457200"/>
              <a:r>
                <a:rPr lang="de-AT" altLang="de-DE" sz="1000">
                  <a:solidFill>
                    <a:srgbClr val="000000"/>
                  </a:solidFill>
                  <a:latin typeface="Calibri" pitchFamily="34" charset="0"/>
                  <a:ea typeface="ＭＳ Ｐゴシック" pitchFamily="34" charset="-128"/>
                </a:rPr>
                <a:t>…</a:t>
              </a:r>
            </a:p>
          </p:txBody>
        </p:sp>
      </p:grpSp>
      <p:sp>
        <p:nvSpPr>
          <p:cNvPr id="69" name="Fußzeilenplatzhalter 1"/>
          <p:cNvSpPr>
            <a:spLocks noGrp="1"/>
          </p:cNvSpPr>
          <p:nvPr>
            <p:ph type="ftr" sz="quarter" idx="4294967295"/>
          </p:nvPr>
        </p:nvSpPr>
        <p:spPr>
          <a:xfrm>
            <a:off x="3224213" y="6464300"/>
            <a:ext cx="2895600" cy="365125"/>
          </a:xfrm>
          <a:prstGeom prst="rect">
            <a:avLst/>
          </a:prstGeom>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6866"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6868"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36870"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36871" name="Rechteck 1"/>
          <p:cNvSpPr>
            <a:spLocks noChangeArrowheads="1"/>
          </p:cNvSpPr>
          <p:nvPr/>
        </p:nvSpPr>
        <p:spPr bwMode="auto">
          <a:xfrm>
            <a:off x="1704975" y="1557338"/>
            <a:ext cx="8196263" cy="5165725"/>
          </a:xfrm>
          <a:prstGeom prst="rect">
            <a:avLst/>
          </a:prstGeom>
          <a:noFill/>
          <a:ln w="9525">
            <a:noFill/>
            <a:miter lim="800000"/>
            <a:headEnd/>
            <a:tailEnd/>
          </a:ln>
        </p:spPr>
        <p:txBody>
          <a:bodyPr>
            <a:spAutoFit/>
          </a:bodyPr>
          <a:lstStyle/>
          <a:p>
            <a:r>
              <a:rPr lang="en-US" altLang="de-DE" sz="2000">
                <a:solidFill>
                  <a:srgbClr val="009FDF"/>
                </a:solidFill>
                <a:latin typeface="Calibri" pitchFamily="34" charset="0"/>
              </a:rPr>
              <a:t> </a:t>
            </a:r>
            <a:endParaRPr lang="de-AT" altLang="de-DE" sz="2000">
              <a:solidFill>
                <a:srgbClr val="009FDF"/>
              </a:solidFill>
              <a:latin typeface="Calibri" pitchFamily="34" charset="0"/>
            </a:endParaRPr>
          </a:p>
          <a:p>
            <a:r>
              <a:rPr lang="de-DE" altLang="de-DE" sz="2800">
                <a:solidFill>
                  <a:srgbClr val="009FDF"/>
                </a:solidFill>
                <a:latin typeface="Calibri" pitchFamily="34" charset="0"/>
              </a:rPr>
              <a:t>All Austrian universities </a:t>
            </a:r>
          </a:p>
          <a:p>
            <a:endParaRPr lang="de-AT" altLang="de-DE" sz="2800">
              <a:solidFill>
                <a:srgbClr val="009FDF"/>
              </a:solidFill>
              <a:latin typeface="Calibri" pitchFamily="34" charset="0"/>
            </a:endParaRPr>
          </a:p>
          <a:p>
            <a:r>
              <a:rPr lang="de-DE" altLang="de-DE" sz="2800">
                <a:solidFill>
                  <a:srgbClr val="009FDF"/>
                </a:solidFill>
                <a:latin typeface="Calibri" pitchFamily="34" charset="0"/>
              </a:rPr>
              <a:t>Austrian non-university research institutions</a:t>
            </a:r>
            <a:endParaRPr lang="de-AT" altLang="de-DE" sz="2800">
              <a:solidFill>
                <a:srgbClr val="009FDF"/>
              </a:solidFill>
              <a:latin typeface="Calibri" pitchFamily="34" charset="0"/>
            </a:endParaRPr>
          </a:p>
          <a:p>
            <a:endParaRPr lang="de-DE" altLang="de-DE" sz="2800">
              <a:solidFill>
                <a:srgbClr val="009FDF"/>
              </a:solidFill>
              <a:latin typeface="Calibri" pitchFamily="34" charset="0"/>
            </a:endParaRPr>
          </a:p>
          <a:p>
            <a:r>
              <a:rPr lang="de-DE" altLang="de-DE" sz="2800">
                <a:solidFill>
                  <a:srgbClr val="009FDF"/>
                </a:solidFill>
                <a:latin typeface="Calibri" pitchFamily="34" charset="0"/>
              </a:rPr>
              <a:t>Austrian Research Communities</a:t>
            </a:r>
            <a:endParaRPr lang="de-AT" altLang="de-DE" sz="2800">
              <a:solidFill>
                <a:srgbClr val="009FDF"/>
              </a:solidFill>
              <a:latin typeface="Calibri" pitchFamily="34" charset="0"/>
            </a:endParaRPr>
          </a:p>
          <a:p>
            <a:endParaRPr lang="de-DE" altLang="de-DE" sz="2800">
              <a:solidFill>
                <a:srgbClr val="009FDF"/>
              </a:solidFill>
              <a:latin typeface="Calibri" pitchFamily="34" charset="0"/>
            </a:endParaRPr>
          </a:p>
          <a:p>
            <a:r>
              <a:rPr lang="de-DE" altLang="de-DE" sz="2800">
                <a:solidFill>
                  <a:srgbClr val="009FDF"/>
                </a:solidFill>
                <a:latin typeface="Calibri" pitchFamily="34" charset="0"/>
              </a:rPr>
              <a:t>Research-funding bodies</a:t>
            </a:r>
            <a:endParaRPr lang="de-AT" altLang="de-DE" sz="2800">
              <a:solidFill>
                <a:srgbClr val="009FDF"/>
              </a:solidFill>
              <a:latin typeface="Calibri" pitchFamily="34" charset="0"/>
            </a:endParaRPr>
          </a:p>
          <a:p>
            <a:endParaRPr lang="de-DE" altLang="de-DE" sz="2800">
              <a:solidFill>
                <a:srgbClr val="009FDF"/>
              </a:solidFill>
              <a:latin typeface="Calibri" pitchFamily="34" charset="0"/>
            </a:endParaRPr>
          </a:p>
          <a:p>
            <a:r>
              <a:rPr lang="de-DE" altLang="de-DE" sz="2800">
                <a:solidFill>
                  <a:srgbClr val="009FDF"/>
                </a:solidFill>
                <a:latin typeface="Calibri" pitchFamily="34" charset="0"/>
              </a:rPr>
              <a:t>The interested public</a:t>
            </a:r>
            <a:endParaRPr lang="de-AT" altLang="de-DE" sz="2800">
              <a:solidFill>
                <a:srgbClr val="009FDF"/>
              </a:solidFill>
              <a:latin typeface="Calibri" pitchFamily="34" charset="0"/>
            </a:endParaRPr>
          </a:p>
          <a:p>
            <a:pPr>
              <a:lnSpc>
                <a:spcPct val="95000"/>
              </a:lnSpc>
              <a:spcBef>
                <a:spcPct val="50000"/>
              </a:spcBef>
            </a:pPr>
            <a:endParaRPr lang="de-AT" altLang="de-DE" sz="2800">
              <a:solidFill>
                <a:srgbClr val="000066"/>
              </a:solidFill>
              <a:latin typeface="Calibri" pitchFamily="34" charset="0"/>
            </a:endParaRPr>
          </a:p>
          <a:p>
            <a:endParaRPr lang="de-AT" altLang="de-DE" sz="2000">
              <a:solidFill>
                <a:srgbClr val="000066"/>
              </a:solidFill>
              <a:latin typeface="Calibri" pitchFamily="34" charset="0"/>
            </a:endParaRPr>
          </a:p>
        </p:txBody>
      </p:sp>
      <p:sp>
        <p:nvSpPr>
          <p:cNvPr id="18" name="Rectangle 1"/>
          <p:cNvSpPr txBox="1">
            <a:spLocks noChangeArrowheads="1"/>
          </p:cNvSpPr>
          <p:nvPr/>
        </p:nvSpPr>
        <p:spPr bwMode="auto">
          <a:xfrm>
            <a:off x="395288" y="669925"/>
            <a:ext cx="8208962" cy="814388"/>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en-US" altLang="de-DE" sz="2800">
                <a:solidFill>
                  <a:srgbClr val="009FDF"/>
                </a:solidFill>
                <a:latin typeface="Verdana" pitchFamily="34" charset="0"/>
              </a:rPr>
              <a:t>Who is e-Infrastructures Austria for?</a:t>
            </a:r>
            <a:endParaRPr lang="de-AT" altLang="de-DE" sz="2800">
              <a:solidFill>
                <a:srgbClr val="009FD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8914"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8916"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38918"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38919"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38920" name="Rechteck 1"/>
          <p:cNvSpPr>
            <a:spLocks noChangeArrowheads="1"/>
          </p:cNvSpPr>
          <p:nvPr/>
        </p:nvSpPr>
        <p:spPr bwMode="auto">
          <a:xfrm>
            <a:off x="477838" y="1504950"/>
            <a:ext cx="8196262" cy="396875"/>
          </a:xfrm>
          <a:prstGeom prst="rect">
            <a:avLst/>
          </a:prstGeom>
          <a:noFill/>
          <a:ln w="9525">
            <a:noFill/>
            <a:miter lim="800000"/>
            <a:headEnd/>
            <a:tailEnd/>
          </a:ln>
        </p:spPr>
        <p:txBody>
          <a:bodyPr>
            <a:spAutoFit/>
          </a:bodyPr>
          <a:lstStyle/>
          <a:p>
            <a:r>
              <a:rPr lang="en-US" altLang="de-DE" sz="2000">
                <a:solidFill>
                  <a:srgbClr val="333333"/>
                </a:solidFill>
                <a:latin typeface="Calibri" pitchFamily="34" charset="0"/>
                <a:ea typeface="ＭＳ Ｐゴシック" pitchFamily="34" charset="-128"/>
              </a:rPr>
              <a:t>e-Infrastructures Austria is a collaborative initiative with 25 partners:</a:t>
            </a:r>
            <a:endParaRPr lang="de-AT" altLang="de-DE" sz="2000">
              <a:solidFill>
                <a:srgbClr val="333333"/>
              </a:solidFill>
              <a:latin typeface="Calibri" pitchFamily="34" charset="0"/>
            </a:endParaRPr>
          </a:p>
        </p:txBody>
      </p:sp>
      <p:sp>
        <p:nvSpPr>
          <p:cNvPr id="18" name="Rectangle 1"/>
          <p:cNvSpPr txBox="1">
            <a:spLocks noChangeArrowheads="1"/>
          </p:cNvSpPr>
          <p:nvPr/>
        </p:nvSpPr>
        <p:spPr bwMode="auto">
          <a:xfrm>
            <a:off x="395288" y="663575"/>
            <a:ext cx="8208962" cy="814388"/>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800">
                <a:solidFill>
                  <a:srgbClr val="009FDF"/>
                </a:solidFill>
                <a:latin typeface="Verdana" pitchFamily="34" charset="0"/>
              </a:rPr>
              <a:t>Project partners</a:t>
            </a:r>
            <a:endParaRPr lang="de-AT" altLang="de-DE" sz="2800">
              <a:solidFill>
                <a:srgbClr val="009FDF"/>
              </a:solidFill>
              <a:latin typeface="Verdana" pitchFamily="34" charset="0"/>
            </a:endParaRPr>
          </a:p>
        </p:txBody>
      </p:sp>
      <p:sp>
        <p:nvSpPr>
          <p:cNvPr id="38922" name="Inhaltsplatzhalter 3"/>
          <p:cNvSpPr txBox="1">
            <a:spLocks/>
          </p:cNvSpPr>
          <p:nvPr/>
        </p:nvSpPr>
        <p:spPr bwMode="auto">
          <a:xfrm>
            <a:off x="468313" y="2132013"/>
            <a:ext cx="8496300" cy="4321175"/>
          </a:xfrm>
          <a:prstGeom prst="rect">
            <a:avLst/>
          </a:prstGeom>
          <a:noFill/>
          <a:ln w="9525">
            <a:noFill/>
            <a:miter lim="800000"/>
            <a:headEnd/>
            <a:tailEnd/>
          </a:ln>
        </p:spPr>
        <p:txBody>
          <a:bodyPr/>
          <a:lstStyle/>
          <a:p>
            <a:pPr marL="342900" indent="-342900">
              <a:spcBef>
                <a:spcPct val="20000"/>
              </a:spcBef>
              <a:buFont typeface="Arial" charset="0"/>
              <a:buChar char="•"/>
            </a:pPr>
            <a:r>
              <a:rPr lang="en-US" sz="1400">
                <a:solidFill>
                  <a:srgbClr val="333333"/>
                </a:solidFill>
                <a:latin typeface="Calibri" pitchFamily="34" charset="0"/>
              </a:rPr>
              <a:t>Academy of Fine Arts </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Vienna Chamber of Labour </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IST (Institute of Science and Technology) Austria</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Medical University of Graz </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Medical University of Vienna </a:t>
            </a:r>
            <a:endParaRPr lang="de-AT" sz="1400">
              <a:solidFill>
                <a:srgbClr val="333333"/>
              </a:solidFill>
              <a:latin typeface="Calibri" pitchFamily="34" charset="0"/>
            </a:endParaRPr>
          </a:p>
          <a:p>
            <a:pPr marL="342900" indent="-342900">
              <a:spcBef>
                <a:spcPct val="20000"/>
              </a:spcBef>
              <a:buFont typeface="Arial" charset="0"/>
              <a:buChar char="•"/>
            </a:pPr>
            <a:r>
              <a:rPr lang="de-AT" sz="1400">
                <a:solidFill>
                  <a:srgbClr val="333333"/>
                </a:solidFill>
                <a:latin typeface="Calibri" pitchFamily="34" charset="0"/>
              </a:rPr>
              <a:t>University of Leoben</a:t>
            </a:r>
          </a:p>
          <a:p>
            <a:pPr marL="342900" indent="-342900">
              <a:spcBef>
                <a:spcPct val="20000"/>
              </a:spcBef>
              <a:buFont typeface="Arial" charset="0"/>
              <a:buChar char="•"/>
            </a:pPr>
            <a:r>
              <a:rPr lang="en-US" sz="1400">
                <a:solidFill>
                  <a:srgbClr val="333333"/>
                </a:solidFill>
                <a:latin typeface="Calibri" pitchFamily="34" charset="0"/>
              </a:rPr>
              <a:t>Austrian Academy of Sciences</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Austrian Library Network and Service, Ltd.</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Austrian National Library</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Graz University of Technology</a:t>
            </a:r>
            <a:endParaRPr lang="de-AT" sz="1400">
              <a:solidFill>
                <a:srgbClr val="333333"/>
              </a:solidFill>
              <a:latin typeface="Calibri" pitchFamily="34" charset="0"/>
            </a:endParaRPr>
          </a:p>
          <a:p>
            <a:pPr marL="342900" indent="-342900">
              <a:spcBef>
                <a:spcPct val="20000"/>
              </a:spcBef>
              <a:buFont typeface="Arial" charset="0"/>
              <a:buChar char="•"/>
            </a:pPr>
            <a:r>
              <a:rPr lang="de-AT" sz="1400">
                <a:solidFill>
                  <a:srgbClr val="333333"/>
                </a:solidFill>
                <a:latin typeface="Calibri" pitchFamily="34" charset="0"/>
              </a:rPr>
              <a:t>Vienna University of Technology</a:t>
            </a:r>
          </a:p>
          <a:p>
            <a:pPr marL="342900" indent="-342900">
              <a:spcBef>
                <a:spcPct val="20000"/>
              </a:spcBef>
              <a:buFont typeface="Arial" charset="0"/>
              <a:buChar char="•"/>
            </a:pPr>
            <a:r>
              <a:rPr lang="de-AT" sz="1400">
                <a:solidFill>
                  <a:srgbClr val="333333"/>
                </a:solidFill>
                <a:latin typeface="Calibri" pitchFamily="34" charset="0"/>
              </a:rPr>
              <a:t>University of Applied Arts Vienna</a:t>
            </a:r>
          </a:p>
          <a:p>
            <a:pPr marL="342900" indent="-342900">
              <a:spcBef>
                <a:spcPct val="20000"/>
              </a:spcBef>
              <a:buFont typeface="Arial" charset="0"/>
              <a:buChar char="•"/>
            </a:pPr>
            <a:r>
              <a:rPr lang="de-AT" sz="1400">
                <a:solidFill>
                  <a:srgbClr val="333333"/>
                </a:solidFill>
                <a:latin typeface="Calibri" pitchFamily="34" charset="0"/>
              </a:rPr>
              <a:t>University of Agricultural Sciences Vienna</a:t>
            </a:r>
          </a:p>
          <a:p>
            <a:pPr marL="342900" indent="-342900">
              <a:spcBef>
                <a:spcPct val="20000"/>
              </a:spcBef>
              <a:buFont typeface="Arial" charset="0"/>
              <a:buChar char="•"/>
            </a:pPr>
            <a:endParaRPr lang="de-AT" sz="1400">
              <a:solidFill>
                <a:srgbClr val="333333"/>
              </a:solidFill>
              <a:latin typeface="Calibri" pitchFamily="34" charset="0"/>
            </a:endParaRPr>
          </a:p>
          <a:p>
            <a:pPr marL="342900" indent="-342900">
              <a:spcBef>
                <a:spcPct val="20000"/>
              </a:spcBef>
              <a:buFont typeface="Arial" charset="0"/>
              <a:buNone/>
            </a:pPr>
            <a:r>
              <a:rPr lang="en-US" sz="1400">
                <a:solidFill>
                  <a:srgbClr val="333333"/>
                </a:solidFill>
                <a:latin typeface="Calibri" pitchFamily="34" charset="0"/>
              </a:rPr>
              <a:t>                                                                                                        Observer Status: FWF - The Austrian Science Fund</a:t>
            </a:r>
            <a:endParaRPr lang="de-AT" sz="1400">
              <a:solidFill>
                <a:srgbClr val="333333"/>
              </a:solidFill>
              <a:latin typeface="Calibri" pitchFamily="34" charset="0"/>
            </a:endParaRPr>
          </a:p>
          <a:p>
            <a:pPr marL="342900" indent="-342900">
              <a:spcBef>
                <a:spcPct val="20000"/>
              </a:spcBef>
              <a:buFont typeface="Arial" charset="0"/>
              <a:buNone/>
            </a:pPr>
            <a:endParaRPr lang="de-AT">
              <a:solidFill>
                <a:srgbClr val="333333"/>
              </a:solidFill>
              <a:latin typeface="Calibri" pitchFamily="34" charset="0"/>
            </a:endParaRPr>
          </a:p>
          <a:p>
            <a:pPr marL="342900" indent="-342900">
              <a:spcBef>
                <a:spcPct val="20000"/>
              </a:spcBef>
              <a:buFont typeface="Arial" charset="0"/>
              <a:buChar char="•"/>
            </a:pPr>
            <a:endParaRPr lang="de-AT">
              <a:latin typeface="Calibri" pitchFamily="34" charset="0"/>
            </a:endParaRPr>
          </a:p>
          <a:p>
            <a:pPr marL="342900" indent="-342900">
              <a:spcBef>
                <a:spcPct val="20000"/>
              </a:spcBef>
              <a:buFont typeface="Arial" charset="0"/>
              <a:buChar char="•"/>
            </a:pPr>
            <a:endParaRPr lang="de-AT" sz="3200">
              <a:latin typeface="Calibri" pitchFamily="34" charset="0"/>
            </a:endParaRPr>
          </a:p>
        </p:txBody>
      </p:sp>
      <p:sp>
        <p:nvSpPr>
          <p:cNvPr id="38923" name="Inhaltsplatzhalter 5"/>
          <p:cNvSpPr txBox="1">
            <a:spLocks/>
          </p:cNvSpPr>
          <p:nvPr/>
        </p:nvSpPr>
        <p:spPr bwMode="auto">
          <a:xfrm>
            <a:off x="4643438" y="2132013"/>
            <a:ext cx="4041775" cy="3951287"/>
          </a:xfrm>
          <a:prstGeom prst="rect">
            <a:avLst/>
          </a:prstGeom>
          <a:noFill/>
          <a:ln w="9525">
            <a:noFill/>
            <a:miter lim="800000"/>
            <a:headEnd/>
            <a:tailEnd/>
          </a:ln>
        </p:spPr>
        <p:txBody>
          <a:bodyPr/>
          <a:lstStyle/>
          <a:p>
            <a:pPr marL="342900" indent="-342900">
              <a:spcBef>
                <a:spcPct val="20000"/>
              </a:spcBef>
              <a:buFont typeface="Arial" charset="0"/>
              <a:buChar char="•"/>
            </a:pPr>
            <a:r>
              <a:rPr lang="en-US" sz="1400">
                <a:solidFill>
                  <a:srgbClr val="333333"/>
                </a:solidFill>
                <a:latin typeface="Calibri" pitchFamily="34" charset="0"/>
              </a:rPr>
              <a:t>University of Art and Industrial Design Linz</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University of Music and Performing Arts Graz</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University of Music and Performing Arts Vienna</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University of Graz</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University of Innsbruck</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University of Klagenfurt</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University of Linz</a:t>
            </a:r>
            <a:endParaRPr lang="de-AT" sz="1400">
              <a:solidFill>
                <a:srgbClr val="333333"/>
              </a:solidFill>
              <a:latin typeface="Calibri" pitchFamily="34" charset="0"/>
            </a:endParaRPr>
          </a:p>
          <a:p>
            <a:pPr marL="342900" indent="-342900">
              <a:spcBef>
                <a:spcPct val="20000"/>
              </a:spcBef>
              <a:buFont typeface="Arial" charset="0"/>
              <a:buChar char="•"/>
            </a:pPr>
            <a:r>
              <a:rPr lang="de-DE" sz="1400">
                <a:solidFill>
                  <a:srgbClr val="333333"/>
                </a:solidFill>
                <a:latin typeface="Calibri" pitchFamily="34" charset="0"/>
              </a:rPr>
              <a:t>University Mozarteum Salzburg</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University of Salzburg</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University of Vienna</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University of Veterinary Medicine Vienna,</a:t>
            </a:r>
            <a:endParaRPr lang="de-AT" sz="1400">
              <a:solidFill>
                <a:srgbClr val="333333"/>
              </a:solidFill>
              <a:latin typeface="Calibri" pitchFamily="34" charset="0"/>
            </a:endParaRPr>
          </a:p>
          <a:p>
            <a:pPr marL="342900" indent="-342900">
              <a:spcBef>
                <a:spcPct val="20000"/>
              </a:spcBef>
              <a:buFont typeface="Arial" charset="0"/>
              <a:buChar char="•"/>
            </a:pPr>
            <a:r>
              <a:rPr lang="en-US" sz="1400">
                <a:solidFill>
                  <a:srgbClr val="333333"/>
                </a:solidFill>
                <a:latin typeface="Calibri" pitchFamily="34" charset="0"/>
              </a:rPr>
              <a:t>Vienna University of Economics</a:t>
            </a:r>
            <a:endParaRPr lang="de-AT" sz="1400">
              <a:solidFill>
                <a:srgbClr val="333333"/>
              </a:solidFill>
              <a:latin typeface="Calibri" pitchFamily="34" charset="0"/>
            </a:endParaRPr>
          </a:p>
          <a:p>
            <a:pPr marL="342900" indent="-342900">
              <a:spcBef>
                <a:spcPct val="20000"/>
              </a:spcBef>
              <a:buFont typeface="Arial" charset="0"/>
              <a:buNone/>
            </a:pPr>
            <a:endParaRPr lang="de-AT" altLang="de-DE">
              <a:solidFill>
                <a:srgbClr val="333333"/>
              </a:solidFill>
              <a:latin typeface="Calibri" pitchFamily="34"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9938"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39939"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39941"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39942"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39943" name="Rechteck 1"/>
          <p:cNvSpPr>
            <a:spLocks noChangeArrowheads="1"/>
          </p:cNvSpPr>
          <p:nvPr/>
        </p:nvSpPr>
        <p:spPr bwMode="auto">
          <a:xfrm>
            <a:off x="477838" y="1504950"/>
            <a:ext cx="8196262" cy="1917700"/>
          </a:xfrm>
          <a:prstGeom prst="rect">
            <a:avLst/>
          </a:prstGeom>
          <a:noFill/>
          <a:ln w="9525">
            <a:noFill/>
            <a:miter lim="800000"/>
            <a:headEnd/>
            <a:tailEnd/>
          </a:ln>
        </p:spPr>
        <p:txBody>
          <a:bodyPr>
            <a:spAutoFit/>
          </a:bodyPr>
          <a:lstStyle/>
          <a:p>
            <a:pPr>
              <a:buFont typeface="Arial" charset="0"/>
              <a:buNone/>
            </a:pPr>
            <a:r>
              <a:rPr lang="en-US" altLang="de-DE" sz="2400">
                <a:solidFill>
                  <a:srgbClr val="009FDF"/>
                </a:solidFill>
                <a:latin typeface="Calibri" pitchFamily="34" charset="0"/>
              </a:rPr>
              <a:t>e-Infrastructures Austria</a:t>
            </a:r>
            <a:r>
              <a:rPr lang="de-DE" altLang="de-DE" sz="2400">
                <a:solidFill>
                  <a:srgbClr val="009FDF"/>
                </a:solidFill>
                <a:latin typeface="Calibri" pitchFamily="34" charset="0"/>
              </a:rPr>
              <a:t>: Governance</a:t>
            </a:r>
            <a:endParaRPr lang="de-AT" altLang="de-DE" sz="2400">
              <a:solidFill>
                <a:srgbClr val="009FDF"/>
              </a:solidFill>
              <a:latin typeface="Calibri" pitchFamily="34" charset="0"/>
            </a:endParaRPr>
          </a:p>
          <a:p>
            <a:pPr>
              <a:buFont typeface="Arial" charset="0"/>
              <a:buNone/>
            </a:pPr>
            <a:endParaRPr lang="de-DE" altLang="de-DE" sz="2400">
              <a:solidFill>
                <a:srgbClr val="009FDF"/>
              </a:solidFill>
              <a:latin typeface="Calibri" pitchFamily="34" charset="0"/>
            </a:endParaRPr>
          </a:p>
          <a:p>
            <a:pPr>
              <a:buFont typeface="Arial" charset="0"/>
              <a:buNone/>
            </a:pPr>
            <a:r>
              <a:rPr lang="de-DE" altLang="de-DE" sz="2400">
                <a:solidFill>
                  <a:srgbClr val="009FDF"/>
                </a:solidFill>
                <a:latin typeface="Calibri" pitchFamily="34" charset="0"/>
              </a:rPr>
              <a:t>[Nota Bene: Status May 15th. This model may be subject to modifications in some details. The definitive structure will be decided during the General Assembly of Partners on June 26th]</a:t>
            </a:r>
            <a:endParaRPr lang="de-AT" altLang="de-DE" sz="2400">
              <a:solidFill>
                <a:srgbClr val="009FDF"/>
              </a:solidFill>
              <a:latin typeface="Calibri" pitchFamily="34" charset="0"/>
            </a:endParaRPr>
          </a:p>
        </p:txBody>
      </p:sp>
      <p:sp>
        <p:nvSpPr>
          <p:cNvPr id="18" name="Rectangle 1"/>
          <p:cNvSpPr txBox="1">
            <a:spLocks noChangeArrowheads="1"/>
          </p:cNvSpPr>
          <p:nvPr/>
        </p:nvSpPr>
        <p:spPr bwMode="auto">
          <a:xfrm>
            <a:off x="395288" y="649288"/>
            <a:ext cx="8208962" cy="814387"/>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800">
                <a:solidFill>
                  <a:srgbClr val="009FDF"/>
                </a:solidFill>
                <a:latin typeface="Verdana" pitchFamily="34" charset="0"/>
              </a:rPr>
              <a:t>Governance</a:t>
            </a:r>
            <a:endParaRPr lang="de-AT" altLang="de-DE" sz="2800">
              <a:solidFill>
                <a:srgbClr val="009FD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
          <p:cNvSpPr txBox="1">
            <a:spLocks noChangeArrowheads="1"/>
          </p:cNvSpPr>
          <p:nvPr/>
        </p:nvSpPr>
        <p:spPr bwMode="auto">
          <a:xfrm>
            <a:off x="395288" y="692150"/>
            <a:ext cx="8208962" cy="814388"/>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400">
                <a:solidFill>
                  <a:srgbClr val="009FDF"/>
                </a:solidFill>
                <a:latin typeface="Verdana" pitchFamily="34" charset="0"/>
              </a:rPr>
              <a:t>Proposed Governance</a:t>
            </a:r>
            <a:endParaRPr lang="de-AT" altLang="de-DE" sz="2400">
              <a:solidFill>
                <a:srgbClr val="009FDF"/>
              </a:solidFill>
              <a:latin typeface="Verdana" pitchFamily="34" charset="0"/>
            </a:endParaRPr>
          </a:p>
        </p:txBody>
      </p:sp>
      <p:sp>
        <p:nvSpPr>
          <p:cNvPr id="66" name="Rechteck 65"/>
          <p:cNvSpPr/>
          <p:nvPr/>
        </p:nvSpPr>
        <p:spPr>
          <a:xfrm>
            <a:off x="463550" y="1265238"/>
            <a:ext cx="3511550" cy="211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p>
        </p:txBody>
      </p:sp>
      <p:sp>
        <p:nvSpPr>
          <p:cNvPr id="40964" name="Textfeld 5"/>
          <p:cNvSpPr txBox="1">
            <a:spLocks noChangeArrowheads="1"/>
          </p:cNvSpPr>
          <p:nvPr/>
        </p:nvSpPr>
        <p:spPr bwMode="auto">
          <a:xfrm>
            <a:off x="539750" y="1316038"/>
            <a:ext cx="3384550" cy="457200"/>
          </a:xfrm>
          <a:prstGeom prst="rect">
            <a:avLst/>
          </a:prstGeom>
          <a:noFill/>
          <a:ln w="9525">
            <a:noFill/>
            <a:miter lim="800000"/>
            <a:headEnd/>
            <a:tailEnd/>
          </a:ln>
        </p:spPr>
        <p:txBody>
          <a:bodyPr>
            <a:spAutoFit/>
          </a:bodyPr>
          <a:lstStyle/>
          <a:p>
            <a:pPr algn="ctr"/>
            <a:r>
              <a:rPr lang="de-AT" altLang="de-DE" sz="2400" b="1">
                <a:solidFill>
                  <a:schemeClr val="bg2"/>
                </a:solidFill>
                <a:ea typeface="ＭＳ Ｐゴシック" pitchFamily="34" charset="-128"/>
              </a:rPr>
              <a:t>General </a:t>
            </a:r>
            <a:r>
              <a:rPr lang="de-DE" altLang="de-DE" sz="2400" b="1">
                <a:solidFill>
                  <a:schemeClr val="bg2"/>
                </a:solidFill>
                <a:ea typeface="ＭＳ Ｐゴシック" pitchFamily="34" charset="-128"/>
              </a:rPr>
              <a:t>Assembly</a:t>
            </a:r>
            <a:endParaRPr lang="de-AT" altLang="de-DE" sz="2400" b="1">
              <a:solidFill>
                <a:schemeClr val="bg2"/>
              </a:solidFill>
              <a:ea typeface="ＭＳ Ｐゴシック" pitchFamily="34" charset="-128"/>
            </a:endParaRPr>
          </a:p>
        </p:txBody>
      </p:sp>
      <p:sp>
        <p:nvSpPr>
          <p:cNvPr id="40965" name="Ellipse 67"/>
          <p:cNvSpPr>
            <a:spLocks noChangeArrowheads="1"/>
          </p:cNvSpPr>
          <p:nvPr/>
        </p:nvSpPr>
        <p:spPr bwMode="auto">
          <a:xfrm>
            <a:off x="3400425" y="2378075"/>
            <a:ext cx="176213" cy="184150"/>
          </a:xfrm>
          <a:prstGeom prst="ellipse">
            <a:avLst/>
          </a:prstGeom>
          <a:solidFill>
            <a:srgbClr val="CC99FF"/>
          </a:solidFill>
          <a:ln w="25400" algn="ctr">
            <a:solidFill>
              <a:srgbClr val="95ADBC"/>
            </a:solidFill>
            <a:round/>
            <a:headEnd/>
            <a:tailEnd/>
          </a:ln>
        </p:spPr>
        <p:txBody>
          <a:bodyPr anchor="ctr"/>
          <a:lstStyle/>
          <a:p>
            <a:pPr algn="ctr"/>
            <a:endParaRPr lang="de-AT">
              <a:solidFill>
                <a:srgbClr val="FFFFFF"/>
              </a:solidFill>
              <a:latin typeface="Calibri" pitchFamily="34" charset="0"/>
            </a:endParaRPr>
          </a:p>
        </p:txBody>
      </p:sp>
      <p:pic>
        <p:nvPicPr>
          <p:cNvPr id="40966" name="Picture 14"/>
          <p:cNvPicPr>
            <a:picLocks noChangeAspect="1" noChangeArrowheads="1"/>
          </p:cNvPicPr>
          <p:nvPr/>
        </p:nvPicPr>
        <p:blipFill>
          <a:blip r:embed="rId2"/>
          <a:srcRect/>
          <a:stretch>
            <a:fillRect/>
          </a:stretch>
        </p:blipFill>
        <p:spPr bwMode="auto">
          <a:xfrm>
            <a:off x="7219950" y="3316288"/>
            <a:ext cx="196850" cy="196850"/>
          </a:xfrm>
          <a:prstGeom prst="rect">
            <a:avLst/>
          </a:prstGeom>
          <a:noFill/>
          <a:ln w="9525">
            <a:noFill/>
            <a:miter lim="800000"/>
            <a:headEnd/>
            <a:tailEnd/>
          </a:ln>
        </p:spPr>
      </p:pic>
      <p:sp>
        <p:nvSpPr>
          <p:cNvPr id="70" name="Ellipse 69"/>
          <p:cNvSpPr>
            <a:spLocks noChangeArrowheads="1"/>
          </p:cNvSpPr>
          <p:nvPr/>
        </p:nvSpPr>
        <p:spPr bwMode="auto">
          <a:xfrm>
            <a:off x="5416550" y="2420938"/>
            <a:ext cx="2546350" cy="1163637"/>
          </a:xfrm>
          <a:prstGeom prst="ellipse">
            <a:avLst/>
          </a:prstGeom>
          <a:solidFill>
            <a:srgbClr val="6B95C7"/>
          </a:solidFill>
          <a:ln w="25400" algn="ctr">
            <a:solidFill>
              <a:srgbClr val="385D8A"/>
            </a:solidFill>
            <a:round/>
            <a:headEnd/>
            <a:tailEnd/>
          </a:ln>
        </p:spPr>
        <p:txBody>
          <a:bodyPr anchor="ctr"/>
          <a:lstStyle/>
          <a:p>
            <a:pPr algn="ctr" fontAlgn="auto">
              <a:spcBef>
                <a:spcPts val="0"/>
              </a:spcBef>
              <a:spcAft>
                <a:spcPts val="0"/>
              </a:spcAft>
              <a:defRPr/>
            </a:pPr>
            <a:endParaRPr lang="de-AT">
              <a:solidFill>
                <a:schemeClr val="lt1"/>
              </a:solidFill>
              <a:latin typeface="+mn-lt"/>
              <a:cs typeface="+mn-cs"/>
            </a:endParaRPr>
          </a:p>
        </p:txBody>
      </p:sp>
      <p:sp>
        <p:nvSpPr>
          <p:cNvPr id="40968" name="Textfeld 12"/>
          <p:cNvSpPr txBox="1">
            <a:spLocks noChangeArrowheads="1"/>
          </p:cNvSpPr>
          <p:nvPr/>
        </p:nvSpPr>
        <p:spPr bwMode="auto">
          <a:xfrm>
            <a:off x="5661025" y="2652713"/>
            <a:ext cx="2178050" cy="341312"/>
          </a:xfrm>
          <a:prstGeom prst="rect">
            <a:avLst/>
          </a:prstGeom>
          <a:noFill/>
          <a:ln w="9525">
            <a:noFill/>
            <a:miter lim="800000"/>
            <a:headEnd/>
            <a:tailEnd/>
          </a:ln>
        </p:spPr>
        <p:txBody>
          <a:bodyPr>
            <a:spAutoFit/>
          </a:bodyPr>
          <a:lstStyle/>
          <a:p>
            <a:r>
              <a:rPr lang="de-AT" altLang="de-DE" sz="1600" b="1">
                <a:solidFill>
                  <a:schemeClr val="bg2"/>
                </a:solidFill>
                <a:ea typeface="ＭＳ Ｐゴシック" pitchFamily="34" charset="-128"/>
              </a:rPr>
              <a:t>Steering Committee</a:t>
            </a:r>
          </a:p>
        </p:txBody>
      </p:sp>
      <p:pic>
        <p:nvPicPr>
          <p:cNvPr id="40969" name="Picture 18"/>
          <p:cNvPicPr>
            <a:picLocks noChangeAspect="1" noChangeArrowheads="1"/>
          </p:cNvPicPr>
          <p:nvPr/>
        </p:nvPicPr>
        <p:blipFill>
          <a:blip r:embed="rId3"/>
          <a:srcRect/>
          <a:stretch>
            <a:fillRect/>
          </a:stretch>
        </p:blipFill>
        <p:spPr bwMode="auto">
          <a:xfrm>
            <a:off x="6373813" y="3036888"/>
            <a:ext cx="196850" cy="196850"/>
          </a:xfrm>
          <a:prstGeom prst="rect">
            <a:avLst/>
          </a:prstGeom>
          <a:noFill/>
          <a:ln w="9525">
            <a:noFill/>
            <a:miter lim="800000"/>
            <a:headEnd/>
            <a:tailEnd/>
          </a:ln>
        </p:spPr>
      </p:pic>
      <p:pic>
        <p:nvPicPr>
          <p:cNvPr id="40970" name="Picture 22"/>
          <p:cNvPicPr>
            <a:picLocks noChangeAspect="1" noChangeArrowheads="1"/>
          </p:cNvPicPr>
          <p:nvPr/>
        </p:nvPicPr>
        <p:blipFill>
          <a:blip r:embed="rId4"/>
          <a:srcRect/>
          <a:stretch>
            <a:fillRect/>
          </a:stretch>
        </p:blipFill>
        <p:spPr bwMode="auto">
          <a:xfrm>
            <a:off x="5422900" y="5702300"/>
            <a:ext cx="196850" cy="196850"/>
          </a:xfrm>
          <a:prstGeom prst="rect">
            <a:avLst/>
          </a:prstGeom>
          <a:noFill/>
          <a:ln w="9525">
            <a:noFill/>
            <a:miter lim="800000"/>
            <a:headEnd/>
            <a:tailEnd/>
          </a:ln>
        </p:spPr>
      </p:pic>
      <p:pic>
        <p:nvPicPr>
          <p:cNvPr id="40971" name="Picture 23"/>
          <p:cNvPicPr>
            <a:picLocks noChangeAspect="1" noChangeArrowheads="1"/>
          </p:cNvPicPr>
          <p:nvPr/>
        </p:nvPicPr>
        <p:blipFill>
          <a:blip r:embed="rId4"/>
          <a:srcRect/>
          <a:stretch>
            <a:fillRect/>
          </a:stretch>
        </p:blipFill>
        <p:spPr bwMode="auto">
          <a:xfrm>
            <a:off x="5756275" y="5507038"/>
            <a:ext cx="196850" cy="196850"/>
          </a:xfrm>
          <a:prstGeom prst="rect">
            <a:avLst/>
          </a:prstGeom>
          <a:noFill/>
          <a:ln w="9525">
            <a:noFill/>
            <a:miter lim="800000"/>
            <a:headEnd/>
            <a:tailEnd/>
          </a:ln>
        </p:spPr>
      </p:pic>
      <p:sp>
        <p:nvSpPr>
          <p:cNvPr id="75" name="Ellipse 74"/>
          <p:cNvSpPr/>
          <p:nvPr/>
        </p:nvSpPr>
        <p:spPr>
          <a:xfrm>
            <a:off x="4932363" y="4292600"/>
            <a:ext cx="3621087" cy="1898650"/>
          </a:xfrm>
          <a:prstGeom prst="ellipse">
            <a:avLst/>
          </a:prstGeom>
          <a:solidFill>
            <a:schemeClr val="accent1">
              <a:alpha val="22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p>
        </p:txBody>
      </p:sp>
      <p:pic>
        <p:nvPicPr>
          <p:cNvPr id="40973" name="Picture 30"/>
          <p:cNvPicPr>
            <a:picLocks noChangeAspect="1" noChangeArrowheads="1"/>
          </p:cNvPicPr>
          <p:nvPr/>
        </p:nvPicPr>
        <p:blipFill>
          <a:blip r:embed="rId5"/>
          <a:srcRect/>
          <a:stretch>
            <a:fillRect/>
          </a:stretch>
        </p:blipFill>
        <p:spPr bwMode="auto">
          <a:xfrm>
            <a:off x="6134100" y="5235575"/>
            <a:ext cx="196850" cy="196850"/>
          </a:xfrm>
          <a:prstGeom prst="rect">
            <a:avLst/>
          </a:prstGeom>
          <a:solidFill>
            <a:srgbClr val="00CCFF"/>
          </a:solidFill>
          <a:ln w="9525">
            <a:noFill/>
            <a:miter lim="800000"/>
            <a:headEnd/>
            <a:tailEnd/>
          </a:ln>
        </p:spPr>
      </p:pic>
      <p:pic>
        <p:nvPicPr>
          <p:cNvPr id="40974" name="Picture 31"/>
          <p:cNvPicPr>
            <a:picLocks noChangeAspect="1" noChangeArrowheads="1"/>
          </p:cNvPicPr>
          <p:nvPr/>
        </p:nvPicPr>
        <p:blipFill>
          <a:blip r:embed="rId5"/>
          <a:srcRect/>
          <a:stretch>
            <a:fillRect/>
          </a:stretch>
        </p:blipFill>
        <p:spPr bwMode="auto">
          <a:xfrm>
            <a:off x="6350000" y="5235575"/>
            <a:ext cx="196850" cy="196850"/>
          </a:xfrm>
          <a:prstGeom prst="rect">
            <a:avLst/>
          </a:prstGeom>
          <a:solidFill>
            <a:srgbClr val="00FFFF"/>
          </a:solidFill>
          <a:ln w="9525">
            <a:noFill/>
            <a:miter lim="800000"/>
            <a:headEnd/>
            <a:tailEnd/>
          </a:ln>
        </p:spPr>
      </p:pic>
      <p:pic>
        <p:nvPicPr>
          <p:cNvPr id="40975" name="Picture 32"/>
          <p:cNvPicPr>
            <a:picLocks noChangeAspect="1" noChangeArrowheads="1"/>
          </p:cNvPicPr>
          <p:nvPr/>
        </p:nvPicPr>
        <p:blipFill>
          <a:blip r:embed="rId5"/>
          <a:srcRect/>
          <a:stretch>
            <a:fillRect/>
          </a:stretch>
        </p:blipFill>
        <p:spPr bwMode="auto">
          <a:xfrm>
            <a:off x="6159500" y="5705475"/>
            <a:ext cx="196850" cy="196850"/>
          </a:xfrm>
          <a:prstGeom prst="rect">
            <a:avLst/>
          </a:prstGeom>
          <a:noFill/>
          <a:ln w="9525">
            <a:noFill/>
            <a:miter lim="800000"/>
            <a:headEnd/>
            <a:tailEnd/>
          </a:ln>
        </p:spPr>
      </p:pic>
      <p:pic>
        <p:nvPicPr>
          <p:cNvPr id="40976" name="Picture 33"/>
          <p:cNvPicPr>
            <a:picLocks noChangeAspect="1" noChangeArrowheads="1"/>
          </p:cNvPicPr>
          <p:nvPr/>
        </p:nvPicPr>
        <p:blipFill>
          <a:blip r:embed="rId5"/>
          <a:srcRect/>
          <a:stretch>
            <a:fillRect/>
          </a:stretch>
        </p:blipFill>
        <p:spPr bwMode="auto">
          <a:xfrm>
            <a:off x="5913438" y="5241925"/>
            <a:ext cx="196850" cy="196850"/>
          </a:xfrm>
          <a:prstGeom prst="rect">
            <a:avLst/>
          </a:prstGeom>
          <a:solidFill>
            <a:srgbClr val="00CCFF"/>
          </a:solidFill>
          <a:ln w="9525">
            <a:noFill/>
            <a:miter lim="800000"/>
            <a:headEnd/>
            <a:tailEnd/>
          </a:ln>
        </p:spPr>
      </p:pic>
      <p:pic>
        <p:nvPicPr>
          <p:cNvPr id="40977" name="Picture 34"/>
          <p:cNvPicPr>
            <a:picLocks noChangeAspect="1" noChangeArrowheads="1"/>
          </p:cNvPicPr>
          <p:nvPr/>
        </p:nvPicPr>
        <p:blipFill>
          <a:blip r:embed="rId5"/>
          <a:srcRect/>
          <a:stretch>
            <a:fillRect/>
          </a:stretch>
        </p:blipFill>
        <p:spPr bwMode="auto">
          <a:xfrm>
            <a:off x="6584950" y="5657850"/>
            <a:ext cx="196850" cy="196850"/>
          </a:xfrm>
          <a:prstGeom prst="rect">
            <a:avLst/>
          </a:prstGeom>
          <a:noFill/>
          <a:ln w="9525">
            <a:noFill/>
            <a:miter lim="800000"/>
            <a:headEnd/>
            <a:tailEnd/>
          </a:ln>
        </p:spPr>
      </p:pic>
      <p:pic>
        <p:nvPicPr>
          <p:cNvPr id="40978" name="Picture 35"/>
          <p:cNvPicPr>
            <a:picLocks noChangeAspect="1" noChangeArrowheads="1"/>
          </p:cNvPicPr>
          <p:nvPr/>
        </p:nvPicPr>
        <p:blipFill>
          <a:blip r:embed="rId5"/>
          <a:srcRect/>
          <a:stretch>
            <a:fillRect/>
          </a:stretch>
        </p:blipFill>
        <p:spPr bwMode="auto">
          <a:xfrm>
            <a:off x="7058025" y="5605463"/>
            <a:ext cx="196850" cy="196850"/>
          </a:xfrm>
          <a:prstGeom prst="rect">
            <a:avLst/>
          </a:prstGeom>
          <a:noFill/>
          <a:ln w="9525">
            <a:noFill/>
            <a:miter lim="800000"/>
            <a:headEnd/>
            <a:tailEnd/>
          </a:ln>
        </p:spPr>
      </p:pic>
      <p:sp>
        <p:nvSpPr>
          <p:cNvPr id="40979" name="Textfeld 20"/>
          <p:cNvSpPr txBox="1">
            <a:spLocks noChangeArrowheads="1"/>
          </p:cNvSpPr>
          <p:nvPr/>
        </p:nvSpPr>
        <p:spPr bwMode="auto">
          <a:xfrm>
            <a:off x="5821363" y="4508500"/>
            <a:ext cx="2084387" cy="641350"/>
          </a:xfrm>
          <a:prstGeom prst="rect">
            <a:avLst/>
          </a:prstGeom>
          <a:noFill/>
          <a:ln w="9525">
            <a:noFill/>
            <a:miter lim="800000"/>
            <a:headEnd/>
            <a:tailEnd/>
          </a:ln>
        </p:spPr>
        <p:txBody>
          <a:bodyPr>
            <a:spAutoFit/>
          </a:bodyPr>
          <a:lstStyle/>
          <a:p>
            <a:r>
              <a:rPr lang="de-AT" altLang="de-DE" b="1">
                <a:solidFill>
                  <a:schemeClr val="accent2"/>
                </a:solidFill>
                <a:ea typeface="ＭＳ Ｐゴシック" pitchFamily="34" charset="-128"/>
              </a:rPr>
              <a:t>Synergies Team     </a:t>
            </a:r>
          </a:p>
          <a:p>
            <a:r>
              <a:rPr lang="de-AT" altLang="de-DE" b="1">
                <a:solidFill>
                  <a:schemeClr val="accent2"/>
                </a:solidFill>
                <a:ea typeface="ＭＳ Ｐゴシック" pitchFamily="34" charset="-128"/>
              </a:rPr>
              <a:t>12 Cluster (WPs) </a:t>
            </a:r>
          </a:p>
        </p:txBody>
      </p:sp>
      <p:pic>
        <p:nvPicPr>
          <p:cNvPr id="40980" name="Picture 36"/>
          <p:cNvPicPr>
            <a:picLocks noChangeAspect="1" noChangeArrowheads="1"/>
          </p:cNvPicPr>
          <p:nvPr/>
        </p:nvPicPr>
        <p:blipFill>
          <a:blip r:embed="rId6"/>
          <a:srcRect/>
          <a:stretch>
            <a:fillRect/>
          </a:stretch>
        </p:blipFill>
        <p:spPr bwMode="auto">
          <a:xfrm>
            <a:off x="6731000" y="5308600"/>
            <a:ext cx="196850" cy="196850"/>
          </a:xfrm>
          <a:prstGeom prst="rect">
            <a:avLst/>
          </a:prstGeom>
          <a:noFill/>
          <a:ln w="9525">
            <a:noFill/>
            <a:miter lim="800000"/>
            <a:headEnd/>
            <a:tailEnd/>
          </a:ln>
        </p:spPr>
      </p:pic>
      <p:sp>
        <p:nvSpPr>
          <p:cNvPr id="84" name="Rechteck 83"/>
          <p:cNvSpPr/>
          <p:nvPr/>
        </p:nvSpPr>
        <p:spPr>
          <a:xfrm>
            <a:off x="2363788" y="3659188"/>
            <a:ext cx="1630362" cy="1163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p>
        </p:txBody>
      </p:sp>
      <p:sp>
        <p:nvSpPr>
          <p:cNvPr id="40982" name="Textfeld 22"/>
          <p:cNvSpPr txBox="1">
            <a:spLocks noChangeArrowheads="1"/>
          </p:cNvSpPr>
          <p:nvPr/>
        </p:nvSpPr>
        <p:spPr bwMode="auto">
          <a:xfrm>
            <a:off x="2327275" y="3659188"/>
            <a:ext cx="1668463" cy="641350"/>
          </a:xfrm>
          <a:prstGeom prst="rect">
            <a:avLst/>
          </a:prstGeom>
          <a:noFill/>
          <a:ln w="9525">
            <a:noFill/>
            <a:miter lim="800000"/>
            <a:headEnd/>
            <a:tailEnd/>
          </a:ln>
        </p:spPr>
        <p:txBody>
          <a:bodyPr>
            <a:spAutoFit/>
          </a:bodyPr>
          <a:lstStyle/>
          <a:p>
            <a:pPr algn="ctr"/>
            <a:r>
              <a:rPr lang="de-AT" altLang="de-DE" b="1">
                <a:solidFill>
                  <a:schemeClr val="bg2"/>
                </a:solidFill>
                <a:ea typeface="ＭＳ Ｐゴシック" pitchFamily="34" charset="-128"/>
              </a:rPr>
              <a:t>Proje</a:t>
            </a:r>
            <a:r>
              <a:rPr lang="de-DE" altLang="de-DE" b="1">
                <a:solidFill>
                  <a:schemeClr val="bg2"/>
                </a:solidFill>
                <a:ea typeface="ＭＳ Ｐゴシック" pitchFamily="34" charset="-128"/>
              </a:rPr>
              <a:t>c</a:t>
            </a:r>
            <a:r>
              <a:rPr lang="de-AT" altLang="de-DE" b="1">
                <a:solidFill>
                  <a:schemeClr val="bg2"/>
                </a:solidFill>
                <a:ea typeface="ＭＳ Ｐゴシック" pitchFamily="34" charset="-128"/>
              </a:rPr>
              <a:t>t-management</a:t>
            </a:r>
          </a:p>
        </p:txBody>
      </p:sp>
      <p:cxnSp>
        <p:nvCxnSpPr>
          <p:cNvPr id="40983" name="Gerade Verbindung 25"/>
          <p:cNvCxnSpPr>
            <a:cxnSpLocks noChangeShapeType="1"/>
          </p:cNvCxnSpPr>
          <p:nvPr/>
        </p:nvCxnSpPr>
        <p:spPr bwMode="auto">
          <a:xfrm>
            <a:off x="1063625" y="4203700"/>
            <a:ext cx="2644775" cy="1962150"/>
          </a:xfrm>
          <a:prstGeom prst="line">
            <a:avLst/>
          </a:prstGeom>
          <a:noFill/>
          <a:ln w="41275" algn="ctr">
            <a:solidFill>
              <a:srgbClr val="FF9900"/>
            </a:solidFill>
            <a:prstDash val="lgDash"/>
            <a:round/>
            <a:headEnd/>
            <a:tailEnd/>
          </a:ln>
        </p:spPr>
      </p:cxnSp>
      <p:pic>
        <p:nvPicPr>
          <p:cNvPr id="40985" name="Picture 39"/>
          <p:cNvPicPr>
            <a:picLocks noChangeAspect="1" noChangeArrowheads="1"/>
          </p:cNvPicPr>
          <p:nvPr/>
        </p:nvPicPr>
        <p:blipFill>
          <a:blip r:embed="rId7"/>
          <a:srcRect/>
          <a:stretch>
            <a:fillRect/>
          </a:stretch>
        </p:blipFill>
        <p:spPr bwMode="auto">
          <a:xfrm>
            <a:off x="468313" y="5084763"/>
            <a:ext cx="1209675" cy="1209675"/>
          </a:xfrm>
          <a:prstGeom prst="rect">
            <a:avLst/>
          </a:prstGeom>
          <a:noFill/>
          <a:ln w="9525">
            <a:solidFill>
              <a:schemeClr val="accent6">
                <a:lumMod val="75000"/>
              </a:schemeClr>
            </a:solidFill>
            <a:miter lim="800000"/>
            <a:headEnd/>
            <a:tailEnd/>
          </a:ln>
        </p:spPr>
      </p:pic>
      <p:sp>
        <p:nvSpPr>
          <p:cNvPr id="2" name="Textfeld 27"/>
          <p:cNvSpPr txBox="1">
            <a:spLocks noChangeArrowheads="1"/>
          </p:cNvSpPr>
          <p:nvPr/>
        </p:nvSpPr>
        <p:spPr bwMode="auto">
          <a:xfrm>
            <a:off x="539750" y="5084763"/>
            <a:ext cx="1062038" cy="641350"/>
          </a:xfrm>
          <a:prstGeom prst="rect">
            <a:avLst/>
          </a:prstGeom>
          <a:noFill/>
          <a:ln w="9525">
            <a:noFill/>
            <a:miter lim="800000"/>
            <a:headEnd/>
            <a:tailEnd/>
          </a:ln>
        </p:spPr>
        <p:txBody>
          <a:bodyPr>
            <a:spAutoFit/>
          </a:bodyPr>
          <a:lstStyle/>
          <a:p>
            <a:pPr algn="ctr"/>
            <a:r>
              <a:rPr lang="de-AT" altLang="de-DE" b="1">
                <a:solidFill>
                  <a:schemeClr val="accent2"/>
                </a:solidFill>
                <a:ea typeface="ＭＳ Ｐゴシック" pitchFamily="34" charset="-128"/>
              </a:rPr>
              <a:t>Think Tank</a:t>
            </a:r>
          </a:p>
        </p:txBody>
      </p:sp>
      <p:pic>
        <p:nvPicPr>
          <p:cNvPr id="40986" name="Picture 41"/>
          <p:cNvPicPr>
            <a:picLocks noChangeAspect="1" noChangeArrowheads="1"/>
          </p:cNvPicPr>
          <p:nvPr/>
        </p:nvPicPr>
        <p:blipFill>
          <a:blip r:embed="rId5"/>
          <a:srcRect/>
          <a:stretch>
            <a:fillRect/>
          </a:stretch>
        </p:blipFill>
        <p:spPr bwMode="auto">
          <a:xfrm>
            <a:off x="641350" y="5930900"/>
            <a:ext cx="196850" cy="196850"/>
          </a:xfrm>
          <a:prstGeom prst="rect">
            <a:avLst/>
          </a:prstGeom>
          <a:noFill/>
          <a:ln w="9525">
            <a:noFill/>
            <a:miter lim="800000"/>
            <a:headEnd/>
            <a:tailEnd/>
          </a:ln>
        </p:spPr>
      </p:pic>
      <p:pic>
        <p:nvPicPr>
          <p:cNvPr id="40987" name="Picture 2"/>
          <p:cNvPicPr>
            <a:picLocks noChangeAspect="1" noChangeArrowheads="1"/>
          </p:cNvPicPr>
          <p:nvPr/>
        </p:nvPicPr>
        <p:blipFill>
          <a:blip r:embed="rId8"/>
          <a:srcRect/>
          <a:stretch>
            <a:fillRect/>
          </a:stretch>
        </p:blipFill>
        <p:spPr bwMode="auto">
          <a:xfrm>
            <a:off x="7497763" y="5705475"/>
            <a:ext cx="196850" cy="196850"/>
          </a:xfrm>
          <a:prstGeom prst="rect">
            <a:avLst/>
          </a:prstGeom>
          <a:noFill/>
          <a:ln w="9525">
            <a:noFill/>
            <a:miter lim="800000"/>
            <a:headEnd/>
            <a:tailEnd/>
          </a:ln>
        </p:spPr>
      </p:pic>
      <p:pic>
        <p:nvPicPr>
          <p:cNvPr id="40988" name="Picture 3"/>
          <p:cNvPicPr>
            <a:picLocks noChangeAspect="1" noChangeArrowheads="1"/>
          </p:cNvPicPr>
          <p:nvPr/>
        </p:nvPicPr>
        <p:blipFill>
          <a:blip r:embed="rId8"/>
          <a:srcRect/>
          <a:stretch>
            <a:fillRect/>
          </a:stretch>
        </p:blipFill>
        <p:spPr bwMode="auto">
          <a:xfrm>
            <a:off x="7440613" y="5219700"/>
            <a:ext cx="196850" cy="196850"/>
          </a:xfrm>
          <a:prstGeom prst="rect">
            <a:avLst/>
          </a:prstGeom>
          <a:noFill/>
          <a:ln w="9525">
            <a:noFill/>
            <a:miter lim="800000"/>
            <a:headEnd/>
            <a:tailEnd/>
          </a:ln>
        </p:spPr>
      </p:pic>
      <p:pic>
        <p:nvPicPr>
          <p:cNvPr id="40989" name="Picture 40"/>
          <p:cNvPicPr>
            <a:picLocks noChangeAspect="1" noChangeArrowheads="1"/>
          </p:cNvPicPr>
          <p:nvPr/>
        </p:nvPicPr>
        <p:blipFill>
          <a:blip r:embed="rId5"/>
          <a:srcRect/>
          <a:stretch>
            <a:fillRect/>
          </a:stretch>
        </p:blipFill>
        <p:spPr bwMode="auto">
          <a:xfrm>
            <a:off x="857250" y="5705475"/>
            <a:ext cx="196850" cy="196850"/>
          </a:xfrm>
          <a:prstGeom prst="rect">
            <a:avLst/>
          </a:prstGeom>
          <a:noFill/>
          <a:ln w="9525">
            <a:noFill/>
            <a:miter lim="800000"/>
            <a:headEnd/>
            <a:tailEnd/>
          </a:ln>
        </p:spPr>
      </p:pic>
      <p:pic>
        <p:nvPicPr>
          <p:cNvPr id="40990" name="Picture 41"/>
          <p:cNvPicPr>
            <a:picLocks noChangeAspect="1" noChangeArrowheads="1"/>
          </p:cNvPicPr>
          <p:nvPr/>
        </p:nvPicPr>
        <p:blipFill>
          <a:blip r:embed="rId5"/>
          <a:srcRect/>
          <a:stretch>
            <a:fillRect/>
          </a:stretch>
        </p:blipFill>
        <p:spPr bwMode="auto">
          <a:xfrm>
            <a:off x="857250" y="5927725"/>
            <a:ext cx="196850" cy="196850"/>
          </a:xfrm>
          <a:prstGeom prst="rect">
            <a:avLst/>
          </a:prstGeom>
          <a:noFill/>
          <a:ln w="9525">
            <a:noFill/>
            <a:miter lim="800000"/>
            <a:headEnd/>
            <a:tailEnd/>
          </a:ln>
        </p:spPr>
      </p:pic>
      <p:pic>
        <p:nvPicPr>
          <p:cNvPr id="40991" name="Picture 40"/>
          <p:cNvPicPr>
            <a:picLocks noChangeAspect="1" noChangeArrowheads="1"/>
          </p:cNvPicPr>
          <p:nvPr/>
        </p:nvPicPr>
        <p:blipFill>
          <a:blip r:embed="rId5"/>
          <a:srcRect/>
          <a:stretch>
            <a:fillRect/>
          </a:stretch>
        </p:blipFill>
        <p:spPr bwMode="auto">
          <a:xfrm>
            <a:off x="1079500" y="5715000"/>
            <a:ext cx="196850" cy="196850"/>
          </a:xfrm>
          <a:prstGeom prst="rect">
            <a:avLst/>
          </a:prstGeom>
          <a:noFill/>
          <a:ln w="9525">
            <a:noFill/>
            <a:miter lim="800000"/>
            <a:headEnd/>
            <a:tailEnd/>
          </a:ln>
        </p:spPr>
      </p:pic>
      <p:pic>
        <p:nvPicPr>
          <p:cNvPr id="40992" name="Picture 41"/>
          <p:cNvPicPr>
            <a:picLocks noChangeAspect="1" noChangeArrowheads="1"/>
          </p:cNvPicPr>
          <p:nvPr/>
        </p:nvPicPr>
        <p:blipFill>
          <a:blip r:embed="rId5"/>
          <a:srcRect/>
          <a:stretch>
            <a:fillRect/>
          </a:stretch>
        </p:blipFill>
        <p:spPr bwMode="auto">
          <a:xfrm>
            <a:off x="1079500" y="5937250"/>
            <a:ext cx="196850" cy="196850"/>
          </a:xfrm>
          <a:prstGeom prst="rect">
            <a:avLst/>
          </a:prstGeom>
          <a:noFill/>
          <a:ln w="9525">
            <a:noFill/>
            <a:miter lim="800000"/>
            <a:headEnd/>
            <a:tailEnd/>
          </a:ln>
        </p:spPr>
      </p:pic>
      <p:pic>
        <p:nvPicPr>
          <p:cNvPr id="40993" name="Picture 40"/>
          <p:cNvPicPr>
            <a:picLocks noChangeAspect="1" noChangeArrowheads="1"/>
          </p:cNvPicPr>
          <p:nvPr/>
        </p:nvPicPr>
        <p:blipFill>
          <a:blip r:embed="rId5"/>
          <a:srcRect/>
          <a:stretch>
            <a:fillRect/>
          </a:stretch>
        </p:blipFill>
        <p:spPr bwMode="auto">
          <a:xfrm>
            <a:off x="635000" y="5708650"/>
            <a:ext cx="196850" cy="196850"/>
          </a:xfrm>
          <a:prstGeom prst="rect">
            <a:avLst/>
          </a:prstGeom>
          <a:noFill/>
          <a:ln w="9525">
            <a:noFill/>
            <a:miter lim="800000"/>
            <a:headEnd/>
            <a:tailEnd/>
          </a:ln>
        </p:spPr>
      </p:pic>
      <p:pic>
        <p:nvPicPr>
          <p:cNvPr id="40994" name="Picture 41"/>
          <p:cNvPicPr>
            <a:picLocks noChangeAspect="1" noChangeArrowheads="1"/>
          </p:cNvPicPr>
          <p:nvPr/>
        </p:nvPicPr>
        <p:blipFill>
          <a:blip r:embed="rId5"/>
          <a:srcRect/>
          <a:stretch>
            <a:fillRect/>
          </a:stretch>
        </p:blipFill>
        <p:spPr bwMode="auto">
          <a:xfrm>
            <a:off x="1295400" y="5719763"/>
            <a:ext cx="196850" cy="196850"/>
          </a:xfrm>
          <a:prstGeom prst="rect">
            <a:avLst/>
          </a:prstGeom>
          <a:noFill/>
          <a:ln w="9525">
            <a:noFill/>
            <a:miter lim="800000"/>
            <a:headEnd/>
            <a:tailEnd/>
          </a:ln>
        </p:spPr>
      </p:pic>
      <p:pic>
        <p:nvPicPr>
          <p:cNvPr id="40995" name="Picture 12"/>
          <p:cNvPicPr>
            <a:picLocks noChangeAspect="1" noChangeArrowheads="1"/>
          </p:cNvPicPr>
          <p:nvPr/>
        </p:nvPicPr>
        <p:blipFill>
          <a:blip r:embed="rId9"/>
          <a:srcRect/>
          <a:stretch>
            <a:fillRect/>
          </a:stretch>
        </p:blipFill>
        <p:spPr bwMode="auto">
          <a:xfrm>
            <a:off x="1296988" y="5937250"/>
            <a:ext cx="203200" cy="196850"/>
          </a:xfrm>
          <a:prstGeom prst="rect">
            <a:avLst/>
          </a:prstGeom>
          <a:solidFill>
            <a:srgbClr val="FF9900"/>
          </a:solidFill>
          <a:ln w="9525">
            <a:noFill/>
            <a:miter lim="800000"/>
            <a:headEnd/>
            <a:tailEnd/>
          </a:ln>
        </p:spPr>
      </p:pic>
      <p:pic>
        <p:nvPicPr>
          <p:cNvPr id="40996" name="Picture 40"/>
          <p:cNvPicPr>
            <a:picLocks noChangeAspect="1" noChangeArrowheads="1"/>
          </p:cNvPicPr>
          <p:nvPr/>
        </p:nvPicPr>
        <p:blipFill>
          <a:blip r:embed="rId5"/>
          <a:srcRect/>
          <a:stretch>
            <a:fillRect/>
          </a:stretch>
        </p:blipFill>
        <p:spPr bwMode="auto">
          <a:xfrm>
            <a:off x="3532188" y="4292600"/>
            <a:ext cx="196850" cy="196850"/>
          </a:xfrm>
          <a:prstGeom prst="rect">
            <a:avLst/>
          </a:prstGeom>
          <a:noFill/>
          <a:ln w="9525">
            <a:noFill/>
            <a:miter lim="800000"/>
            <a:headEnd/>
            <a:tailEnd/>
          </a:ln>
        </p:spPr>
      </p:pic>
      <p:sp>
        <p:nvSpPr>
          <p:cNvPr id="40997" name="Ellipse 6"/>
          <p:cNvSpPr>
            <a:spLocks noChangeArrowheads="1"/>
          </p:cNvSpPr>
          <p:nvPr/>
        </p:nvSpPr>
        <p:spPr bwMode="auto">
          <a:xfrm>
            <a:off x="3154363" y="2378075"/>
            <a:ext cx="176212" cy="184150"/>
          </a:xfrm>
          <a:prstGeom prst="ellipse">
            <a:avLst/>
          </a:prstGeom>
          <a:solidFill>
            <a:srgbClr val="CC99FF"/>
          </a:solidFill>
          <a:ln w="25400" algn="ctr">
            <a:solidFill>
              <a:srgbClr val="95ADBC"/>
            </a:solidFill>
            <a:round/>
            <a:headEnd/>
            <a:tailEnd/>
          </a:ln>
        </p:spPr>
        <p:txBody>
          <a:bodyPr anchor="ctr"/>
          <a:lstStyle/>
          <a:p>
            <a:pPr algn="ctr"/>
            <a:endParaRPr lang="de-AT">
              <a:solidFill>
                <a:srgbClr val="FFFFFF"/>
              </a:solidFill>
              <a:latin typeface="Calibri" pitchFamily="34" charset="0"/>
            </a:endParaRPr>
          </a:p>
        </p:txBody>
      </p:sp>
      <p:sp>
        <p:nvSpPr>
          <p:cNvPr id="40998" name="Ellipse 6"/>
          <p:cNvSpPr>
            <a:spLocks noChangeArrowheads="1"/>
          </p:cNvSpPr>
          <p:nvPr/>
        </p:nvSpPr>
        <p:spPr bwMode="auto">
          <a:xfrm>
            <a:off x="5992813" y="3030538"/>
            <a:ext cx="176212" cy="184150"/>
          </a:xfrm>
          <a:prstGeom prst="ellipse">
            <a:avLst/>
          </a:prstGeom>
          <a:solidFill>
            <a:srgbClr val="CC99FF"/>
          </a:solidFill>
          <a:ln w="25400" algn="ctr">
            <a:solidFill>
              <a:srgbClr val="95ADBC"/>
            </a:solidFill>
            <a:round/>
            <a:headEnd/>
            <a:tailEnd/>
          </a:ln>
        </p:spPr>
        <p:txBody>
          <a:bodyPr anchor="ctr"/>
          <a:lstStyle/>
          <a:p>
            <a:pPr algn="ctr"/>
            <a:endParaRPr lang="de-AT">
              <a:solidFill>
                <a:srgbClr val="FFFFFF"/>
              </a:solidFill>
              <a:latin typeface="Calibri" pitchFamily="34" charset="0"/>
            </a:endParaRPr>
          </a:p>
        </p:txBody>
      </p:sp>
      <p:sp>
        <p:nvSpPr>
          <p:cNvPr id="40999" name="Ellipse 6"/>
          <p:cNvSpPr>
            <a:spLocks noChangeArrowheads="1"/>
          </p:cNvSpPr>
          <p:nvPr/>
        </p:nvSpPr>
        <p:spPr bwMode="auto">
          <a:xfrm>
            <a:off x="5776913" y="3030538"/>
            <a:ext cx="176212" cy="184150"/>
          </a:xfrm>
          <a:prstGeom prst="ellipse">
            <a:avLst/>
          </a:prstGeom>
          <a:solidFill>
            <a:srgbClr val="CC99FF"/>
          </a:solidFill>
          <a:ln w="25400" algn="ctr">
            <a:solidFill>
              <a:srgbClr val="95ADBC"/>
            </a:solidFill>
            <a:round/>
            <a:headEnd/>
            <a:tailEnd/>
          </a:ln>
        </p:spPr>
        <p:txBody>
          <a:bodyPr anchor="ctr"/>
          <a:lstStyle/>
          <a:p>
            <a:pPr algn="ctr"/>
            <a:endParaRPr lang="de-AT">
              <a:solidFill>
                <a:srgbClr val="FFFFFF"/>
              </a:solidFill>
              <a:latin typeface="Calibri" pitchFamily="34" charset="0"/>
            </a:endParaRPr>
          </a:p>
        </p:txBody>
      </p:sp>
      <p:pic>
        <p:nvPicPr>
          <p:cNvPr id="41000" name="Picture 33"/>
          <p:cNvPicPr>
            <a:picLocks noChangeAspect="1" noChangeArrowheads="1"/>
          </p:cNvPicPr>
          <p:nvPr/>
        </p:nvPicPr>
        <p:blipFill>
          <a:blip r:embed="rId5"/>
          <a:srcRect/>
          <a:stretch>
            <a:fillRect/>
          </a:stretch>
        </p:blipFill>
        <p:spPr bwMode="auto">
          <a:xfrm>
            <a:off x="7073900" y="3017838"/>
            <a:ext cx="196850" cy="196850"/>
          </a:xfrm>
          <a:prstGeom prst="rect">
            <a:avLst/>
          </a:prstGeom>
          <a:solidFill>
            <a:srgbClr val="00CCFF"/>
          </a:solidFill>
          <a:ln w="9525">
            <a:noFill/>
            <a:miter lim="800000"/>
            <a:headEnd/>
            <a:tailEnd/>
          </a:ln>
        </p:spPr>
      </p:pic>
      <p:pic>
        <p:nvPicPr>
          <p:cNvPr id="41001" name="Picture 33"/>
          <p:cNvPicPr>
            <a:picLocks noChangeAspect="1" noChangeArrowheads="1"/>
          </p:cNvPicPr>
          <p:nvPr/>
        </p:nvPicPr>
        <p:blipFill>
          <a:blip r:embed="rId5"/>
          <a:srcRect/>
          <a:stretch>
            <a:fillRect/>
          </a:stretch>
        </p:blipFill>
        <p:spPr bwMode="auto">
          <a:xfrm>
            <a:off x="7289800" y="3017838"/>
            <a:ext cx="196850" cy="196850"/>
          </a:xfrm>
          <a:prstGeom prst="rect">
            <a:avLst/>
          </a:prstGeom>
          <a:solidFill>
            <a:srgbClr val="00CCFF"/>
          </a:solidFill>
          <a:ln w="9525">
            <a:noFill/>
            <a:miter lim="800000"/>
            <a:headEnd/>
            <a:tailEnd/>
          </a:ln>
        </p:spPr>
      </p:pic>
      <p:pic>
        <p:nvPicPr>
          <p:cNvPr id="41002" name="Picture 33"/>
          <p:cNvPicPr>
            <a:picLocks noChangeAspect="1" noChangeArrowheads="1"/>
          </p:cNvPicPr>
          <p:nvPr/>
        </p:nvPicPr>
        <p:blipFill>
          <a:blip r:embed="rId5"/>
          <a:srcRect/>
          <a:stretch>
            <a:fillRect/>
          </a:stretch>
        </p:blipFill>
        <p:spPr bwMode="auto">
          <a:xfrm>
            <a:off x="7526338" y="3017838"/>
            <a:ext cx="196850" cy="196850"/>
          </a:xfrm>
          <a:prstGeom prst="rect">
            <a:avLst/>
          </a:prstGeom>
          <a:solidFill>
            <a:srgbClr val="00CCFF"/>
          </a:solidFill>
          <a:ln w="9525">
            <a:noFill/>
            <a:miter lim="800000"/>
            <a:headEnd/>
            <a:tailEnd/>
          </a:ln>
        </p:spPr>
      </p:pic>
      <p:pic>
        <p:nvPicPr>
          <p:cNvPr id="41003" name="Picture 12"/>
          <p:cNvPicPr>
            <a:picLocks noChangeAspect="1" noChangeArrowheads="1"/>
          </p:cNvPicPr>
          <p:nvPr/>
        </p:nvPicPr>
        <p:blipFill>
          <a:blip r:embed="rId9"/>
          <a:srcRect/>
          <a:stretch>
            <a:fillRect/>
          </a:stretch>
        </p:blipFill>
        <p:spPr bwMode="auto">
          <a:xfrm>
            <a:off x="6656388" y="3028950"/>
            <a:ext cx="203200" cy="196850"/>
          </a:xfrm>
          <a:prstGeom prst="rect">
            <a:avLst/>
          </a:prstGeom>
          <a:solidFill>
            <a:srgbClr val="FF9900"/>
          </a:solidFill>
          <a:ln w="9525">
            <a:noFill/>
            <a:miter lim="800000"/>
            <a:headEnd/>
            <a:tailEnd/>
          </a:ln>
        </p:spPr>
      </p:pic>
      <p:sp>
        <p:nvSpPr>
          <p:cNvPr id="41004" name="Line 71"/>
          <p:cNvSpPr>
            <a:spLocks noChangeShapeType="1"/>
          </p:cNvSpPr>
          <p:nvPr/>
        </p:nvSpPr>
        <p:spPr bwMode="auto">
          <a:xfrm flipV="1">
            <a:off x="1547813" y="3213100"/>
            <a:ext cx="5184775" cy="2735263"/>
          </a:xfrm>
          <a:prstGeom prst="line">
            <a:avLst/>
          </a:prstGeom>
          <a:noFill/>
          <a:ln w="15875">
            <a:solidFill>
              <a:srgbClr val="FF6600"/>
            </a:solidFill>
            <a:prstDash val="dash"/>
            <a:round/>
            <a:headEnd/>
            <a:tailEnd/>
          </a:ln>
        </p:spPr>
        <p:txBody>
          <a:bodyPr/>
          <a:lstStyle/>
          <a:p>
            <a:endParaRPr lang="de-DE"/>
          </a:p>
        </p:txBody>
      </p:sp>
      <p:sp>
        <p:nvSpPr>
          <p:cNvPr id="41005" name="Line 72"/>
          <p:cNvSpPr>
            <a:spLocks noChangeShapeType="1"/>
          </p:cNvSpPr>
          <p:nvPr/>
        </p:nvSpPr>
        <p:spPr bwMode="auto">
          <a:xfrm flipV="1">
            <a:off x="3779838" y="3213100"/>
            <a:ext cx="2520950" cy="1152525"/>
          </a:xfrm>
          <a:prstGeom prst="line">
            <a:avLst/>
          </a:prstGeom>
          <a:noFill/>
          <a:ln w="12700">
            <a:solidFill>
              <a:schemeClr val="tx2"/>
            </a:solidFill>
            <a:round/>
            <a:headEnd/>
            <a:tailEnd/>
          </a:ln>
        </p:spPr>
        <p:txBody>
          <a:bodyPr/>
          <a:lstStyle/>
          <a:p>
            <a:endParaRPr lang="de-DE"/>
          </a:p>
        </p:txBody>
      </p:sp>
      <p:sp>
        <p:nvSpPr>
          <p:cNvPr id="41006" name="Line 73"/>
          <p:cNvSpPr>
            <a:spLocks noChangeShapeType="1"/>
          </p:cNvSpPr>
          <p:nvPr/>
        </p:nvSpPr>
        <p:spPr bwMode="auto">
          <a:xfrm>
            <a:off x="3635375" y="2492375"/>
            <a:ext cx="2016125" cy="576263"/>
          </a:xfrm>
          <a:prstGeom prst="line">
            <a:avLst/>
          </a:prstGeom>
          <a:noFill/>
          <a:ln w="9525">
            <a:solidFill>
              <a:srgbClr val="800000"/>
            </a:solidFill>
            <a:round/>
            <a:headEnd/>
            <a:tailEnd/>
          </a:ln>
        </p:spPr>
        <p:txBody>
          <a:bodyPr/>
          <a:lstStyle/>
          <a:p>
            <a:endParaRPr lang="de-DE"/>
          </a:p>
        </p:txBody>
      </p:sp>
      <p:sp>
        <p:nvSpPr>
          <p:cNvPr id="41007" name="Line 75"/>
          <p:cNvSpPr>
            <a:spLocks noChangeShapeType="1"/>
          </p:cNvSpPr>
          <p:nvPr/>
        </p:nvSpPr>
        <p:spPr bwMode="auto">
          <a:xfrm flipV="1">
            <a:off x="6300788" y="3322638"/>
            <a:ext cx="1057275" cy="1835150"/>
          </a:xfrm>
          <a:prstGeom prst="line">
            <a:avLst/>
          </a:prstGeom>
          <a:noFill/>
          <a:ln w="9525">
            <a:solidFill>
              <a:srgbClr val="336600"/>
            </a:solidFill>
            <a:round/>
            <a:headEnd/>
            <a:tailEnd/>
          </a:ln>
        </p:spPr>
        <p:txBody>
          <a:bodyPr/>
          <a:lstStyle/>
          <a:p>
            <a:endParaRPr lang="de-DE"/>
          </a:p>
        </p:txBody>
      </p:sp>
      <p:pic>
        <p:nvPicPr>
          <p:cNvPr id="41008" name="Picture 35"/>
          <p:cNvPicPr>
            <a:picLocks noChangeAspect="1" noChangeArrowheads="1"/>
          </p:cNvPicPr>
          <p:nvPr/>
        </p:nvPicPr>
        <p:blipFill>
          <a:blip r:embed="rId5"/>
          <a:srcRect/>
          <a:stretch>
            <a:fillRect/>
          </a:stretch>
        </p:blipFill>
        <p:spPr bwMode="auto">
          <a:xfrm>
            <a:off x="582613" y="2097088"/>
            <a:ext cx="217487" cy="217487"/>
          </a:xfrm>
          <a:prstGeom prst="rect">
            <a:avLst/>
          </a:prstGeom>
          <a:noFill/>
          <a:ln w="9525">
            <a:noFill/>
            <a:miter lim="800000"/>
            <a:headEnd/>
            <a:tailEnd/>
          </a:ln>
        </p:spPr>
      </p:pic>
      <p:pic>
        <p:nvPicPr>
          <p:cNvPr id="41009" name="Picture 35"/>
          <p:cNvPicPr>
            <a:picLocks noChangeAspect="1" noChangeArrowheads="1"/>
          </p:cNvPicPr>
          <p:nvPr/>
        </p:nvPicPr>
        <p:blipFill>
          <a:blip r:embed="rId5"/>
          <a:srcRect/>
          <a:stretch>
            <a:fillRect/>
          </a:stretch>
        </p:blipFill>
        <p:spPr bwMode="auto">
          <a:xfrm>
            <a:off x="901700" y="2106613"/>
            <a:ext cx="196850" cy="196850"/>
          </a:xfrm>
          <a:prstGeom prst="rect">
            <a:avLst/>
          </a:prstGeom>
          <a:noFill/>
          <a:ln w="9525">
            <a:noFill/>
            <a:miter lim="800000"/>
            <a:headEnd/>
            <a:tailEnd/>
          </a:ln>
        </p:spPr>
      </p:pic>
      <p:pic>
        <p:nvPicPr>
          <p:cNvPr id="41010" name="Picture 35"/>
          <p:cNvPicPr>
            <a:picLocks noChangeAspect="1" noChangeArrowheads="1"/>
          </p:cNvPicPr>
          <p:nvPr/>
        </p:nvPicPr>
        <p:blipFill>
          <a:blip r:embed="rId5"/>
          <a:srcRect/>
          <a:stretch>
            <a:fillRect/>
          </a:stretch>
        </p:blipFill>
        <p:spPr bwMode="auto">
          <a:xfrm>
            <a:off x="592138" y="2374900"/>
            <a:ext cx="217487" cy="217488"/>
          </a:xfrm>
          <a:prstGeom prst="rect">
            <a:avLst/>
          </a:prstGeom>
          <a:noFill/>
          <a:ln w="9525">
            <a:noFill/>
            <a:miter lim="800000"/>
            <a:headEnd/>
            <a:tailEnd/>
          </a:ln>
        </p:spPr>
      </p:pic>
      <p:pic>
        <p:nvPicPr>
          <p:cNvPr id="41011" name="Picture 35"/>
          <p:cNvPicPr>
            <a:picLocks noChangeAspect="1" noChangeArrowheads="1"/>
          </p:cNvPicPr>
          <p:nvPr/>
        </p:nvPicPr>
        <p:blipFill>
          <a:blip r:embed="rId5"/>
          <a:srcRect/>
          <a:stretch>
            <a:fillRect/>
          </a:stretch>
        </p:blipFill>
        <p:spPr bwMode="auto">
          <a:xfrm>
            <a:off x="911225" y="2386013"/>
            <a:ext cx="196850" cy="196850"/>
          </a:xfrm>
          <a:prstGeom prst="rect">
            <a:avLst/>
          </a:prstGeom>
          <a:noFill/>
          <a:ln w="9525">
            <a:noFill/>
            <a:miter lim="800000"/>
            <a:headEnd/>
            <a:tailEnd/>
          </a:ln>
        </p:spPr>
      </p:pic>
      <p:pic>
        <p:nvPicPr>
          <p:cNvPr id="41012" name="Picture 35"/>
          <p:cNvPicPr>
            <a:picLocks noChangeAspect="1" noChangeArrowheads="1"/>
          </p:cNvPicPr>
          <p:nvPr/>
        </p:nvPicPr>
        <p:blipFill>
          <a:blip r:embed="rId5"/>
          <a:srcRect/>
          <a:stretch>
            <a:fillRect/>
          </a:stretch>
        </p:blipFill>
        <p:spPr bwMode="auto">
          <a:xfrm>
            <a:off x="1168400" y="2095500"/>
            <a:ext cx="217488" cy="217488"/>
          </a:xfrm>
          <a:prstGeom prst="rect">
            <a:avLst/>
          </a:prstGeom>
          <a:noFill/>
          <a:ln w="9525">
            <a:noFill/>
            <a:miter lim="800000"/>
            <a:headEnd/>
            <a:tailEnd/>
          </a:ln>
        </p:spPr>
      </p:pic>
      <p:pic>
        <p:nvPicPr>
          <p:cNvPr id="41013" name="Picture 35"/>
          <p:cNvPicPr>
            <a:picLocks noChangeAspect="1" noChangeArrowheads="1"/>
          </p:cNvPicPr>
          <p:nvPr/>
        </p:nvPicPr>
        <p:blipFill>
          <a:blip r:embed="rId5"/>
          <a:srcRect/>
          <a:stretch>
            <a:fillRect/>
          </a:stretch>
        </p:blipFill>
        <p:spPr bwMode="auto">
          <a:xfrm>
            <a:off x="1487488" y="2105025"/>
            <a:ext cx="196850" cy="196850"/>
          </a:xfrm>
          <a:prstGeom prst="rect">
            <a:avLst/>
          </a:prstGeom>
          <a:noFill/>
          <a:ln w="9525">
            <a:noFill/>
            <a:miter lim="800000"/>
            <a:headEnd/>
            <a:tailEnd/>
          </a:ln>
        </p:spPr>
      </p:pic>
      <p:pic>
        <p:nvPicPr>
          <p:cNvPr id="41014" name="Picture 35"/>
          <p:cNvPicPr>
            <a:picLocks noChangeAspect="1" noChangeArrowheads="1"/>
          </p:cNvPicPr>
          <p:nvPr/>
        </p:nvPicPr>
        <p:blipFill>
          <a:blip r:embed="rId5"/>
          <a:srcRect/>
          <a:stretch>
            <a:fillRect/>
          </a:stretch>
        </p:blipFill>
        <p:spPr bwMode="auto">
          <a:xfrm>
            <a:off x="1177925" y="2373313"/>
            <a:ext cx="217488" cy="217487"/>
          </a:xfrm>
          <a:prstGeom prst="rect">
            <a:avLst/>
          </a:prstGeom>
          <a:noFill/>
          <a:ln w="9525">
            <a:noFill/>
            <a:miter lim="800000"/>
            <a:headEnd/>
            <a:tailEnd/>
          </a:ln>
        </p:spPr>
      </p:pic>
      <p:pic>
        <p:nvPicPr>
          <p:cNvPr id="41015" name="Picture 35"/>
          <p:cNvPicPr>
            <a:picLocks noChangeAspect="1" noChangeArrowheads="1"/>
          </p:cNvPicPr>
          <p:nvPr/>
        </p:nvPicPr>
        <p:blipFill>
          <a:blip r:embed="rId5"/>
          <a:srcRect/>
          <a:stretch>
            <a:fillRect/>
          </a:stretch>
        </p:blipFill>
        <p:spPr bwMode="auto">
          <a:xfrm>
            <a:off x="1497013" y="2384425"/>
            <a:ext cx="196850" cy="196850"/>
          </a:xfrm>
          <a:prstGeom prst="rect">
            <a:avLst/>
          </a:prstGeom>
          <a:noFill/>
          <a:ln w="9525">
            <a:noFill/>
            <a:miter lim="800000"/>
            <a:headEnd/>
            <a:tailEnd/>
          </a:ln>
        </p:spPr>
      </p:pic>
      <p:pic>
        <p:nvPicPr>
          <p:cNvPr id="41016" name="Picture 35"/>
          <p:cNvPicPr>
            <a:picLocks noChangeAspect="1" noChangeArrowheads="1"/>
          </p:cNvPicPr>
          <p:nvPr/>
        </p:nvPicPr>
        <p:blipFill>
          <a:blip r:embed="rId5"/>
          <a:srcRect/>
          <a:stretch>
            <a:fillRect/>
          </a:stretch>
        </p:blipFill>
        <p:spPr bwMode="auto">
          <a:xfrm>
            <a:off x="1787525" y="2087563"/>
            <a:ext cx="215900" cy="217487"/>
          </a:xfrm>
          <a:prstGeom prst="rect">
            <a:avLst/>
          </a:prstGeom>
          <a:noFill/>
          <a:ln w="9525">
            <a:noFill/>
            <a:miter lim="800000"/>
            <a:headEnd/>
            <a:tailEnd/>
          </a:ln>
        </p:spPr>
      </p:pic>
      <p:pic>
        <p:nvPicPr>
          <p:cNvPr id="41017" name="Picture 35"/>
          <p:cNvPicPr>
            <a:picLocks noChangeAspect="1" noChangeArrowheads="1"/>
          </p:cNvPicPr>
          <p:nvPr/>
        </p:nvPicPr>
        <p:blipFill>
          <a:blip r:embed="rId5"/>
          <a:srcRect/>
          <a:stretch>
            <a:fillRect/>
          </a:stretch>
        </p:blipFill>
        <p:spPr bwMode="auto">
          <a:xfrm>
            <a:off x="2106613" y="2098675"/>
            <a:ext cx="196850" cy="196850"/>
          </a:xfrm>
          <a:prstGeom prst="rect">
            <a:avLst/>
          </a:prstGeom>
          <a:noFill/>
          <a:ln w="9525">
            <a:noFill/>
            <a:miter lim="800000"/>
            <a:headEnd/>
            <a:tailEnd/>
          </a:ln>
        </p:spPr>
      </p:pic>
      <p:pic>
        <p:nvPicPr>
          <p:cNvPr id="41018" name="Picture 35"/>
          <p:cNvPicPr>
            <a:picLocks noChangeAspect="1" noChangeArrowheads="1"/>
          </p:cNvPicPr>
          <p:nvPr/>
        </p:nvPicPr>
        <p:blipFill>
          <a:blip r:embed="rId5"/>
          <a:srcRect/>
          <a:stretch>
            <a:fillRect/>
          </a:stretch>
        </p:blipFill>
        <p:spPr bwMode="auto">
          <a:xfrm>
            <a:off x="1797050" y="2366963"/>
            <a:ext cx="217488" cy="215900"/>
          </a:xfrm>
          <a:prstGeom prst="rect">
            <a:avLst/>
          </a:prstGeom>
          <a:noFill/>
          <a:ln w="9525">
            <a:noFill/>
            <a:miter lim="800000"/>
            <a:headEnd/>
            <a:tailEnd/>
          </a:ln>
        </p:spPr>
      </p:pic>
      <p:pic>
        <p:nvPicPr>
          <p:cNvPr id="41019" name="Picture 35"/>
          <p:cNvPicPr>
            <a:picLocks noChangeAspect="1" noChangeArrowheads="1"/>
          </p:cNvPicPr>
          <p:nvPr/>
        </p:nvPicPr>
        <p:blipFill>
          <a:blip r:embed="rId5"/>
          <a:srcRect/>
          <a:stretch>
            <a:fillRect/>
          </a:stretch>
        </p:blipFill>
        <p:spPr bwMode="auto">
          <a:xfrm>
            <a:off x="2116138" y="2376488"/>
            <a:ext cx="196850" cy="196850"/>
          </a:xfrm>
          <a:prstGeom prst="rect">
            <a:avLst/>
          </a:prstGeom>
          <a:noFill/>
          <a:ln w="9525">
            <a:noFill/>
            <a:miter lim="800000"/>
            <a:headEnd/>
            <a:tailEnd/>
          </a:ln>
        </p:spPr>
      </p:pic>
      <p:pic>
        <p:nvPicPr>
          <p:cNvPr id="41020" name="Picture 35"/>
          <p:cNvPicPr>
            <a:picLocks noChangeAspect="1" noChangeArrowheads="1"/>
          </p:cNvPicPr>
          <p:nvPr/>
        </p:nvPicPr>
        <p:blipFill>
          <a:blip r:embed="rId5"/>
          <a:srcRect/>
          <a:stretch>
            <a:fillRect/>
          </a:stretch>
        </p:blipFill>
        <p:spPr bwMode="auto">
          <a:xfrm>
            <a:off x="2373313" y="2085975"/>
            <a:ext cx="215900" cy="217488"/>
          </a:xfrm>
          <a:prstGeom prst="rect">
            <a:avLst/>
          </a:prstGeom>
          <a:noFill/>
          <a:ln w="9525">
            <a:noFill/>
            <a:miter lim="800000"/>
            <a:headEnd/>
            <a:tailEnd/>
          </a:ln>
        </p:spPr>
      </p:pic>
      <p:pic>
        <p:nvPicPr>
          <p:cNvPr id="41021" name="Picture 35"/>
          <p:cNvPicPr>
            <a:picLocks noChangeAspect="1" noChangeArrowheads="1"/>
          </p:cNvPicPr>
          <p:nvPr/>
        </p:nvPicPr>
        <p:blipFill>
          <a:blip r:embed="rId5"/>
          <a:srcRect/>
          <a:stretch>
            <a:fillRect/>
          </a:stretch>
        </p:blipFill>
        <p:spPr bwMode="auto">
          <a:xfrm>
            <a:off x="2692400" y="2095500"/>
            <a:ext cx="196850" cy="198438"/>
          </a:xfrm>
          <a:prstGeom prst="rect">
            <a:avLst/>
          </a:prstGeom>
          <a:noFill/>
          <a:ln w="9525">
            <a:noFill/>
            <a:miter lim="800000"/>
            <a:headEnd/>
            <a:tailEnd/>
          </a:ln>
        </p:spPr>
      </p:pic>
      <p:pic>
        <p:nvPicPr>
          <p:cNvPr id="41022" name="Picture 35"/>
          <p:cNvPicPr>
            <a:picLocks noChangeAspect="1" noChangeArrowheads="1"/>
          </p:cNvPicPr>
          <p:nvPr/>
        </p:nvPicPr>
        <p:blipFill>
          <a:blip r:embed="rId5"/>
          <a:srcRect/>
          <a:stretch>
            <a:fillRect/>
          </a:stretch>
        </p:blipFill>
        <p:spPr bwMode="auto">
          <a:xfrm>
            <a:off x="2382838" y="2365375"/>
            <a:ext cx="217487" cy="215900"/>
          </a:xfrm>
          <a:prstGeom prst="rect">
            <a:avLst/>
          </a:prstGeom>
          <a:noFill/>
          <a:ln w="9525">
            <a:noFill/>
            <a:miter lim="800000"/>
            <a:headEnd/>
            <a:tailEnd/>
          </a:ln>
        </p:spPr>
      </p:pic>
      <p:pic>
        <p:nvPicPr>
          <p:cNvPr id="41023" name="Picture 35"/>
          <p:cNvPicPr>
            <a:picLocks noChangeAspect="1" noChangeArrowheads="1"/>
          </p:cNvPicPr>
          <p:nvPr/>
        </p:nvPicPr>
        <p:blipFill>
          <a:blip r:embed="rId5"/>
          <a:srcRect/>
          <a:stretch>
            <a:fillRect/>
          </a:stretch>
        </p:blipFill>
        <p:spPr bwMode="auto">
          <a:xfrm>
            <a:off x="2701925" y="2725738"/>
            <a:ext cx="196850" cy="196850"/>
          </a:xfrm>
          <a:prstGeom prst="rect">
            <a:avLst/>
          </a:prstGeom>
          <a:noFill/>
          <a:ln w="9525">
            <a:noFill/>
            <a:miter lim="800000"/>
            <a:headEnd/>
            <a:tailEnd/>
          </a:ln>
        </p:spPr>
      </p:pic>
      <p:pic>
        <p:nvPicPr>
          <p:cNvPr id="41024" name="Picture 35"/>
          <p:cNvPicPr>
            <a:picLocks noChangeAspect="1" noChangeArrowheads="1"/>
          </p:cNvPicPr>
          <p:nvPr/>
        </p:nvPicPr>
        <p:blipFill>
          <a:blip r:embed="rId5"/>
          <a:srcRect/>
          <a:stretch>
            <a:fillRect/>
          </a:stretch>
        </p:blipFill>
        <p:spPr bwMode="auto">
          <a:xfrm>
            <a:off x="608013" y="2717800"/>
            <a:ext cx="215900" cy="217488"/>
          </a:xfrm>
          <a:prstGeom prst="rect">
            <a:avLst/>
          </a:prstGeom>
          <a:noFill/>
          <a:ln w="9525">
            <a:noFill/>
            <a:miter lim="800000"/>
            <a:headEnd/>
            <a:tailEnd/>
          </a:ln>
        </p:spPr>
      </p:pic>
      <p:pic>
        <p:nvPicPr>
          <p:cNvPr id="41025" name="Picture 35"/>
          <p:cNvPicPr>
            <a:picLocks noChangeAspect="1" noChangeArrowheads="1"/>
          </p:cNvPicPr>
          <p:nvPr/>
        </p:nvPicPr>
        <p:blipFill>
          <a:blip r:embed="rId5"/>
          <a:srcRect/>
          <a:stretch>
            <a:fillRect/>
          </a:stretch>
        </p:blipFill>
        <p:spPr bwMode="auto">
          <a:xfrm>
            <a:off x="925513" y="2727325"/>
            <a:ext cx="196850" cy="196850"/>
          </a:xfrm>
          <a:prstGeom prst="rect">
            <a:avLst/>
          </a:prstGeom>
          <a:noFill/>
          <a:ln w="9525">
            <a:noFill/>
            <a:miter lim="800000"/>
            <a:headEnd/>
            <a:tailEnd/>
          </a:ln>
        </p:spPr>
      </p:pic>
      <p:pic>
        <p:nvPicPr>
          <p:cNvPr id="41026" name="Picture 35"/>
          <p:cNvPicPr>
            <a:picLocks noChangeAspect="1" noChangeArrowheads="1"/>
          </p:cNvPicPr>
          <p:nvPr/>
        </p:nvPicPr>
        <p:blipFill>
          <a:blip r:embed="rId5"/>
          <a:srcRect/>
          <a:stretch>
            <a:fillRect/>
          </a:stretch>
        </p:blipFill>
        <p:spPr bwMode="auto">
          <a:xfrm>
            <a:off x="1797050" y="2708275"/>
            <a:ext cx="217488" cy="217488"/>
          </a:xfrm>
          <a:prstGeom prst="rect">
            <a:avLst/>
          </a:prstGeom>
          <a:noFill/>
          <a:ln w="9525">
            <a:noFill/>
            <a:miter lim="800000"/>
            <a:headEnd/>
            <a:tailEnd/>
          </a:ln>
        </p:spPr>
      </p:pic>
      <p:pic>
        <p:nvPicPr>
          <p:cNvPr id="41027" name="Picture 35"/>
          <p:cNvPicPr>
            <a:picLocks noChangeAspect="1" noChangeArrowheads="1"/>
          </p:cNvPicPr>
          <p:nvPr/>
        </p:nvPicPr>
        <p:blipFill>
          <a:blip r:embed="rId5"/>
          <a:srcRect/>
          <a:stretch>
            <a:fillRect/>
          </a:stretch>
        </p:blipFill>
        <p:spPr bwMode="auto">
          <a:xfrm>
            <a:off x="2116138" y="2717800"/>
            <a:ext cx="196850" cy="196850"/>
          </a:xfrm>
          <a:prstGeom prst="rect">
            <a:avLst/>
          </a:prstGeom>
          <a:noFill/>
          <a:ln w="9525">
            <a:noFill/>
            <a:miter lim="800000"/>
            <a:headEnd/>
            <a:tailEnd/>
          </a:ln>
        </p:spPr>
      </p:pic>
      <p:pic>
        <p:nvPicPr>
          <p:cNvPr id="41028" name="Picture 35"/>
          <p:cNvPicPr>
            <a:picLocks noChangeAspect="1" noChangeArrowheads="1"/>
          </p:cNvPicPr>
          <p:nvPr/>
        </p:nvPicPr>
        <p:blipFill>
          <a:blip r:embed="rId5"/>
          <a:srcRect/>
          <a:stretch>
            <a:fillRect/>
          </a:stretch>
        </p:blipFill>
        <p:spPr bwMode="auto">
          <a:xfrm>
            <a:off x="1193800" y="2716213"/>
            <a:ext cx="215900" cy="215900"/>
          </a:xfrm>
          <a:prstGeom prst="rect">
            <a:avLst/>
          </a:prstGeom>
          <a:noFill/>
          <a:ln w="9525">
            <a:noFill/>
            <a:miter lim="800000"/>
            <a:headEnd/>
            <a:tailEnd/>
          </a:ln>
        </p:spPr>
      </p:pic>
      <p:pic>
        <p:nvPicPr>
          <p:cNvPr id="41029" name="Picture 35"/>
          <p:cNvPicPr>
            <a:picLocks noChangeAspect="1" noChangeArrowheads="1"/>
          </p:cNvPicPr>
          <p:nvPr/>
        </p:nvPicPr>
        <p:blipFill>
          <a:blip r:embed="rId5"/>
          <a:srcRect/>
          <a:stretch>
            <a:fillRect/>
          </a:stretch>
        </p:blipFill>
        <p:spPr bwMode="auto">
          <a:xfrm>
            <a:off x="1511300" y="2725738"/>
            <a:ext cx="198438" cy="196850"/>
          </a:xfrm>
          <a:prstGeom prst="rect">
            <a:avLst/>
          </a:prstGeom>
          <a:noFill/>
          <a:ln w="9525">
            <a:noFill/>
            <a:miter lim="800000"/>
            <a:headEnd/>
            <a:tailEnd/>
          </a:ln>
        </p:spPr>
      </p:pic>
      <p:pic>
        <p:nvPicPr>
          <p:cNvPr id="41030" name="Picture 35"/>
          <p:cNvPicPr>
            <a:picLocks noChangeAspect="1" noChangeArrowheads="1"/>
          </p:cNvPicPr>
          <p:nvPr/>
        </p:nvPicPr>
        <p:blipFill>
          <a:blip r:embed="rId5"/>
          <a:srcRect/>
          <a:stretch>
            <a:fillRect/>
          </a:stretch>
        </p:blipFill>
        <p:spPr bwMode="auto">
          <a:xfrm>
            <a:off x="2382838" y="2706688"/>
            <a:ext cx="217487" cy="217487"/>
          </a:xfrm>
          <a:prstGeom prst="rect">
            <a:avLst/>
          </a:prstGeom>
          <a:noFill/>
          <a:ln w="9525">
            <a:noFill/>
            <a:miter lim="800000"/>
            <a:headEnd/>
            <a:tailEnd/>
          </a:ln>
        </p:spPr>
      </p:pic>
      <p:pic>
        <p:nvPicPr>
          <p:cNvPr id="41031" name="Picture 35"/>
          <p:cNvPicPr>
            <a:picLocks noChangeAspect="1" noChangeArrowheads="1"/>
          </p:cNvPicPr>
          <p:nvPr/>
        </p:nvPicPr>
        <p:blipFill>
          <a:blip r:embed="rId5"/>
          <a:srcRect/>
          <a:stretch>
            <a:fillRect/>
          </a:stretch>
        </p:blipFill>
        <p:spPr bwMode="auto">
          <a:xfrm>
            <a:off x="2701925" y="2374900"/>
            <a:ext cx="196850" cy="196850"/>
          </a:xfrm>
          <a:prstGeom prst="rect">
            <a:avLst/>
          </a:prstGeom>
          <a:noFill/>
          <a:ln w="9525">
            <a:noFill/>
            <a:miter lim="800000"/>
            <a:headEnd/>
            <a:tailEnd/>
          </a:ln>
        </p:spPr>
      </p:pic>
      <p:sp>
        <p:nvSpPr>
          <p:cNvPr id="41032" name="Ellipse 6"/>
          <p:cNvSpPr>
            <a:spLocks noChangeArrowheads="1"/>
          </p:cNvSpPr>
          <p:nvPr/>
        </p:nvSpPr>
        <p:spPr bwMode="auto">
          <a:xfrm>
            <a:off x="612775" y="3028950"/>
            <a:ext cx="176213" cy="184150"/>
          </a:xfrm>
          <a:prstGeom prst="ellipse">
            <a:avLst/>
          </a:prstGeom>
          <a:solidFill>
            <a:srgbClr val="C9E7A7"/>
          </a:solidFill>
          <a:ln w="25400" algn="ctr">
            <a:solidFill>
              <a:srgbClr val="95ADBC"/>
            </a:solidFill>
            <a:round/>
            <a:headEnd/>
            <a:tailEnd/>
          </a:ln>
        </p:spPr>
        <p:txBody>
          <a:bodyPr anchor="ctr"/>
          <a:lstStyle/>
          <a:p>
            <a:pPr algn="ctr"/>
            <a:endParaRPr lang="de-AT">
              <a:solidFill>
                <a:srgbClr val="FFFFFF"/>
              </a:solidFill>
              <a:latin typeface="Calibri" pitchFamily="34" charset="0"/>
            </a:endParaRPr>
          </a:p>
        </p:txBody>
      </p:sp>
      <p:pic>
        <p:nvPicPr>
          <p:cNvPr id="41033" name="Picture 12"/>
          <p:cNvPicPr>
            <a:picLocks noChangeAspect="1" noChangeArrowheads="1"/>
          </p:cNvPicPr>
          <p:nvPr/>
        </p:nvPicPr>
        <p:blipFill>
          <a:blip r:embed="rId9">
            <a:grayscl/>
          </a:blip>
          <a:srcRect/>
          <a:stretch>
            <a:fillRect/>
          </a:stretch>
        </p:blipFill>
        <p:spPr bwMode="auto">
          <a:xfrm>
            <a:off x="3257550" y="4292600"/>
            <a:ext cx="203200" cy="196850"/>
          </a:xfrm>
          <a:prstGeom prst="rect">
            <a:avLst/>
          </a:prstGeom>
          <a:solidFill>
            <a:schemeClr val="accent2"/>
          </a:solidFill>
          <a:ln w="9525">
            <a:noFill/>
            <a:miter lim="800000"/>
            <a:headEnd/>
            <a:tailEnd/>
          </a:ln>
        </p:spPr>
      </p:pic>
      <p:pic>
        <p:nvPicPr>
          <p:cNvPr id="41034" name="Picture 12"/>
          <p:cNvPicPr>
            <a:picLocks noChangeAspect="1" noChangeArrowheads="1"/>
          </p:cNvPicPr>
          <p:nvPr/>
        </p:nvPicPr>
        <p:blipFill>
          <a:blip r:embed="rId9">
            <a:grayscl/>
          </a:blip>
          <a:srcRect/>
          <a:stretch>
            <a:fillRect/>
          </a:stretch>
        </p:blipFill>
        <p:spPr bwMode="auto">
          <a:xfrm>
            <a:off x="2963863" y="4292600"/>
            <a:ext cx="203200" cy="196850"/>
          </a:xfrm>
          <a:prstGeom prst="rect">
            <a:avLst/>
          </a:prstGeom>
          <a:solidFill>
            <a:schemeClr val="accent2"/>
          </a:solidFill>
          <a:ln w="9525">
            <a:noFill/>
            <a:miter lim="800000"/>
            <a:headEnd/>
            <a:tailEnd/>
          </a:ln>
        </p:spPr>
      </p:pic>
      <p:pic>
        <p:nvPicPr>
          <p:cNvPr id="41035" name="Picture 12"/>
          <p:cNvPicPr>
            <a:picLocks noChangeAspect="1" noChangeArrowheads="1"/>
          </p:cNvPicPr>
          <p:nvPr/>
        </p:nvPicPr>
        <p:blipFill>
          <a:blip r:embed="rId9">
            <a:grayscl/>
          </a:blip>
          <a:srcRect/>
          <a:stretch>
            <a:fillRect/>
          </a:stretch>
        </p:blipFill>
        <p:spPr bwMode="auto">
          <a:xfrm>
            <a:off x="2676525" y="4292600"/>
            <a:ext cx="203200" cy="196850"/>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83"/>
                                        </p:tgtEl>
                                        <p:attrNameLst>
                                          <p:attrName>style.visibility</p:attrName>
                                        </p:attrNameLst>
                                      </p:cBhvr>
                                      <p:to>
                                        <p:strVal val="visible"/>
                                      </p:to>
                                    </p:set>
                                    <p:animEffect transition="in" filter="blinds(horizontal)">
                                      <p:cBhvr>
                                        <p:cTn id="15" dur="500"/>
                                        <p:tgtEl>
                                          <p:spTgt spid="4098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0985"/>
                                        </p:tgtEl>
                                        <p:attrNameLst>
                                          <p:attrName>style.visibility</p:attrName>
                                        </p:attrNameLst>
                                      </p:cBhvr>
                                      <p:to>
                                        <p:strVal val="visible"/>
                                      </p:to>
                                    </p:set>
                                    <p:animEffect transition="in" filter="blinds(horizontal)">
                                      <p:cBhvr>
                                        <p:cTn id="20" dur="500"/>
                                        <p:tgtEl>
                                          <p:spTgt spid="4098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par>
                                <p:cTn id="24" presetID="3" presetClass="entr" presetSubtype="10" fill="hold" nodeType="withEffect">
                                  <p:stCondLst>
                                    <p:cond delay="0"/>
                                  </p:stCondLst>
                                  <p:childTnLst>
                                    <p:set>
                                      <p:cBhvr>
                                        <p:cTn id="25" dur="1" fill="hold">
                                          <p:stCondLst>
                                            <p:cond delay="0"/>
                                          </p:stCondLst>
                                        </p:cTn>
                                        <p:tgtEl>
                                          <p:spTgt spid="40986"/>
                                        </p:tgtEl>
                                        <p:attrNameLst>
                                          <p:attrName>style.visibility</p:attrName>
                                        </p:attrNameLst>
                                      </p:cBhvr>
                                      <p:to>
                                        <p:strVal val="visible"/>
                                      </p:to>
                                    </p:set>
                                    <p:animEffect transition="in" filter="blinds(horizontal)">
                                      <p:cBhvr>
                                        <p:cTn id="26" dur="500"/>
                                        <p:tgtEl>
                                          <p:spTgt spid="40986"/>
                                        </p:tgtEl>
                                      </p:cBhvr>
                                    </p:animEffect>
                                  </p:childTnLst>
                                </p:cTn>
                              </p:par>
                              <p:par>
                                <p:cTn id="27" presetID="3" presetClass="entr" presetSubtype="10" fill="hold" nodeType="withEffect">
                                  <p:stCondLst>
                                    <p:cond delay="0"/>
                                  </p:stCondLst>
                                  <p:childTnLst>
                                    <p:set>
                                      <p:cBhvr>
                                        <p:cTn id="28" dur="1" fill="hold">
                                          <p:stCondLst>
                                            <p:cond delay="0"/>
                                          </p:stCondLst>
                                        </p:cTn>
                                        <p:tgtEl>
                                          <p:spTgt spid="40989"/>
                                        </p:tgtEl>
                                        <p:attrNameLst>
                                          <p:attrName>style.visibility</p:attrName>
                                        </p:attrNameLst>
                                      </p:cBhvr>
                                      <p:to>
                                        <p:strVal val="visible"/>
                                      </p:to>
                                    </p:set>
                                    <p:animEffect transition="in" filter="blinds(horizontal)">
                                      <p:cBhvr>
                                        <p:cTn id="29" dur="500"/>
                                        <p:tgtEl>
                                          <p:spTgt spid="40989"/>
                                        </p:tgtEl>
                                      </p:cBhvr>
                                    </p:animEffect>
                                  </p:childTnLst>
                                </p:cTn>
                              </p:par>
                              <p:par>
                                <p:cTn id="30" presetID="3" presetClass="entr" presetSubtype="10" fill="hold" nodeType="withEffect">
                                  <p:stCondLst>
                                    <p:cond delay="0"/>
                                  </p:stCondLst>
                                  <p:childTnLst>
                                    <p:set>
                                      <p:cBhvr>
                                        <p:cTn id="31" dur="1" fill="hold">
                                          <p:stCondLst>
                                            <p:cond delay="0"/>
                                          </p:stCondLst>
                                        </p:cTn>
                                        <p:tgtEl>
                                          <p:spTgt spid="40990"/>
                                        </p:tgtEl>
                                        <p:attrNameLst>
                                          <p:attrName>style.visibility</p:attrName>
                                        </p:attrNameLst>
                                      </p:cBhvr>
                                      <p:to>
                                        <p:strVal val="visible"/>
                                      </p:to>
                                    </p:set>
                                    <p:animEffect transition="in" filter="blinds(horizontal)">
                                      <p:cBhvr>
                                        <p:cTn id="32" dur="500"/>
                                        <p:tgtEl>
                                          <p:spTgt spid="40990"/>
                                        </p:tgtEl>
                                      </p:cBhvr>
                                    </p:animEffect>
                                  </p:childTnLst>
                                </p:cTn>
                              </p:par>
                              <p:par>
                                <p:cTn id="33" presetID="3" presetClass="entr" presetSubtype="10" fill="hold" nodeType="withEffect">
                                  <p:stCondLst>
                                    <p:cond delay="0"/>
                                  </p:stCondLst>
                                  <p:childTnLst>
                                    <p:set>
                                      <p:cBhvr>
                                        <p:cTn id="34" dur="1" fill="hold">
                                          <p:stCondLst>
                                            <p:cond delay="0"/>
                                          </p:stCondLst>
                                        </p:cTn>
                                        <p:tgtEl>
                                          <p:spTgt spid="40991"/>
                                        </p:tgtEl>
                                        <p:attrNameLst>
                                          <p:attrName>style.visibility</p:attrName>
                                        </p:attrNameLst>
                                      </p:cBhvr>
                                      <p:to>
                                        <p:strVal val="visible"/>
                                      </p:to>
                                    </p:set>
                                    <p:animEffect transition="in" filter="blinds(horizontal)">
                                      <p:cBhvr>
                                        <p:cTn id="35" dur="500"/>
                                        <p:tgtEl>
                                          <p:spTgt spid="40991"/>
                                        </p:tgtEl>
                                      </p:cBhvr>
                                    </p:animEffect>
                                  </p:childTnLst>
                                </p:cTn>
                              </p:par>
                              <p:par>
                                <p:cTn id="36" presetID="3" presetClass="entr" presetSubtype="10" fill="hold" nodeType="withEffect">
                                  <p:stCondLst>
                                    <p:cond delay="0"/>
                                  </p:stCondLst>
                                  <p:childTnLst>
                                    <p:set>
                                      <p:cBhvr>
                                        <p:cTn id="37" dur="1" fill="hold">
                                          <p:stCondLst>
                                            <p:cond delay="0"/>
                                          </p:stCondLst>
                                        </p:cTn>
                                        <p:tgtEl>
                                          <p:spTgt spid="40992"/>
                                        </p:tgtEl>
                                        <p:attrNameLst>
                                          <p:attrName>style.visibility</p:attrName>
                                        </p:attrNameLst>
                                      </p:cBhvr>
                                      <p:to>
                                        <p:strVal val="visible"/>
                                      </p:to>
                                    </p:set>
                                    <p:animEffect transition="in" filter="blinds(horizontal)">
                                      <p:cBhvr>
                                        <p:cTn id="38" dur="500"/>
                                        <p:tgtEl>
                                          <p:spTgt spid="40992"/>
                                        </p:tgtEl>
                                      </p:cBhvr>
                                    </p:animEffect>
                                  </p:childTnLst>
                                </p:cTn>
                              </p:par>
                              <p:par>
                                <p:cTn id="39" presetID="3" presetClass="entr" presetSubtype="10" fill="hold" nodeType="withEffect">
                                  <p:stCondLst>
                                    <p:cond delay="0"/>
                                  </p:stCondLst>
                                  <p:childTnLst>
                                    <p:set>
                                      <p:cBhvr>
                                        <p:cTn id="40" dur="1" fill="hold">
                                          <p:stCondLst>
                                            <p:cond delay="0"/>
                                          </p:stCondLst>
                                        </p:cTn>
                                        <p:tgtEl>
                                          <p:spTgt spid="40993"/>
                                        </p:tgtEl>
                                        <p:attrNameLst>
                                          <p:attrName>style.visibility</p:attrName>
                                        </p:attrNameLst>
                                      </p:cBhvr>
                                      <p:to>
                                        <p:strVal val="visible"/>
                                      </p:to>
                                    </p:set>
                                    <p:animEffect transition="in" filter="blinds(horizontal)">
                                      <p:cBhvr>
                                        <p:cTn id="41" dur="500"/>
                                        <p:tgtEl>
                                          <p:spTgt spid="40993"/>
                                        </p:tgtEl>
                                      </p:cBhvr>
                                    </p:animEffect>
                                  </p:childTnLst>
                                </p:cTn>
                              </p:par>
                              <p:par>
                                <p:cTn id="42" presetID="3" presetClass="entr" presetSubtype="10" fill="hold" nodeType="withEffect">
                                  <p:stCondLst>
                                    <p:cond delay="0"/>
                                  </p:stCondLst>
                                  <p:childTnLst>
                                    <p:set>
                                      <p:cBhvr>
                                        <p:cTn id="43" dur="1" fill="hold">
                                          <p:stCondLst>
                                            <p:cond delay="0"/>
                                          </p:stCondLst>
                                        </p:cTn>
                                        <p:tgtEl>
                                          <p:spTgt spid="40994"/>
                                        </p:tgtEl>
                                        <p:attrNameLst>
                                          <p:attrName>style.visibility</p:attrName>
                                        </p:attrNameLst>
                                      </p:cBhvr>
                                      <p:to>
                                        <p:strVal val="visible"/>
                                      </p:to>
                                    </p:set>
                                    <p:animEffect transition="in" filter="blinds(horizontal)">
                                      <p:cBhvr>
                                        <p:cTn id="44" dur="500"/>
                                        <p:tgtEl>
                                          <p:spTgt spid="40994"/>
                                        </p:tgtEl>
                                      </p:cBhvr>
                                    </p:animEffect>
                                  </p:childTnLst>
                                </p:cTn>
                              </p:par>
                              <p:par>
                                <p:cTn id="45" presetID="3" presetClass="entr" presetSubtype="10" fill="hold" nodeType="withEffect">
                                  <p:stCondLst>
                                    <p:cond delay="0"/>
                                  </p:stCondLst>
                                  <p:childTnLst>
                                    <p:set>
                                      <p:cBhvr>
                                        <p:cTn id="46" dur="1" fill="hold">
                                          <p:stCondLst>
                                            <p:cond delay="0"/>
                                          </p:stCondLst>
                                        </p:cTn>
                                        <p:tgtEl>
                                          <p:spTgt spid="40995"/>
                                        </p:tgtEl>
                                        <p:attrNameLst>
                                          <p:attrName>style.visibility</p:attrName>
                                        </p:attrNameLst>
                                      </p:cBhvr>
                                      <p:to>
                                        <p:strVal val="visible"/>
                                      </p:to>
                                    </p:set>
                                    <p:animEffect transition="in" filter="blinds(horizontal)">
                                      <p:cBhvr>
                                        <p:cTn id="47" dur="500"/>
                                        <p:tgtEl>
                                          <p:spTgt spid="4099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1004"/>
                                        </p:tgtEl>
                                        <p:attrNameLst>
                                          <p:attrName>style.visibility</p:attrName>
                                        </p:attrNameLst>
                                      </p:cBhvr>
                                      <p:to>
                                        <p:strVal val="visible"/>
                                      </p:to>
                                    </p:set>
                                    <p:animEffect transition="in" filter="blinds(horizontal)">
                                      <p:cBhvr>
                                        <p:cTn id="52" dur="500"/>
                                        <p:tgtEl>
                                          <p:spTgt spid="41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00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1986"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1988"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41990"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41991"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41992" name="Rechteck 1"/>
          <p:cNvSpPr>
            <a:spLocks noChangeArrowheads="1"/>
          </p:cNvSpPr>
          <p:nvPr/>
        </p:nvSpPr>
        <p:spPr bwMode="auto">
          <a:xfrm>
            <a:off x="477838" y="1484313"/>
            <a:ext cx="8196262" cy="4360862"/>
          </a:xfrm>
          <a:prstGeom prst="rect">
            <a:avLst/>
          </a:prstGeom>
          <a:noFill/>
          <a:ln w="9525">
            <a:noFill/>
            <a:miter lim="800000"/>
            <a:headEnd/>
            <a:tailEnd/>
          </a:ln>
        </p:spPr>
        <p:txBody>
          <a:bodyPr>
            <a:spAutoFit/>
          </a:bodyPr>
          <a:lstStyle/>
          <a:p>
            <a:r>
              <a:rPr lang="en-US" altLang="de-DE" sz="2800">
                <a:solidFill>
                  <a:schemeClr val="accent2"/>
                </a:solidFill>
                <a:latin typeface="Calibri" pitchFamily="34" charset="0"/>
              </a:rPr>
              <a:t>Securing of digital objects</a:t>
            </a:r>
            <a:r>
              <a:rPr lang="en-US" altLang="de-DE" sz="2800">
                <a:solidFill>
                  <a:srgbClr val="333333"/>
                </a:solidFill>
                <a:latin typeface="Calibri" pitchFamily="34" charset="0"/>
              </a:rPr>
              <a:t> </a:t>
            </a:r>
            <a:r>
              <a:rPr lang="en-US" altLang="de-DE" sz="2000">
                <a:solidFill>
                  <a:srgbClr val="333333"/>
                </a:solidFill>
                <a:latin typeface="Calibri" pitchFamily="34" charset="0"/>
              </a:rPr>
              <a:t>(depending on discipline-specific requirements), taking into account quality and guaranteed value</a:t>
            </a:r>
            <a:endParaRPr lang="de-AT" altLang="de-DE" sz="2000">
              <a:solidFill>
                <a:srgbClr val="333333"/>
              </a:solidFill>
              <a:latin typeface="Calibri" pitchFamily="34" charset="0"/>
            </a:endParaRPr>
          </a:p>
          <a:p>
            <a:endParaRPr lang="en-US" altLang="de-DE" sz="2000">
              <a:solidFill>
                <a:srgbClr val="333333"/>
              </a:solidFill>
              <a:latin typeface="Calibri" pitchFamily="34" charset="0"/>
            </a:endParaRPr>
          </a:p>
          <a:p>
            <a:r>
              <a:rPr lang="en-US" altLang="de-DE" sz="2800">
                <a:solidFill>
                  <a:schemeClr val="accent2"/>
                </a:solidFill>
                <a:latin typeface="Calibri" pitchFamily="34" charset="0"/>
              </a:rPr>
              <a:t>Permanent availability</a:t>
            </a:r>
            <a:r>
              <a:rPr lang="en-US" altLang="de-DE" sz="2800">
                <a:solidFill>
                  <a:srgbClr val="333333"/>
                </a:solidFill>
                <a:latin typeface="Calibri" pitchFamily="34" charset="0"/>
              </a:rPr>
              <a:t> </a:t>
            </a:r>
            <a:r>
              <a:rPr lang="en-US" altLang="de-DE" sz="2000">
                <a:solidFill>
                  <a:srgbClr val="333333"/>
                </a:solidFill>
                <a:latin typeface="Calibri" pitchFamily="34" charset="0"/>
              </a:rPr>
              <a:t>of digital objects</a:t>
            </a:r>
            <a:endParaRPr lang="de-AT" altLang="de-DE" sz="2000">
              <a:solidFill>
                <a:srgbClr val="333333"/>
              </a:solidFill>
              <a:latin typeface="Calibri" pitchFamily="34" charset="0"/>
            </a:endParaRPr>
          </a:p>
          <a:p>
            <a:endParaRPr lang="en-US" altLang="de-DE" sz="2000">
              <a:solidFill>
                <a:srgbClr val="333333"/>
              </a:solidFill>
              <a:latin typeface="Calibri" pitchFamily="34" charset="0"/>
            </a:endParaRPr>
          </a:p>
          <a:p>
            <a:r>
              <a:rPr lang="en-US" altLang="de-DE" sz="2800">
                <a:solidFill>
                  <a:schemeClr val="accent2"/>
                </a:solidFill>
                <a:latin typeface="Calibri" pitchFamily="34" charset="0"/>
              </a:rPr>
              <a:t>Representation and utilization of research outputs</a:t>
            </a:r>
            <a:r>
              <a:rPr lang="en-US" altLang="de-DE" sz="2800">
                <a:solidFill>
                  <a:srgbClr val="333333"/>
                </a:solidFill>
                <a:latin typeface="Calibri" pitchFamily="34" charset="0"/>
              </a:rPr>
              <a:t> </a:t>
            </a:r>
            <a:r>
              <a:rPr lang="en-US" altLang="de-DE" sz="2000">
                <a:solidFill>
                  <a:srgbClr val="333333"/>
                </a:solidFill>
                <a:latin typeface="Calibri" pitchFamily="34" charset="0"/>
              </a:rPr>
              <a:t>at the institutions in their various aspects by using portal technologies</a:t>
            </a:r>
            <a:endParaRPr lang="de-AT" altLang="de-DE" sz="2000">
              <a:solidFill>
                <a:srgbClr val="333333"/>
              </a:solidFill>
              <a:latin typeface="Calibri" pitchFamily="34" charset="0"/>
            </a:endParaRPr>
          </a:p>
          <a:p>
            <a:endParaRPr lang="en-US" altLang="de-DE" sz="2000">
              <a:solidFill>
                <a:srgbClr val="333333"/>
              </a:solidFill>
              <a:latin typeface="Calibri" pitchFamily="34" charset="0"/>
            </a:endParaRPr>
          </a:p>
          <a:p>
            <a:r>
              <a:rPr lang="en-US" altLang="de-DE" sz="2800">
                <a:solidFill>
                  <a:schemeClr val="accent2"/>
                </a:solidFill>
                <a:latin typeface="Calibri" pitchFamily="34" charset="0"/>
              </a:rPr>
              <a:t>Increasing the visibility</a:t>
            </a:r>
            <a:r>
              <a:rPr lang="en-US" altLang="de-DE" sz="2800">
                <a:solidFill>
                  <a:srgbClr val="333333"/>
                </a:solidFill>
                <a:latin typeface="Calibri" pitchFamily="34" charset="0"/>
              </a:rPr>
              <a:t> </a:t>
            </a:r>
            <a:r>
              <a:rPr lang="en-US" altLang="de-DE" sz="2000">
                <a:solidFill>
                  <a:srgbClr val="333333"/>
                </a:solidFill>
                <a:latin typeface="Calibri" pitchFamily="34" charset="0"/>
              </a:rPr>
              <a:t>of research performance and networking</a:t>
            </a:r>
            <a:endParaRPr lang="de-AT" altLang="de-DE" sz="2000">
              <a:solidFill>
                <a:srgbClr val="333333"/>
              </a:solidFill>
              <a:latin typeface="Calibri" pitchFamily="34" charset="0"/>
            </a:endParaRPr>
          </a:p>
          <a:p>
            <a:endParaRPr lang="en-US" altLang="de-DE" sz="2000">
              <a:solidFill>
                <a:srgbClr val="333333"/>
              </a:solidFill>
              <a:latin typeface="Calibri" pitchFamily="34" charset="0"/>
            </a:endParaRPr>
          </a:p>
          <a:p>
            <a:r>
              <a:rPr lang="en-US" altLang="de-DE" sz="2800">
                <a:solidFill>
                  <a:schemeClr val="accent2"/>
                </a:solidFill>
                <a:latin typeface="Calibri" pitchFamily="34" charset="0"/>
              </a:rPr>
              <a:t>Increase the reputation</a:t>
            </a:r>
            <a:r>
              <a:rPr lang="en-US" altLang="de-DE" sz="2800">
                <a:solidFill>
                  <a:srgbClr val="333333"/>
                </a:solidFill>
                <a:latin typeface="Calibri" pitchFamily="34" charset="0"/>
              </a:rPr>
              <a:t> </a:t>
            </a:r>
            <a:r>
              <a:rPr lang="en-US" altLang="de-DE" sz="2000">
                <a:solidFill>
                  <a:srgbClr val="333333"/>
                </a:solidFill>
                <a:latin typeface="Calibri" pitchFamily="34" charset="0"/>
              </a:rPr>
              <a:t>of all project partners and prestige of research at the respective institutions</a:t>
            </a:r>
            <a:endParaRPr lang="de-AT" altLang="de-DE" sz="2000">
              <a:solidFill>
                <a:srgbClr val="333333"/>
              </a:solidFill>
              <a:latin typeface="Calibri" pitchFamily="34" charset="0"/>
            </a:endParaRPr>
          </a:p>
        </p:txBody>
      </p:sp>
      <p:sp>
        <p:nvSpPr>
          <p:cNvPr id="18" name="Rectangle 1"/>
          <p:cNvSpPr txBox="1">
            <a:spLocks noChangeArrowheads="1"/>
          </p:cNvSpPr>
          <p:nvPr/>
        </p:nvSpPr>
        <p:spPr bwMode="auto">
          <a:xfrm>
            <a:off x="395288" y="684213"/>
            <a:ext cx="8208962" cy="814387"/>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800">
                <a:solidFill>
                  <a:srgbClr val="009FDF"/>
                </a:solidFill>
                <a:latin typeface="Verdana" pitchFamily="34" charset="0"/>
              </a:rPr>
              <a:t>Project benefit /1</a:t>
            </a:r>
            <a:endParaRPr lang="de-AT" altLang="de-DE" sz="2800">
              <a:solidFill>
                <a:srgbClr val="009FD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4294967295"/>
          </p:nvPr>
        </p:nvSpPr>
        <p:spPr>
          <a:xfrm>
            <a:off x="6553200" y="6356350"/>
            <a:ext cx="2133600" cy="365125"/>
          </a:xfrm>
          <a:prstGeom prst="rect">
            <a:avLst/>
          </a:prstGeom>
        </p:spPr>
        <p:txBody>
          <a:bodyPr anchor="ctr"/>
          <a:lstStyle/>
          <a:p>
            <a:pPr algn="r" fontAlgn="auto">
              <a:spcBef>
                <a:spcPts val="0"/>
              </a:spcBef>
              <a:spcAft>
                <a:spcPts val="0"/>
              </a:spcAft>
              <a:defRPr/>
            </a:pPr>
            <a:fld id="{C3177766-77FC-4C68-AB59-983FC39627FF}" type="slidenum">
              <a:rPr lang="de-AT" sz="1200">
                <a:solidFill>
                  <a:schemeClr val="tx1">
                    <a:tint val="75000"/>
                  </a:schemeClr>
                </a:solidFill>
                <a:latin typeface="+mn-lt"/>
                <a:cs typeface="+mn-cs"/>
              </a:rPr>
              <a:pPr algn="r" fontAlgn="auto">
                <a:spcBef>
                  <a:spcPts val="0"/>
                </a:spcBef>
                <a:spcAft>
                  <a:spcPts val="0"/>
                </a:spcAft>
                <a:defRPr/>
              </a:pPr>
              <a:t>27</a:t>
            </a:fld>
            <a:endParaRPr lang="de-AT" sz="1200">
              <a:solidFill>
                <a:schemeClr val="tx1">
                  <a:tint val="75000"/>
                </a:schemeClr>
              </a:solidFill>
              <a:latin typeface="+mn-lt"/>
              <a:cs typeface="+mn-cs"/>
            </a:endParaRPr>
          </a:p>
        </p:txBody>
      </p:sp>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3011"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3013"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43015"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43016"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43017" name="Rechteck 1"/>
          <p:cNvSpPr>
            <a:spLocks noChangeArrowheads="1"/>
          </p:cNvSpPr>
          <p:nvPr/>
        </p:nvSpPr>
        <p:spPr bwMode="auto">
          <a:xfrm>
            <a:off x="477838" y="1252538"/>
            <a:ext cx="8196262" cy="4843462"/>
          </a:xfrm>
          <a:prstGeom prst="rect">
            <a:avLst/>
          </a:prstGeom>
          <a:noFill/>
          <a:ln w="9525">
            <a:noFill/>
            <a:miter lim="800000"/>
            <a:headEnd/>
            <a:tailEnd/>
          </a:ln>
        </p:spPr>
        <p:txBody>
          <a:bodyPr>
            <a:spAutoFit/>
          </a:bodyPr>
          <a:lstStyle/>
          <a:p>
            <a:r>
              <a:rPr lang="en-US" altLang="de-DE" sz="2800">
                <a:solidFill>
                  <a:schemeClr val="accent2"/>
                </a:solidFill>
                <a:latin typeface="Calibri" pitchFamily="34" charset="0"/>
              </a:rPr>
              <a:t>Ensure legal security</a:t>
            </a:r>
            <a:r>
              <a:rPr lang="en-US" altLang="de-DE" sz="2800">
                <a:solidFill>
                  <a:srgbClr val="333333"/>
                </a:solidFill>
                <a:latin typeface="Calibri" pitchFamily="34" charset="0"/>
              </a:rPr>
              <a:t> </a:t>
            </a:r>
            <a:r>
              <a:rPr lang="en-US" altLang="de-DE" sz="2400">
                <a:solidFill>
                  <a:srgbClr val="333333"/>
                </a:solidFill>
                <a:latin typeface="Calibri" pitchFamily="34" charset="0"/>
              </a:rPr>
              <a:t>in the digital age (copyright, right of use, access rights, Internet publishing, re-use of digital content in the university sector for other purposes (such as teaching), Open Access)</a:t>
            </a:r>
            <a:endParaRPr lang="de-AT" altLang="de-DE" sz="2400">
              <a:solidFill>
                <a:srgbClr val="333333"/>
              </a:solidFill>
              <a:latin typeface="Calibri" pitchFamily="34" charset="0"/>
            </a:endParaRPr>
          </a:p>
          <a:p>
            <a:endParaRPr lang="en-US" altLang="de-DE" sz="1400">
              <a:solidFill>
                <a:srgbClr val="333333"/>
              </a:solidFill>
              <a:latin typeface="Calibri" pitchFamily="34" charset="0"/>
            </a:endParaRPr>
          </a:p>
          <a:p>
            <a:r>
              <a:rPr lang="en-US" altLang="de-DE" sz="2800">
                <a:solidFill>
                  <a:schemeClr val="accent2"/>
                </a:solidFill>
                <a:latin typeface="Calibri" pitchFamily="34" charset="0"/>
              </a:rPr>
              <a:t>Interoperability </a:t>
            </a:r>
            <a:r>
              <a:rPr lang="en-US" altLang="de-DE" sz="2400">
                <a:solidFill>
                  <a:srgbClr val="333333"/>
                </a:solidFill>
                <a:latin typeface="Calibri" pitchFamily="34" charset="0"/>
              </a:rPr>
              <a:t>with existing systems in each institution and interoperability with existing systems domestically (e.g. Federal Promotion Funds and Austrian Research Promotion Agency) and internationally (e.g. Europeana, </a:t>
            </a:r>
            <a:r>
              <a:rPr lang="en-US" altLang="de-DE" sz="2800">
                <a:solidFill>
                  <a:srgbClr val="009FDF"/>
                </a:solidFill>
                <a:latin typeface="Calibri" pitchFamily="34" charset="0"/>
              </a:rPr>
              <a:t>OpenAIREplus</a:t>
            </a:r>
            <a:r>
              <a:rPr lang="en-US" altLang="de-DE" sz="2800">
                <a:solidFill>
                  <a:srgbClr val="333333"/>
                </a:solidFill>
                <a:latin typeface="Calibri" pitchFamily="34" charset="0"/>
              </a:rPr>
              <a:t> </a:t>
            </a:r>
            <a:r>
              <a:rPr lang="en-US" altLang="de-DE" sz="2400">
                <a:solidFill>
                  <a:srgbClr val="333333"/>
                </a:solidFill>
                <a:latin typeface="Calibri" pitchFamily="34" charset="0"/>
              </a:rPr>
              <a:t>and publishers)  </a:t>
            </a:r>
            <a:endParaRPr lang="de-AT" altLang="de-DE" sz="2400">
              <a:solidFill>
                <a:srgbClr val="333333"/>
              </a:solidFill>
              <a:latin typeface="Calibri" pitchFamily="34" charset="0"/>
            </a:endParaRPr>
          </a:p>
          <a:p>
            <a:endParaRPr lang="en-US" altLang="de-DE" sz="1400">
              <a:solidFill>
                <a:srgbClr val="333333"/>
              </a:solidFill>
              <a:latin typeface="Calibri" pitchFamily="34" charset="0"/>
            </a:endParaRPr>
          </a:p>
          <a:p>
            <a:r>
              <a:rPr lang="en-US" altLang="de-DE" sz="2400">
                <a:solidFill>
                  <a:srgbClr val="333333"/>
                </a:solidFill>
                <a:latin typeface="Calibri" pitchFamily="34" charset="0"/>
              </a:rPr>
              <a:t>Facilitation of participation in </a:t>
            </a:r>
            <a:r>
              <a:rPr lang="en-US" altLang="de-DE" sz="2800">
                <a:solidFill>
                  <a:srgbClr val="333333"/>
                </a:solidFill>
                <a:latin typeface="Calibri" pitchFamily="34" charset="0"/>
              </a:rPr>
              <a:t>international projects </a:t>
            </a:r>
            <a:r>
              <a:rPr lang="en-US" altLang="de-DE" sz="2400">
                <a:solidFill>
                  <a:srgbClr val="333333"/>
                </a:solidFill>
                <a:latin typeface="Calibri" pitchFamily="34" charset="0"/>
              </a:rPr>
              <a:t>that require the presence of a repository and</a:t>
            </a:r>
            <a:endParaRPr lang="de-AT" altLang="de-DE" sz="2400">
              <a:solidFill>
                <a:srgbClr val="333333"/>
              </a:solidFill>
              <a:latin typeface="Calibri" pitchFamily="34" charset="0"/>
            </a:endParaRPr>
          </a:p>
          <a:p>
            <a:r>
              <a:rPr lang="en-US" altLang="de-DE" sz="2800">
                <a:solidFill>
                  <a:schemeClr val="accent2"/>
                </a:solidFill>
                <a:latin typeface="Calibri" pitchFamily="34" charset="0"/>
              </a:rPr>
              <a:t>Preparation for “Horizon 2020”</a:t>
            </a:r>
            <a:endParaRPr lang="de-AT" altLang="de-DE" sz="2800">
              <a:solidFill>
                <a:schemeClr val="accent2"/>
              </a:solidFill>
              <a:latin typeface="Calibri" pitchFamily="34" charset="0"/>
            </a:endParaRPr>
          </a:p>
        </p:txBody>
      </p:sp>
      <p:sp>
        <p:nvSpPr>
          <p:cNvPr id="16" name="Rectangle 1"/>
          <p:cNvSpPr txBox="1">
            <a:spLocks noChangeArrowheads="1"/>
          </p:cNvSpPr>
          <p:nvPr/>
        </p:nvSpPr>
        <p:spPr bwMode="auto">
          <a:xfrm>
            <a:off x="395288" y="598488"/>
            <a:ext cx="8208962" cy="814387"/>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800">
                <a:solidFill>
                  <a:srgbClr val="009FDF"/>
                </a:solidFill>
                <a:latin typeface="Verdana" pitchFamily="34" charset="0"/>
              </a:rPr>
              <a:t>Project benefit /1</a:t>
            </a:r>
            <a:endParaRPr lang="de-AT" altLang="de-DE" sz="2800">
              <a:solidFill>
                <a:srgbClr val="009FD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4034"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4036"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44038"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44039" name="Rechteck 1"/>
          <p:cNvSpPr>
            <a:spLocks noChangeArrowheads="1"/>
          </p:cNvSpPr>
          <p:nvPr/>
        </p:nvSpPr>
        <p:spPr bwMode="auto">
          <a:xfrm>
            <a:off x="477838" y="1811338"/>
            <a:ext cx="8196262" cy="3994150"/>
          </a:xfrm>
          <a:prstGeom prst="rect">
            <a:avLst/>
          </a:prstGeom>
          <a:noFill/>
          <a:ln w="9525">
            <a:noFill/>
            <a:miter lim="800000"/>
            <a:headEnd/>
            <a:tailEnd/>
          </a:ln>
        </p:spPr>
        <p:txBody>
          <a:bodyPr>
            <a:spAutoFit/>
          </a:bodyPr>
          <a:lstStyle/>
          <a:p>
            <a:r>
              <a:rPr lang="en-US" altLang="de-DE" sz="2800">
                <a:solidFill>
                  <a:schemeClr val="accent2"/>
                </a:solidFill>
                <a:latin typeface="Calibri" pitchFamily="34" charset="0"/>
              </a:rPr>
              <a:t>Knowledge building</a:t>
            </a:r>
            <a:r>
              <a:rPr lang="en-US" altLang="de-DE" sz="2800">
                <a:solidFill>
                  <a:srgbClr val="333333"/>
                </a:solidFill>
                <a:latin typeface="Calibri" pitchFamily="34" charset="0"/>
              </a:rPr>
              <a:t> </a:t>
            </a:r>
            <a:r>
              <a:rPr lang="en-US" altLang="de-DE" sz="2000">
                <a:solidFill>
                  <a:srgbClr val="333333"/>
                </a:solidFill>
                <a:latin typeface="Calibri" pitchFamily="34" charset="0"/>
              </a:rPr>
              <a:t>in the areas of repositories and research data – documentation and results for all partner institutions.</a:t>
            </a:r>
            <a:endParaRPr lang="de-AT" altLang="de-DE" sz="2000">
              <a:solidFill>
                <a:srgbClr val="333333"/>
              </a:solidFill>
              <a:latin typeface="Calibri" pitchFamily="34" charset="0"/>
            </a:endParaRPr>
          </a:p>
          <a:p>
            <a:endParaRPr lang="en-US" altLang="de-DE" sz="1400">
              <a:solidFill>
                <a:srgbClr val="333333"/>
              </a:solidFill>
              <a:latin typeface="Calibri" pitchFamily="34" charset="0"/>
            </a:endParaRPr>
          </a:p>
          <a:p>
            <a:r>
              <a:rPr lang="en-US" altLang="de-DE" sz="2000">
                <a:solidFill>
                  <a:srgbClr val="333333"/>
                </a:solidFill>
                <a:latin typeface="Calibri" pitchFamily="34" charset="0"/>
              </a:rPr>
              <a:t>Design and consecutive development of </a:t>
            </a:r>
            <a:r>
              <a:rPr lang="en-US" altLang="de-DE" sz="2800">
                <a:solidFill>
                  <a:schemeClr val="accent2"/>
                </a:solidFill>
                <a:latin typeface="Calibri" pitchFamily="34" charset="0"/>
              </a:rPr>
              <a:t>one central or several decentralized Austrian repositories for complex digital objects</a:t>
            </a:r>
            <a:r>
              <a:rPr lang="en-US" altLang="de-DE" sz="2000">
                <a:solidFill>
                  <a:srgbClr val="333333"/>
                </a:solidFill>
                <a:latin typeface="Calibri" pitchFamily="34" charset="0"/>
              </a:rPr>
              <a:t>, including research data and media content – while maintaining the principle that each institution retains sovereignty over its “own” data</a:t>
            </a:r>
            <a:endParaRPr lang="de-AT" altLang="de-DE" sz="2000">
              <a:solidFill>
                <a:srgbClr val="333333"/>
              </a:solidFill>
              <a:latin typeface="Calibri" pitchFamily="34" charset="0"/>
            </a:endParaRPr>
          </a:p>
          <a:p>
            <a:endParaRPr lang="en-US" altLang="de-DE" sz="1400">
              <a:solidFill>
                <a:srgbClr val="333333"/>
              </a:solidFill>
              <a:latin typeface="Calibri" pitchFamily="34" charset="0"/>
            </a:endParaRPr>
          </a:p>
          <a:p>
            <a:r>
              <a:rPr lang="en-US" altLang="de-DE" sz="2800">
                <a:solidFill>
                  <a:schemeClr val="accent2"/>
                </a:solidFill>
                <a:latin typeface="Calibri" pitchFamily="34" charset="0"/>
              </a:rPr>
              <a:t>Establishment of a document server for non-institutional publications</a:t>
            </a:r>
            <a:r>
              <a:rPr lang="en-US" altLang="de-DE" sz="2800">
                <a:solidFill>
                  <a:srgbClr val="333333"/>
                </a:solidFill>
                <a:latin typeface="Calibri" pitchFamily="34" charset="0"/>
              </a:rPr>
              <a:t> </a:t>
            </a:r>
            <a:r>
              <a:rPr lang="en-US" altLang="de-DE" sz="2000">
                <a:solidFill>
                  <a:srgbClr val="333333"/>
                </a:solidFill>
                <a:latin typeface="Calibri" pitchFamily="34" charset="0"/>
              </a:rPr>
              <a:t>(“Orphan Records Repository”) and for institutions that do not wish to create their own repositories</a:t>
            </a:r>
            <a:endParaRPr lang="de-AT" altLang="de-DE" sz="2000">
              <a:solidFill>
                <a:srgbClr val="333333"/>
              </a:solidFill>
              <a:latin typeface="Calibri" pitchFamily="34" charset="0"/>
            </a:endParaRPr>
          </a:p>
        </p:txBody>
      </p:sp>
      <p:sp>
        <p:nvSpPr>
          <p:cNvPr id="18" name="Rectangle 1"/>
          <p:cNvSpPr txBox="1">
            <a:spLocks noChangeArrowheads="1"/>
          </p:cNvSpPr>
          <p:nvPr/>
        </p:nvSpPr>
        <p:spPr bwMode="auto">
          <a:xfrm>
            <a:off x="395288" y="620713"/>
            <a:ext cx="8208962" cy="814387"/>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800">
                <a:solidFill>
                  <a:srgbClr val="009FDF"/>
                </a:solidFill>
                <a:latin typeface="Verdana" pitchFamily="34" charset="0"/>
              </a:rPr>
              <a:t>Goals /1</a:t>
            </a:r>
            <a:endParaRPr lang="de-AT" altLang="de-DE" sz="2800">
              <a:solidFill>
                <a:srgbClr val="009FD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5058"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5060"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45062"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45063"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45064" name="Rechteck 1"/>
          <p:cNvSpPr>
            <a:spLocks noChangeArrowheads="1"/>
          </p:cNvSpPr>
          <p:nvPr/>
        </p:nvSpPr>
        <p:spPr bwMode="auto">
          <a:xfrm>
            <a:off x="468313" y="1784350"/>
            <a:ext cx="8485187" cy="4237038"/>
          </a:xfrm>
          <a:prstGeom prst="rect">
            <a:avLst/>
          </a:prstGeom>
          <a:noFill/>
          <a:ln w="9525">
            <a:noFill/>
            <a:miter lim="800000"/>
            <a:headEnd/>
            <a:tailEnd/>
          </a:ln>
        </p:spPr>
        <p:txBody>
          <a:bodyPr>
            <a:spAutoFit/>
          </a:bodyPr>
          <a:lstStyle/>
          <a:p>
            <a:r>
              <a:rPr lang="en-US" altLang="de-DE" sz="2800">
                <a:solidFill>
                  <a:schemeClr val="accent2"/>
                </a:solidFill>
                <a:latin typeface="Calibri" pitchFamily="34" charset="0"/>
              </a:rPr>
              <a:t>Joint development of data management plans for research data</a:t>
            </a:r>
          </a:p>
          <a:p>
            <a:endParaRPr lang="de-AT" altLang="de-DE" sz="1400">
              <a:solidFill>
                <a:schemeClr val="accent2"/>
              </a:solidFill>
              <a:latin typeface="Calibri" pitchFamily="34" charset="0"/>
            </a:endParaRPr>
          </a:p>
          <a:p>
            <a:r>
              <a:rPr lang="en-US" altLang="de-DE" sz="2000">
                <a:solidFill>
                  <a:srgbClr val="333333"/>
                </a:solidFill>
                <a:latin typeface="Calibri" pitchFamily="34" charset="0"/>
              </a:rPr>
              <a:t>Ongoing expansion of the systems and applications based on </a:t>
            </a:r>
            <a:r>
              <a:rPr lang="en-US" altLang="de-DE" sz="2800">
                <a:solidFill>
                  <a:schemeClr val="accent2"/>
                </a:solidFill>
                <a:latin typeface="Calibri" pitchFamily="34" charset="0"/>
              </a:rPr>
              <a:t>new technologies or requirements</a:t>
            </a:r>
            <a:endParaRPr lang="de-AT" altLang="de-DE" sz="2800">
              <a:solidFill>
                <a:schemeClr val="accent2"/>
              </a:solidFill>
              <a:latin typeface="Calibri" pitchFamily="34" charset="0"/>
            </a:endParaRPr>
          </a:p>
          <a:p>
            <a:endParaRPr lang="de-DE" altLang="de-DE" sz="1400">
              <a:solidFill>
                <a:schemeClr val="accent2"/>
              </a:solidFill>
              <a:latin typeface="Calibri" pitchFamily="34" charset="0"/>
            </a:endParaRPr>
          </a:p>
          <a:p>
            <a:r>
              <a:rPr lang="de-DE" altLang="de-DE" sz="2800">
                <a:solidFill>
                  <a:schemeClr val="accent2"/>
                </a:solidFill>
                <a:latin typeface="Calibri" pitchFamily="34" charset="0"/>
              </a:rPr>
              <a:t>Standardization of repositories</a:t>
            </a:r>
            <a:endParaRPr lang="de-AT" altLang="de-DE" sz="2800">
              <a:solidFill>
                <a:schemeClr val="accent2"/>
              </a:solidFill>
              <a:latin typeface="Calibri" pitchFamily="34" charset="0"/>
            </a:endParaRPr>
          </a:p>
          <a:p>
            <a:endParaRPr lang="de-DE" altLang="de-DE" sz="1400">
              <a:solidFill>
                <a:schemeClr val="accent2"/>
              </a:solidFill>
              <a:latin typeface="Calibri" pitchFamily="34" charset="0"/>
            </a:endParaRPr>
          </a:p>
          <a:p>
            <a:r>
              <a:rPr lang="de-DE" altLang="de-DE" sz="2800">
                <a:solidFill>
                  <a:schemeClr val="accent2"/>
                </a:solidFill>
                <a:latin typeface="Calibri" pitchFamily="34" charset="0"/>
              </a:rPr>
              <a:t>Harmonization of repository policies</a:t>
            </a:r>
            <a:endParaRPr lang="de-AT" altLang="de-DE" sz="2800">
              <a:solidFill>
                <a:schemeClr val="accent2"/>
              </a:solidFill>
              <a:latin typeface="Calibri" pitchFamily="34" charset="0"/>
            </a:endParaRPr>
          </a:p>
          <a:p>
            <a:endParaRPr lang="en-US" altLang="de-DE" sz="1400">
              <a:solidFill>
                <a:schemeClr val="accent2"/>
              </a:solidFill>
              <a:latin typeface="Calibri" pitchFamily="34" charset="0"/>
            </a:endParaRPr>
          </a:p>
          <a:p>
            <a:r>
              <a:rPr lang="en-US" altLang="de-DE" sz="2800" b="1">
                <a:solidFill>
                  <a:schemeClr val="accent2"/>
                </a:solidFill>
                <a:latin typeface="Calibri" pitchFamily="34" charset="0"/>
              </a:rPr>
              <a:t>Contribution to regional development</a:t>
            </a:r>
            <a:r>
              <a:rPr lang="en-US" altLang="de-DE" sz="2800" b="1">
                <a:solidFill>
                  <a:srgbClr val="333333"/>
                </a:solidFill>
                <a:latin typeface="Calibri" pitchFamily="34" charset="0"/>
              </a:rPr>
              <a:t> </a:t>
            </a:r>
            <a:r>
              <a:rPr lang="en-US" altLang="de-DE" sz="2000" b="1">
                <a:solidFill>
                  <a:srgbClr val="333333"/>
                </a:solidFill>
                <a:latin typeface="Calibri" pitchFamily="34" charset="0"/>
              </a:rPr>
              <a:t>related</a:t>
            </a:r>
            <a:r>
              <a:rPr lang="en-US" altLang="de-DE" sz="2000">
                <a:solidFill>
                  <a:srgbClr val="333333"/>
                </a:solidFill>
                <a:latin typeface="Calibri" pitchFamily="34" charset="0"/>
              </a:rPr>
              <a:t> to EU regional policy</a:t>
            </a:r>
            <a:endParaRPr lang="de-AT" altLang="de-DE" sz="2000">
              <a:solidFill>
                <a:srgbClr val="333333"/>
              </a:solidFill>
              <a:latin typeface="Calibri" pitchFamily="34" charset="0"/>
            </a:endParaRPr>
          </a:p>
        </p:txBody>
      </p:sp>
      <p:sp>
        <p:nvSpPr>
          <p:cNvPr id="16" name="Rectangle 1"/>
          <p:cNvSpPr txBox="1">
            <a:spLocks noChangeArrowheads="1"/>
          </p:cNvSpPr>
          <p:nvPr/>
        </p:nvSpPr>
        <p:spPr bwMode="auto">
          <a:xfrm>
            <a:off x="395288" y="620713"/>
            <a:ext cx="8208962" cy="814387"/>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800">
                <a:solidFill>
                  <a:srgbClr val="009FDF"/>
                </a:solidFill>
                <a:latin typeface="Verdana" pitchFamily="34" charset="0"/>
              </a:rPr>
              <a:t>Goals /2</a:t>
            </a:r>
            <a:endParaRPr lang="de-AT" altLang="de-DE" sz="2800">
              <a:solidFill>
                <a:srgbClr val="009FD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6386"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388"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16390"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16391"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6392" name="Rechteck 1"/>
          <p:cNvSpPr>
            <a:spLocks noChangeArrowheads="1"/>
          </p:cNvSpPr>
          <p:nvPr/>
        </p:nvSpPr>
        <p:spPr bwMode="auto">
          <a:xfrm>
            <a:off x="477838" y="1504950"/>
            <a:ext cx="8196262" cy="4611688"/>
          </a:xfrm>
          <a:prstGeom prst="rect">
            <a:avLst/>
          </a:prstGeom>
          <a:noFill/>
          <a:ln w="9525">
            <a:noFill/>
            <a:miter lim="800000"/>
            <a:headEnd/>
            <a:tailEnd/>
          </a:ln>
        </p:spPr>
        <p:txBody>
          <a:bodyPr>
            <a:spAutoFit/>
          </a:bodyPr>
          <a:lstStyle/>
          <a:p>
            <a:pPr>
              <a:lnSpc>
                <a:spcPct val="95000"/>
              </a:lnSpc>
            </a:pPr>
            <a:r>
              <a:rPr lang="en-US" altLang="de-DE" sz="2400">
                <a:latin typeface="Calibri" pitchFamily="34" charset="0"/>
              </a:rPr>
              <a:t>[</a:t>
            </a:r>
            <a:r>
              <a:rPr lang="en-US" altLang="de-DE" sz="2400" i="1">
                <a:latin typeface="Calibri" pitchFamily="34" charset="0"/>
              </a:rPr>
              <a:t>Abstract:</a:t>
            </a:r>
            <a:r>
              <a:rPr lang="en-US" altLang="de-DE" sz="2400">
                <a:latin typeface="Calibri" pitchFamily="34" charset="0"/>
              </a:rPr>
              <a:t> A key objective of the initiative is to </a:t>
            </a:r>
            <a:r>
              <a:rPr lang="en-US" altLang="de-DE" sz="2400">
                <a:solidFill>
                  <a:srgbClr val="C00000"/>
                </a:solidFill>
                <a:latin typeface="Calibri" pitchFamily="34" charset="0"/>
              </a:rPr>
              <a:t>include research communities, libraries and IT services of all national universities</a:t>
            </a:r>
            <a:r>
              <a:rPr lang="en-US" altLang="de-DE" sz="2400">
                <a:latin typeface="Calibri" pitchFamily="34" charset="0"/>
              </a:rPr>
              <a:t> and other scientific institutions, and to jointly develop knowledge for the construction of local repositories </a:t>
            </a:r>
            <a:r>
              <a:rPr lang="en-US" altLang="de-DE" sz="2400">
                <a:solidFill>
                  <a:schemeClr val="accent2"/>
                </a:solidFill>
                <a:latin typeface="Calibri" pitchFamily="34" charset="0"/>
              </a:rPr>
              <a:t>in order to pool existing expertise and resources</a:t>
            </a:r>
            <a:r>
              <a:rPr lang="en-US" altLang="de-DE" sz="2400">
                <a:latin typeface="Calibri" pitchFamily="34" charset="0"/>
              </a:rPr>
              <a:t>. The intended goal is then to make this </a:t>
            </a:r>
            <a:r>
              <a:rPr lang="en-US" altLang="de-DE" sz="2400">
                <a:solidFill>
                  <a:srgbClr val="C00000"/>
                </a:solidFill>
                <a:latin typeface="Calibri" pitchFamily="34" charset="0"/>
              </a:rPr>
              <a:t>knowledge available to all of the project institutions involved</a:t>
            </a:r>
            <a:r>
              <a:rPr lang="en-US" altLang="de-DE" sz="2400">
                <a:latin typeface="Calibri" pitchFamily="34" charset="0"/>
              </a:rPr>
              <a:t>. Within the three-year project period, all partner institutions are to set up a local document server or be granted access to a shared document server. A parallel objective is the design and eventual establishment of either a central or several decentralized </a:t>
            </a:r>
            <a:r>
              <a:rPr lang="en-US" altLang="de-DE" sz="2400">
                <a:solidFill>
                  <a:srgbClr val="C00000"/>
                </a:solidFill>
                <a:latin typeface="Calibri" pitchFamily="34" charset="0"/>
              </a:rPr>
              <a:t>Austrian repositories for advanced applications </a:t>
            </a:r>
            <a:r>
              <a:rPr lang="en-US" altLang="de-DE" sz="2400">
                <a:latin typeface="Calibri" pitchFamily="34" charset="0"/>
              </a:rPr>
              <a:t>and digital objects, including research data, documents, and multi-media content.]</a:t>
            </a:r>
            <a:endParaRPr lang="de-AT" altLang="de-DE" sz="2400">
              <a:solidFill>
                <a:srgbClr val="000066"/>
              </a:solidFill>
              <a:latin typeface="Calibri" pitchFamily="34" charset="0"/>
            </a:endParaRPr>
          </a:p>
        </p:txBody>
      </p:sp>
      <p:sp>
        <p:nvSpPr>
          <p:cNvPr id="18" name="Rectangle 1"/>
          <p:cNvSpPr txBox="1">
            <a:spLocks noChangeArrowheads="1"/>
          </p:cNvSpPr>
          <p:nvPr/>
        </p:nvSpPr>
        <p:spPr bwMode="auto">
          <a:xfrm>
            <a:off x="395288" y="765175"/>
            <a:ext cx="8208962" cy="814388"/>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000">
                <a:solidFill>
                  <a:srgbClr val="009FDF"/>
                </a:solidFill>
                <a:latin typeface="Verdana" pitchFamily="34" charset="0"/>
              </a:rPr>
              <a:t>e- Infrastructures Austria at a glance</a:t>
            </a:r>
            <a:endParaRPr lang="de-AT" altLang="de-DE" sz="2000">
              <a:solidFill>
                <a:srgbClr val="009FD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txBox="1">
            <a:spLocks noGrp="1"/>
          </p:cNvSpPr>
          <p:nvPr/>
        </p:nvSpPr>
        <p:spPr>
          <a:xfrm>
            <a:off x="6553200" y="5872163"/>
            <a:ext cx="2133600" cy="365125"/>
          </a:xfrm>
          <a:prstGeom prst="rect">
            <a:avLst/>
          </a:prstGeom>
          <a:noFill/>
        </p:spPr>
        <p:txBody>
          <a:bodyPr anchor="ctr"/>
          <a:lstStyle/>
          <a:p>
            <a:pPr algn="r" fontAlgn="auto">
              <a:spcBef>
                <a:spcPts val="0"/>
              </a:spcBef>
              <a:spcAft>
                <a:spcPts val="0"/>
              </a:spcAft>
              <a:defRPr/>
            </a:pPr>
            <a:fld id="{22305A5B-D465-4A5D-BAAD-3BD3209BD147}" type="slidenum">
              <a:rPr lang="de-AT" sz="1200">
                <a:solidFill>
                  <a:schemeClr val="tx1">
                    <a:tint val="75000"/>
                  </a:schemeClr>
                </a:solidFill>
                <a:latin typeface="+mn-lt"/>
                <a:cs typeface="+mn-cs"/>
              </a:rPr>
              <a:pPr algn="r" fontAlgn="auto">
                <a:spcBef>
                  <a:spcPts val="0"/>
                </a:spcBef>
                <a:spcAft>
                  <a:spcPts val="0"/>
                </a:spcAft>
                <a:defRPr/>
              </a:pPr>
              <a:t>30</a:t>
            </a:fld>
            <a:endParaRPr lang="de-AT" sz="1200">
              <a:solidFill>
                <a:schemeClr val="tx1">
                  <a:tint val="75000"/>
                </a:schemeClr>
              </a:solidFill>
              <a:latin typeface="+mn-lt"/>
              <a:cs typeface="+mn-cs"/>
            </a:endParaRPr>
          </a:p>
        </p:txBody>
      </p:sp>
      <p:sp>
        <p:nvSpPr>
          <p:cNvPr id="46082" name="Rectangle 4"/>
          <p:cNvSpPr>
            <a:spLocks noChangeArrowheads="1"/>
          </p:cNvSpPr>
          <p:nvPr/>
        </p:nvSpPr>
        <p:spPr bwMode="auto">
          <a:xfrm>
            <a:off x="466725" y="1720850"/>
            <a:ext cx="4176713" cy="4103688"/>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1"/>
          <p:cNvSpPr txBox="1">
            <a:spLocks noChangeArrowheads="1"/>
          </p:cNvSpPr>
          <p:nvPr/>
        </p:nvSpPr>
        <p:spPr bwMode="auto">
          <a:xfrm>
            <a:off x="501650" y="1770063"/>
            <a:ext cx="8208963" cy="814387"/>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46085" name="Rectangle 4"/>
          <p:cNvSpPr>
            <a:spLocks noChangeArrowheads="1"/>
          </p:cNvSpPr>
          <p:nvPr/>
        </p:nvSpPr>
        <p:spPr bwMode="auto">
          <a:xfrm>
            <a:off x="466725" y="1720850"/>
            <a:ext cx="4176713" cy="4103688"/>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46086" name="Rectangle 4"/>
          <p:cNvSpPr>
            <a:spLocks noChangeArrowheads="1"/>
          </p:cNvSpPr>
          <p:nvPr/>
        </p:nvSpPr>
        <p:spPr bwMode="auto">
          <a:xfrm>
            <a:off x="488950" y="1412875"/>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46087" name="Rectangle 4"/>
          <p:cNvSpPr>
            <a:spLocks noChangeArrowheads="1"/>
          </p:cNvSpPr>
          <p:nvPr/>
        </p:nvSpPr>
        <p:spPr bwMode="auto">
          <a:xfrm>
            <a:off x="466725" y="1720850"/>
            <a:ext cx="4176713" cy="4103688"/>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1"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46089" name="Rectangle 4"/>
          <p:cNvSpPr>
            <a:spLocks noChangeArrowheads="1"/>
          </p:cNvSpPr>
          <p:nvPr/>
        </p:nvSpPr>
        <p:spPr bwMode="auto">
          <a:xfrm>
            <a:off x="488950" y="1863725"/>
            <a:ext cx="8185150" cy="4373563"/>
          </a:xfrm>
          <a:prstGeom prst="rect">
            <a:avLst/>
          </a:prstGeom>
          <a:solidFill>
            <a:schemeClr val="tx2"/>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rgbClr val="33CC33"/>
              </a:solidFill>
              <a:latin typeface="Verdana" pitchFamily="34" charset="0"/>
              <a:ea typeface="ＭＳ Ｐゴシック" pitchFamily="34" charset="-128"/>
              <a:cs typeface="DejaVu Sans"/>
            </a:endParaRPr>
          </a:p>
        </p:txBody>
      </p:sp>
      <p:sp>
        <p:nvSpPr>
          <p:cNvPr id="23" name="Rectangle 1"/>
          <p:cNvSpPr txBox="1">
            <a:spLocks noChangeArrowheads="1"/>
          </p:cNvSpPr>
          <p:nvPr/>
        </p:nvSpPr>
        <p:spPr bwMode="auto">
          <a:xfrm>
            <a:off x="476250" y="1947863"/>
            <a:ext cx="8208963" cy="2581275"/>
          </a:xfrm>
          <a:prstGeom prst="rect">
            <a:avLst/>
          </a:prstGeom>
          <a:noFill/>
          <a:ln w="9525">
            <a:noFill/>
            <a:miter lim="800000"/>
            <a:headEnd/>
            <a:tailEnd/>
          </a:ln>
        </p:spPr>
        <p:txBody>
          <a:bodyPr/>
          <a:lstStyle/>
          <a:p>
            <a:pPr defTabSz="449263"/>
            <a:r>
              <a:rPr lang="de-DE" altLang="de-DE" sz="2800">
                <a:solidFill>
                  <a:schemeClr val="bg1"/>
                </a:solidFill>
                <a:latin typeface="Calibri" pitchFamily="34" charset="0"/>
              </a:rPr>
              <a:t> Openness </a:t>
            </a:r>
          </a:p>
          <a:p>
            <a:pPr defTabSz="449263"/>
            <a:endParaRPr lang="en-US" altLang="de-DE" sz="1000">
              <a:solidFill>
                <a:schemeClr val="bg1"/>
              </a:solidFill>
              <a:latin typeface="Calibri" pitchFamily="34" charset="0"/>
            </a:endParaRPr>
          </a:p>
          <a:p>
            <a:pPr defTabSz="449263"/>
            <a:r>
              <a:rPr lang="en-US" altLang="de-DE" sz="2800">
                <a:solidFill>
                  <a:schemeClr val="bg1"/>
                </a:solidFill>
                <a:latin typeface="Calibri" pitchFamily="34" charset="0"/>
              </a:rPr>
              <a:t> Free access to the results</a:t>
            </a:r>
            <a:r>
              <a:rPr lang="en-US" altLang="de-DE" sz="2000">
                <a:solidFill>
                  <a:schemeClr val="bg1"/>
                </a:solidFill>
                <a:latin typeface="Calibri" pitchFamily="34" charset="0"/>
              </a:rPr>
              <a:t> of the joint work in the project </a:t>
            </a:r>
            <a:endParaRPr lang="de-AT" altLang="de-DE" sz="2000">
              <a:solidFill>
                <a:schemeClr val="bg1"/>
              </a:solidFill>
              <a:latin typeface="Calibri" pitchFamily="34" charset="0"/>
            </a:endParaRPr>
          </a:p>
          <a:p>
            <a:pPr defTabSz="449263"/>
            <a:endParaRPr lang="en-US" altLang="de-DE" sz="1000">
              <a:solidFill>
                <a:schemeClr val="bg1"/>
              </a:solidFill>
              <a:latin typeface="Calibri" pitchFamily="34" charset="0"/>
            </a:endParaRPr>
          </a:p>
          <a:p>
            <a:pPr defTabSz="449263"/>
            <a:r>
              <a:rPr lang="en-US" altLang="de-DE" sz="2800">
                <a:solidFill>
                  <a:schemeClr val="bg1"/>
                </a:solidFill>
                <a:latin typeface="Calibri" pitchFamily="34" charset="0"/>
              </a:rPr>
              <a:t> Regulated ownership of rights</a:t>
            </a:r>
            <a:r>
              <a:rPr lang="en-US" altLang="de-DE" sz="2000">
                <a:solidFill>
                  <a:schemeClr val="bg1"/>
                </a:solidFill>
                <a:latin typeface="Calibri" pitchFamily="34" charset="0"/>
              </a:rPr>
              <a:t> within and outside the </a:t>
            </a:r>
          </a:p>
          <a:p>
            <a:pPr defTabSz="449263"/>
            <a:r>
              <a:rPr lang="en-US" altLang="de-DE" sz="2000">
                <a:solidFill>
                  <a:schemeClr val="bg1"/>
                </a:solidFill>
                <a:latin typeface="Calibri" pitchFamily="34" charset="0"/>
              </a:rPr>
              <a:t> consortium (starting with the project and beyond) </a:t>
            </a:r>
            <a:endParaRPr lang="de-AT" altLang="de-DE" sz="2000">
              <a:solidFill>
                <a:schemeClr val="bg1"/>
              </a:solidFill>
              <a:latin typeface="Calibri" pitchFamily="34" charset="0"/>
            </a:endParaRPr>
          </a:p>
          <a:p>
            <a:pPr defTabSz="449263"/>
            <a:endParaRPr lang="en-US" altLang="de-DE" sz="1000">
              <a:solidFill>
                <a:schemeClr val="bg1"/>
              </a:solidFill>
              <a:latin typeface="Calibri" pitchFamily="34" charset="0"/>
            </a:endParaRPr>
          </a:p>
          <a:p>
            <a:pPr defTabSz="449263"/>
            <a:r>
              <a:rPr lang="en-US" altLang="de-DE" sz="2800">
                <a:solidFill>
                  <a:schemeClr val="bg1"/>
                </a:solidFill>
                <a:latin typeface="Calibri" pitchFamily="34" charset="0"/>
              </a:rPr>
              <a:t> Regulated relationship of all partners</a:t>
            </a:r>
            <a:r>
              <a:rPr lang="en-US" altLang="de-DE" sz="2400">
                <a:solidFill>
                  <a:schemeClr val="bg1"/>
                </a:solidFill>
                <a:latin typeface="Calibri" pitchFamily="34" charset="0"/>
              </a:rPr>
              <a:t>,</a:t>
            </a:r>
            <a:r>
              <a:rPr lang="en-US" altLang="de-DE" sz="2000">
                <a:solidFill>
                  <a:schemeClr val="bg1"/>
                </a:solidFill>
                <a:latin typeface="Calibri" pitchFamily="34" charset="0"/>
              </a:rPr>
              <a:t> defined  </a:t>
            </a:r>
          </a:p>
          <a:p>
            <a:pPr defTabSz="449263"/>
            <a:r>
              <a:rPr lang="en-US" altLang="de-DE" sz="2000">
                <a:solidFill>
                  <a:schemeClr val="bg1"/>
                </a:solidFill>
                <a:latin typeface="Calibri" pitchFamily="34" charset="0"/>
              </a:rPr>
              <a:t> organizational units and work processes</a:t>
            </a:r>
          </a:p>
          <a:p>
            <a:pPr defTabSz="449263"/>
            <a:endParaRPr lang="en-US" altLang="de-DE" sz="1000">
              <a:solidFill>
                <a:schemeClr val="bg1"/>
              </a:solidFill>
              <a:latin typeface="Calibri" pitchFamily="34" charset="0"/>
            </a:endParaRPr>
          </a:p>
          <a:p>
            <a:pPr defTabSz="449263"/>
            <a:r>
              <a:rPr lang="en-US" altLang="de-DE" sz="2000">
                <a:solidFill>
                  <a:schemeClr val="bg1"/>
                </a:solidFill>
                <a:latin typeface="Calibri" pitchFamily="34" charset="0"/>
              </a:rPr>
              <a:t> Project-oriented entity </a:t>
            </a:r>
            <a:r>
              <a:rPr lang="en-US" altLang="de-DE" sz="2800">
                <a:solidFill>
                  <a:schemeClr val="bg1"/>
                </a:solidFill>
                <a:latin typeface="Calibri" pitchFamily="34" charset="0"/>
              </a:rPr>
              <a:t>Think Tank </a:t>
            </a:r>
            <a:r>
              <a:rPr lang="en-US" altLang="de-DE" sz="2000">
                <a:solidFill>
                  <a:schemeClr val="bg1"/>
                </a:solidFill>
                <a:latin typeface="Calibri" pitchFamily="34" charset="0"/>
              </a:rPr>
              <a:t>for external stimulus [</a:t>
            </a:r>
            <a:r>
              <a:rPr lang="en-US" altLang="de-DE" sz="2000" i="1">
                <a:solidFill>
                  <a:schemeClr val="bg1"/>
                </a:solidFill>
                <a:latin typeface="Calibri" pitchFamily="34" charset="0"/>
              </a:rPr>
              <a:t>“thinking out of  </a:t>
            </a:r>
          </a:p>
          <a:p>
            <a:pPr defTabSz="449263"/>
            <a:r>
              <a:rPr lang="de-DE" altLang="de-DE" sz="2000" i="1">
                <a:solidFill>
                  <a:schemeClr val="bg1"/>
                </a:solidFill>
                <a:latin typeface="Calibri" pitchFamily="34" charset="0"/>
              </a:rPr>
              <a:t> </a:t>
            </a:r>
            <a:r>
              <a:rPr lang="en-US" altLang="de-DE" sz="2000" i="1">
                <a:solidFill>
                  <a:schemeClr val="bg1"/>
                </a:solidFill>
                <a:latin typeface="Calibri" pitchFamily="34" charset="0"/>
              </a:rPr>
              <a:t>the box”</a:t>
            </a:r>
            <a:r>
              <a:rPr lang="en-US" altLang="de-DE" sz="2000">
                <a:solidFill>
                  <a:schemeClr val="bg1"/>
                </a:solidFill>
                <a:latin typeface="Calibri" pitchFamily="34" charset="0"/>
              </a:rPr>
              <a:t>],   connection between research, IT-services and libraries</a:t>
            </a:r>
            <a:endParaRPr lang="de-AT" altLang="de-DE" sz="2000">
              <a:solidFill>
                <a:schemeClr val="bg1"/>
              </a:solidFill>
              <a:latin typeface="Calibri" pitchFamily="34" charset="0"/>
            </a:endParaRPr>
          </a:p>
          <a:p>
            <a:pPr defTabSz="449263"/>
            <a:endParaRPr lang="de-AT" altLang="de-DE" sz="2000">
              <a:solidFill>
                <a:schemeClr val="bg1"/>
              </a:solidFill>
              <a:latin typeface="Calibri" pitchFamily="34" charset="0"/>
              <a:ea typeface="ＭＳ Ｐゴシック" pitchFamily="34" charset="-128"/>
            </a:endParaRPr>
          </a:p>
        </p:txBody>
      </p:sp>
      <p:sp>
        <p:nvSpPr>
          <p:cNvPr id="18" name="Rectangle 1"/>
          <p:cNvSpPr txBox="1">
            <a:spLocks noChangeArrowheads="1"/>
          </p:cNvSpPr>
          <p:nvPr/>
        </p:nvSpPr>
        <p:spPr bwMode="auto">
          <a:xfrm>
            <a:off x="395288" y="549275"/>
            <a:ext cx="8208962" cy="812800"/>
          </a:xfrm>
          <a:prstGeom prst="rect">
            <a:avLst/>
          </a:prstGeom>
          <a:noFill/>
          <a:ln w="9525">
            <a:noFill/>
            <a:miter lim="800000"/>
            <a:headEnd/>
            <a:tailEnd/>
          </a:ln>
        </p:spPr>
        <p:txBody>
          <a:bodyPr/>
          <a:lstStyle/>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2800">
                <a:solidFill>
                  <a:schemeClr val="tx2"/>
                </a:solidFill>
                <a:latin typeface="Verdana" pitchFamily="34" charset="0"/>
              </a:rPr>
              <a:t>5 Guiding principles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par>
                                <p:cTn id="14" presetID="10" presetClass="entr"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2000"/>
                                        <p:tgtEl>
                                          <p:spTgt spid="23"/>
                                        </p:tgtEl>
                                      </p:cBhvr>
                                    </p:animEffect>
                                  </p:childTnLst>
                                </p:cTn>
                              </p:par>
                              <p:par>
                                <p:cTn id="17" presetID="10" presetClass="entr"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liennummernplatzhalter 5"/>
          <p:cNvSpPr txBox="1">
            <a:spLocks noGrp="1"/>
          </p:cNvSpPr>
          <p:nvPr/>
        </p:nvSpPr>
        <p:spPr bwMode="auto">
          <a:xfrm>
            <a:off x="6553200" y="5949950"/>
            <a:ext cx="2133600" cy="365125"/>
          </a:xfrm>
          <a:prstGeom prst="rect">
            <a:avLst/>
          </a:prstGeom>
          <a:noFill/>
          <a:ln w="9525">
            <a:noFill/>
            <a:miter lim="800000"/>
            <a:headEnd/>
            <a:tailEnd/>
          </a:ln>
        </p:spPr>
        <p:txBody>
          <a:bodyPr anchor="ctr"/>
          <a:lstStyle/>
          <a:p>
            <a:pPr algn="r"/>
            <a:fld id="{B08BB092-C8FF-4C92-A23E-70706D13EAD6}" type="slidenum">
              <a:rPr lang="de-AT" sz="1200">
                <a:solidFill>
                  <a:schemeClr val="bg1"/>
                </a:solidFill>
                <a:latin typeface="Calibri" pitchFamily="34" charset="0"/>
              </a:rPr>
              <a:pPr algn="r"/>
              <a:t>31</a:t>
            </a:fld>
            <a:endParaRPr lang="de-AT" sz="1200">
              <a:solidFill>
                <a:schemeClr val="bg1"/>
              </a:solidFill>
              <a:latin typeface="Calibri" pitchFamily="34" charset="0"/>
            </a:endParaRPr>
          </a:p>
        </p:txBody>
      </p:sp>
      <p:sp>
        <p:nvSpPr>
          <p:cNvPr id="47106" name="Rectangle 4"/>
          <p:cNvSpPr>
            <a:spLocks noChangeArrowheads="1"/>
          </p:cNvSpPr>
          <p:nvPr/>
        </p:nvSpPr>
        <p:spPr bwMode="auto">
          <a:xfrm>
            <a:off x="466725" y="17986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1"/>
          <p:cNvSpPr txBox="1">
            <a:spLocks noChangeArrowheads="1"/>
          </p:cNvSpPr>
          <p:nvPr/>
        </p:nvSpPr>
        <p:spPr bwMode="auto">
          <a:xfrm>
            <a:off x="501650" y="18478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47109" name="Rectangle 4"/>
          <p:cNvSpPr>
            <a:spLocks noChangeArrowheads="1"/>
          </p:cNvSpPr>
          <p:nvPr/>
        </p:nvSpPr>
        <p:spPr bwMode="auto">
          <a:xfrm>
            <a:off x="466725" y="17986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47110" name="Rectangle 4"/>
          <p:cNvSpPr>
            <a:spLocks noChangeArrowheads="1"/>
          </p:cNvSpPr>
          <p:nvPr/>
        </p:nvSpPr>
        <p:spPr bwMode="auto">
          <a:xfrm>
            <a:off x="488950" y="1490663"/>
            <a:ext cx="8185150" cy="4103687"/>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47111" name="Rectangle 4"/>
          <p:cNvSpPr>
            <a:spLocks noChangeArrowheads="1"/>
          </p:cNvSpPr>
          <p:nvPr/>
        </p:nvSpPr>
        <p:spPr bwMode="auto">
          <a:xfrm>
            <a:off x="466725" y="17986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1"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47113" name="Rectangle 4"/>
          <p:cNvSpPr>
            <a:spLocks noChangeArrowheads="1"/>
          </p:cNvSpPr>
          <p:nvPr/>
        </p:nvSpPr>
        <p:spPr bwMode="auto">
          <a:xfrm>
            <a:off x="488950" y="1346200"/>
            <a:ext cx="8185150" cy="4968875"/>
          </a:xfrm>
          <a:prstGeom prst="rect">
            <a:avLst/>
          </a:prstGeom>
          <a:solidFill>
            <a:schemeClr val="tx2"/>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8" name="Rectangle 1"/>
          <p:cNvSpPr txBox="1">
            <a:spLocks noChangeArrowheads="1"/>
          </p:cNvSpPr>
          <p:nvPr/>
        </p:nvSpPr>
        <p:spPr bwMode="auto">
          <a:xfrm>
            <a:off x="395288" y="549275"/>
            <a:ext cx="8208962" cy="812800"/>
          </a:xfrm>
          <a:prstGeom prst="rect">
            <a:avLst/>
          </a:prstGeom>
          <a:noFill/>
          <a:ln w="9525">
            <a:noFill/>
            <a:miter lim="800000"/>
            <a:headEnd/>
            <a:tailEnd/>
          </a:ln>
        </p:spPr>
        <p:txBody>
          <a:bodyPr/>
          <a:lstStyle/>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2800">
                <a:solidFill>
                  <a:schemeClr val="tx2"/>
                </a:solidFill>
                <a:latin typeface="Verdana" pitchFamily="34" charset="0"/>
              </a:rPr>
              <a:t>C</a:t>
            </a:r>
            <a:r>
              <a:rPr lang="de-DE" altLang="de-DE" sz="2800">
                <a:solidFill>
                  <a:schemeClr val="tx2"/>
                </a:solidFill>
                <a:latin typeface="Verdana" pitchFamily="34" charset="0"/>
              </a:rPr>
              <a:t>ontacts: office @ infrastructures.at</a:t>
            </a:r>
            <a:endParaRPr lang="en-GB" altLang="de-DE" sz="2800">
              <a:solidFill>
                <a:schemeClr val="tx2"/>
              </a:solidFill>
              <a:latin typeface="Verdana" pitchFamily="34" charset="0"/>
            </a:endParaRPr>
          </a:p>
        </p:txBody>
      </p:sp>
      <p:sp>
        <p:nvSpPr>
          <p:cNvPr id="47115" name="Text Box 58"/>
          <p:cNvSpPr txBox="1">
            <a:spLocks noChangeArrowheads="1"/>
          </p:cNvSpPr>
          <p:nvPr/>
        </p:nvSpPr>
        <p:spPr bwMode="auto">
          <a:xfrm>
            <a:off x="534988" y="1362075"/>
            <a:ext cx="3965575" cy="4987925"/>
          </a:xfrm>
          <a:prstGeom prst="rect">
            <a:avLst/>
          </a:prstGeom>
          <a:noFill/>
          <a:ln w="9525">
            <a:noFill/>
            <a:miter lim="800000"/>
            <a:headEnd/>
            <a:tailEnd/>
          </a:ln>
        </p:spPr>
        <p:txBody>
          <a:bodyPr>
            <a:spAutoFit/>
          </a:bodyPr>
          <a:lstStyle/>
          <a:p>
            <a:pPr eaLnBrk="0" hangingPunct="0">
              <a:lnSpc>
                <a:spcPct val="114000"/>
              </a:lnSpc>
              <a:spcBef>
                <a:spcPts val="1250"/>
              </a:spcBef>
              <a:buFont typeface="Arial" charset="0"/>
              <a:buNone/>
            </a:pPr>
            <a:endParaRPr lang="en-US" altLang="de-DE" sz="1600" b="1">
              <a:solidFill>
                <a:schemeClr val="bg1"/>
              </a:solidFill>
              <a:ea typeface="ＭＳ Ｐゴシック" pitchFamily="34" charset="-128"/>
              <a:cs typeface="DejaVu Sans"/>
            </a:endParaRPr>
          </a:p>
          <a:p>
            <a:pPr eaLnBrk="0" hangingPunct="0">
              <a:lnSpc>
                <a:spcPct val="114000"/>
              </a:lnSpc>
              <a:spcBef>
                <a:spcPts val="1250"/>
              </a:spcBef>
              <a:buFont typeface="Arial" charset="0"/>
              <a:buNone/>
            </a:pPr>
            <a:r>
              <a:rPr lang="en-US" altLang="de-DE" sz="1600" b="1">
                <a:solidFill>
                  <a:schemeClr val="bg1"/>
                </a:solidFill>
                <a:ea typeface="ＭＳ Ｐゴシック" pitchFamily="34" charset="-128"/>
                <a:cs typeface="DejaVu Sans"/>
              </a:rPr>
              <a:t>Project Coordination: University of Vienna</a:t>
            </a:r>
            <a:endParaRPr lang="de-AT" altLang="de-DE" sz="1600" b="1">
              <a:solidFill>
                <a:schemeClr val="bg1"/>
              </a:solidFill>
              <a:ea typeface="ＭＳ Ｐゴシック" pitchFamily="34" charset="-128"/>
              <a:cs typeface="DejaVu Sans"/>
            </a:endParaRPr>
          </a:p>
          <a:p>
            <a:pPr eaLnBrk="0" hangingPunct="0">
              <a:lnSpc>
                <a:spcPct val="114000"/>
              </a:lnSpc>
              <a:spcBef>
                <a:spcPts val="1250"/>
              </a:spcBef>
              <a:buFont typeface="Arial" charset="0"/>
              <a:buNone/>
            </a:pPr>
            <a:r>
              <a:rPr lang="en-US" altLang="de-DE" sz="1600">
                <a:solidFill>
                  <a:schemeClr val="bg1"/>
                </a:solidFill>
                <a:ea typeface="ＭＳ Ｐゴシック" pitchFamily="34" charset="-128"/>
                <a:cs typeface="DejaVu Sans"/>
              </a:rPr>
              <a:t>Library and Archive Services</a:t>
            </a:r>
            <a:endParaRPr lang="de-AT" altLang="de-DE" sz="1600">
              <a:solidFill>
                <a:schemeClr val="bg1"/>
              </a:solidFill>
              <a:ea typeface="ＭＳ Ｐゴシック" pitchFamily="34" charset="-128"/>
              <a:cs typeface="DejaVu Sans"/>
            </a:endParaRPr>
          </a:p>
          <a:p>
            <a:pPr eaLnBrk="0" hangingPunct="0">
              <a:lnSpc>
                <a:spcPct val="114000"/>
              </a:lnSpc>
              <a:spcBef>
                <a:spcPts val="1250"/>
              </a:spcBef>
              <a:buFont typeface="Arial" charset="0"/>
              <a:buNone/>
            </a:pPr>
            <a:r>
              <a:rPr lang="de-DE" altLang="de-DE" sz="1600">
                <a:solidFill>
                  <a:schemeClr val="bg1"/>
                </a:solidFill>
                <a:ea typeface="ＭＳ Ｐゴシック" pitchFamily="34" charset="-128"/>
                <a:cs typeface="DejaVu Sans"/>
              </a:rPr>
              <a:t>Head</a:t>
            </a:r>
            <a:endParaRPr lang="de-AT" altLang="de-DE" sz="1600">
              <a:solidFill>
                <a:schemeClr val="bg1"/>
              </a:solidFill>
              <a:ea typeface="ＭＳ Ｐゴシック" pitchFamily="34" charset="-128"/>
              <a:cs typeface="DejaVu Sans"/>
            </a:endParaRPr>
          </a:p>
          <a:p>
            <a:pPr eaLnBrk="0" hangingPunct="0">
              <a:lnSpc>
                <a:spcPct val="114000"/>
              </a:lnSpc>
              <a:spcBef>
                <a:spcPts val="1250"/>
              </a:spcBef>
              <a:buFont typeface="Arial" charset="0"/>
              <a:buNone/>
            </a:pPr>
            <a:r>
              <a:rPr lang="de-DE" altLang="de-DE" sz="1600">
                <a:solidFill>
                  <a:schemeClr val="bg1"/>
                </a:solidFill>
                <a:ea typeface="ＭＳ Ｐゴシック" pitchFamily="34" charset="-128"/>
                <a:cs typeface="DejaVu Sans"/>
              </a:rPr>
              <a:t>Maria Seissl</a:t>
            </a:r>
          </a:p>
          <a:p>
            <a:pPr eaLnBrk="0" hangingPunct="0">
              <a:lnSpc>
                <a:spcPct val="114000"/>
              </a:lnSpc>
              <a:spcBef>
                <a:spcPts val="1250"/>
              </a:spcBef>
              <a:buFont typeface="Arial" charset="0"/>
              <a:buNone/>
            </a:pPr>
            <a:endParaRPr lang="de-DE" altLang="de-DE" sz="1600" b="1">
              <a:solidFill>
                <a:schemeClr val="bg1"/>
              </a:solidFill>
              <a:ea typeface="ＭＳ Ｐゴシック" pitchFamily="34" charset="-128"/>
              <a:cs typeface="DejaVu Sans"/>
            </a:endParaRPr>
          </a:p>
          <a:p>
            <a:pPr eaLnBrk="0" hangingPunct="0">
              <a:lnSpc>
                <a:spcPct val="114000"/>
              </a:lnSpc>
              <a:spcBef>
                <a:spcPts val="1250"/>
              </a:spcBef>
              <a:buFont typeface="Arial" charset="0"/>
              <a:buNone/>
            </a:pPr>
            <a:r>
              <a:rPr lang="de-DE" altLang="de-DE" sz="1600" b="1">
                <a:solidFill>
                  <a:schemeClr val="bg1"/>
                </a:solidFill>
                <a:ea typeface="ＭＳ Ｐゴシック" pitchFamily="34" charset="-128"/>
                <a:cs typeface="DejaVu Sans"/>
              </a:rPr>
              <a:t>Coordination Office</a:t>
            </a:r>
            <a:r>
              <a:rPr lang="de-DE" altLang="de-DE" sz="1600">
                <a:solidFill>
                  <a:schemeClr val="bg1"/>
                </a:solidFill>
                <a:ea typeface="ＭＳ Ｐゴシック" pitchFamily="34" charset="-128"/>
                <a:cs typeface="DejaVu Sans"/>
              </a:rPr>
              <a:t>:</a:t>
            </a:r>
            <a:endParaRPr lang="de-AT" altLang="de-DE" sz="1600">
              <a:solidFill>
                <a:schemeClr val="bg1"/>
              </a:solidFill>
              <a:ea typeface="ＭＳ Ｐゴシック" pitchFamily="34" charset="-128"/>
              <a:cs typeface="DejaVu Sans"/>
            </a:endParaRPr>
          </a:p>
          <a:p>
            <a:pPr eaLnBrk="0" hangingPunct="0">
              <a:lnSpc>
                <a:spcPct val="114000"/>
              </a:lnSpc>
              <a:spcBef>
                <a:spcPts val="1250"/>
              </a:spcBef>
              <a:buFont typeface="Arial" charset="0"/>
              <a:buNone/>
            </a:pPr>
            <a:r>
              <a:rPr lang="de-DE" altLang="de-DE" sz="1600">
                <a:solidFill>
                  <a:schemeClr val="bg1"/>
                </a:solidFill>
                <a:ea typeface="ＭＳ Ｐゴシック" pitchFamily="34" charset="-128"/>
                <a:cs typeface="DejaVu Sans"/>
              </a:rPr>
              <a:t>Barbara Sánchez Solís</a:t>
            </a:r>
            <a:endParaRPr lang="de-AT" altLang="de-DE" sz="1600">
              <a:solidFill>
                <a:schemeClr val="bg1"/>
              </a:solidFill>
              <a:ea typeface="ＭＳ Ｐゴシック" pitchFamily="34" charset="-128"/>
              <a:cs typeface="DejaVu Sans"/>
            </a:endParaRPr>
          </a:p>
          <a:p>
            <a:pPr eaLnBrk="0" hangingPunct="0">
              <a:lnSpc>
                <a:spcPct val="114000"/>
              </a:lnSpc>
              <a:spcBef>
                <a:spcPts val="1250"/>
              </a:spcBef>
              <a:buFont typeface="Arial" charset="0"/>
              <a:buNone/>
            </a:pPr>
            <a:r>
              <a:rPr lang="en-US" altLang="de-DE" sz="1600">
                <a:solidFill>
                  <a:schemeClr val="bg1"/>
                </a:solidFill>
                <a:ea typeface="ＭＳ Ｐゴシック" pitchFamily="34" charset="-128"/>
                <a:cs typeface="DejaVu Sans"/>
              </a:rPr>
              <a:t>Library and Archive Services</a:t>
            </a:r>
            <a:endParaRPr lang="de-DE" altLang="de-DE" sz="1600">
              <a:solidFill>
                <a:schemeClr val="bg1"/>
              </a:solidFill>
              <a:ea typeface="ＭＳ Ｐゴシック" pitchFamily="34" charset="-128"/>
              <a:cs typeface="DejaVu Sans"/>
            </a:endParaRPr>
          </a:p>
          <a:p>
            <a:pPr eaLnBrk="0" hangingPunct="0">
              <a:lnSpc>
                <a:spcPct val="114000"/>
              </a:lnSpc>
              <a:spcBef>
                <a:spcPts val="1250"/>
              </a:spcBef>
              <a:buFont typeface="Arial" charset="0"/>
              <a:buNone/>
            </a:pPr>
            <a:r>
              <a:rPr lang="de-DE" altLang="de-DE" sz="1600">
                <a:solidFill>
                  <a:schemeClr val="bg1"/>
                </a:solidFill>
                <a:ea typeface="ＭＳ Ｐゴシック" pitchFamily="34" charset="-128"/>
                <a:cs typeface="DejaVu Sans"/>
              </a:rPr>
              <a:t>Barbara.Sanchez.Solis @ univie.ac.at</a:t>
            </a:r>
            <a:endParaRPr lang="de-AT" altLang="de-DE" sz="1600">
              <a:solidFill>
                <a:srgbClr val="000000"/>
              </a:solidFill>
              <a:ea typeface="ＭＳ Ｐゴシック" pitchFamily="34" charset="-128"/>
              <a:cs typeface="DejaVu Sans"/>
            </a:endParaRPr>
          </a:p>
          <a:p>
            <a:pPr eaLnBrk="0" hangingPunct="0">
              <a:lnSpc>
                <a:spcPct val="114000"/>
              </a:lnSpc>
              <a:spcBef>
                <a:spcPts val="1250"/>
              </a:spcBef>
              <a:buFont typeface="Arial" charset="0"/>
              <a:buNone/>
            </a:pPr>
            <a:r>
              <a:rPr lang="de-DE" altLang="de-DE" sz="800">
                <a:solidFill>
                  <a:srgbClr val="000000"/>
                </a:solidFill>
                <a:ea typeface="ＭＳ Ｐゴシック" pitchFamily="34" charset="-128"/>
                <a:cs typeface="DejaVu Sans"/>
              </a:rPr>
              <a:t> </a:t>
            </a:r>
            <a:endParaRPr lang="de-AT" altLang="de-DE" sz="800">
              <a:solidFill>
                <a:srgbClr val="000000"/>
              </a:solidFill>
              <a:ea typeface="ＭＳ Ｐゴシック" pitchFamily="34" charset="-128"/>
              <a:cs typeface="DejaVu Sans"/>
            </a:endParaRPr>
          </a:p>
        </p:txBody>
      </p:sp>
      <p:sp>
        <p:nvSpPr>
          <p:cNvPr id="47116" name="Text Box 58"/>
          <p:cNvSpPr txBox="1">
            <a:spLocks noChangeArrowheads="1"/>
          </p:cNvSpPr>
          <p:nvPr/>
        </p:nvSpPr>
        <p:spPr bwMode="auto">
          <a:xfrm>
            <a:off x="5003800" y="1341438"/>
            <a:ext cx="3889375" cy="5314950"/>
          </a:xfrm>
          <a:prstGeom prst="rect">
            <a:avLst/>
          </a:prstGeom>
          <a:noFill/>
          <a:ln w="9525">
            <a:noFill/>
            <a:miter lim="800000"/>
            <a:headEnd/>
            <a:tailEnd/>
          </a:ln>
        </p:spPr>
        <p:txBody>
          <a:bodyPr>
            <a:spAutoFit/>
          </a:bodyPr>
          <a:lstStyle/>
          <a:p>
            <a:pPr eaLnBrk="0" hangingPunct="0">
              <a:lnSpc>
                <a:spcPct val="114000"/>
              </a:lnSpc>
              <a:spcBef>
                <a:spcPts val="1250"/>
              </a:spcBef>
              <a:buFont typeface="Arial" charset="0"/>
              <a:buNone/>
            </a:pPr>
            <a:endParaRPr lang="de-DE" altLang="de-DE" sz="1600" b="1">
              <a:solidFill>
                <a:srgbClr val="000000"/>
              </a:solidFill>
              <a:ea typeface="ＭＳ Ｐゴシック" pitchFamily="34" charset="-128"/>
              <a:cs typeface="DejaVu Sans"/>
            </a:endParaRPr>
          </a:p>
          <a:p>
            <a:pPr eaLnBrk="0" hangingPunct="0">
              <a:lnSpc>
                <a:spcPct val="114000"/>
              </a:lnSpc>
              <a:spcBef>
                <a:spcPts val="1250"/>
              </a:spcBef>
              <a:buFont typeface="Arial" charset="0"/>
              <a:buNone/>
            </a:pPr>
            <a:r>
              <a:rPr lang="de-DE" altLang="de-DE" sz="1600" b="1">
                <a:solidFill>
                  <a:schemeClr val="bg1"/>
                </a:solidFill>
                <a:ea typeface="ＭＳ Ｐゴシック" pitchFamily="34" charset="-128"/>
                <a:cs typeface="DejaVu Sans"/>
              </a:rPr>
              <a:t>Project Management:</a:t>
            </a:r>
            <a:endParaRPr lang="de-AT" altLang="de-DE" sz="1600">
              <a:solidFill>
                <a:schemeClr val="bg1"/>
              </a:solidFill>
              <a:ea typeface="ＭＳ Ｐゴシック" pitchFamily="34" charset="-128"/>
              <a:cs typeface="DejaVu Sans"/>
            </a:endParaRPr>
          </a:p>
          <a:p>
            <a:pPr eaLnBrk="0" hangingPunct="0">
              <a:lnSpc>
                <a:spcPct val="114000"/>
              </a:lnSpc>
              <a:spcBef>
                <a:spcPts val="1250"/>
              </a:spcBef>
              <a:buFont typeface="Arial" charset="0"/>
              <a:buNone/>
            </a:pPr>
            <a:r>
              <a:rPr lang="de-DE" altLang="de-DE" sz="1600">
                <a:solidFill>
                  <a:schemeClr val="bg1"/>
                </a:solidFill>
                <a:ea typeface="ＭＳ Ｐゴシック" pitchFamily="34" charset="-128"/>
                <a:cs typeface="DejaVu Sans"/>
              </a:rPr>
              <a:t>Paolo Budroni</a:t>
            </a:r>
            <a:endParaRPr lang="de-AT" altLang="de-DE" sz="1600">
              <a:solidFill>
                <a:schemeClr val="bg1"/>
              </a:solidFill>
              <a:ea typeface="ＭＳ Ｐゴシック" pitchFamily="34" charset="-128"/>
              <a:cs typeface="DejaVu Sans"/>
            </a:endParaRPr>
          </a:p>
          <a:p>
            <a:pPr eaLnBrk="0" hangingPunct="0">
              <a:lnSpc>
                <a:spcPct val="114000"/>
              </a:lnSpc>
              <a:spcBef>
                <a:spcPts val="1250"/>
              </a:spcBef>
              <a:buFont typeface="Arial" charset="0"/>
              <a:buNone/>
            </a:pPr>
            <a:r>
              <a:rPr lang="en-US" altLang="de-DE" sz="1600">
                <a:solidFill>
                  <a:schemeClr val="bg1"/>
                </a:solidFill>
                <a:ea typeface="ＭＳ Ｐゴシック" pitchFamily="34" charset="-128"/>
                <a:cs typeface="DejaVu Sans"/>
              </a:rPr>
              <a:t>Library and Archive Services</a:t>
            </a:r>
          </a:p>
          <a:p>
            <a:pPr eaLnBrk="0" hangingPunct="0">
              <a:lnSpc>
                <a:spcPct val="114000"/>
              </a:lnSpc>
              <a:spcBef>
                <a:spcPts val="1250"/>
              </a:spcBef>
              <a:buFont typeface="Arial" charset="0"/>
              <a:buNone/>
            </a:pPr>
            <a:r>
              <a:rPr lang="de-DE" altLang="de-DE" sz="1600">
                <a:solidFill>
                  <a:schemeClr val="bg1"/>
                </a:solidFill>
                <a:ea typeface="ＭＳ Ｐゴシック" pitchFamily="34" charset="-128"/>
                <a:cs typeface="DejaVu Sans"/>
              </a:rPr>
              <a:t>Paolo.Budroni @ univie.ac.at</a:t>
            </a:r>
            <a:r>
              <a:rPr lang="en-US" altLang="de-DE" sz="1600">
                <a:solidFill>
                  <a:schemeClr val="bg1"/>
                </a:solidFill>
                <a:ea typeface="ＭＳ Ｐゴシック" pitchFamily="34" charset="-128"/>
                <a:cs typeface="DejaVu Sans"/>
              </a:rPr>
              <a:t> </a:t>
            </a:r>
            <a:endParaRPr lang="de-AT" altLang="de-DE" sz="1600">
              <a:solidFill>
                <a:schemeClr val="bg1"/>
              </a:solidFill>
              <a:ea typeface="ＭＳ Ｐゴシック" pitchFamily="34" charset="-128"/>
              <a:cs typeface="DejaVu Sans"/>
            </a:endParaRPr>
          </a:p>
          <a:p>
            <a:pPr eaLnBrk="0" hangingPunct="0">
              <a:lnSpc>
                <a:spcPct val="114000"/>
              </a:lnSpc>
              <a:spcBef>
                <a:spcPts val="1250"/>
              </a:spcBef>
              <a:buFont typeface="Arial" charset="0"/>
              <a:buNone/>
            </a:pPr>
            <a:r>
              <a:rPr lang="en-US" altLang="de-DE" sz="1600">
                <a:solidFill>
                  <a:schemeClr val="bg1"/>
                </a:solidFill>
                <a:ea typeface="ＭＳ Ｐゴシック" pitchFamily="34" charset="-128"/>
                <a:cs typeface="DejaVu Sans"/>
              </a:rPr>
              <a:t> </a:t>
            </a:r>
            <a:r>
              <a:rPr lang="de-DE" altLang="de-DE" sz="1600">
                <a:solidFill>
                  <a:schemeClr val="bg1"/>
                </a:solidFill>
                <a:ea typeface="ＭＳ Ｐゴシック" pitchFamily="34" charset="-128"/>
                <a:cs typeface="DejaVu Sans"/>
              </a:rPr>
              <a:t> </a:t>
            </a:r>
          </a:p>
          <a:p>
            <a:pPr eaLnBrk="0" hangingPunct="0">
              <a:lnSpc>
                <a:spcPct val="114000"/>
              </a:lnSpc>
              <a:spcBef>
                <a:spcPts val="1250"/>
              </a:spcBef>
              <a:buFont typeface="Arial" charset="0"/>
              <a:buNone/>
            </a:pPr>
            <a:endParaRPr lang="en-US" altLang="de-DE" sz="1600" b="1">
              <a:solidFill>
                <a:schemeClr val="bg1"/>
              </a:solidFill>
              <a:ea typeface="ＭＳ Ｐゴシック" pitchFamily="34" charset="-128"/>
              <a:cs typeface="DejaVu Sans"/>
            </a:endParaRPr>
          </a:p>
          <a:p>
            <a:pPr eaLnBrk="0" hangingPunct="0">
              <a:lnSpc>
                <a:spcPct val="114000"/>
              </a:lnSpc>
              <a:spcBef>
                <a:spcPts val="1250"/>
              </a:spcBef>
              <a:buFont typeface="Arial" charset="0"/>
              <a:buNone/>
            </a:pPr>
            <a:r>
              <a:rPr lang="en-US" altLang="de-DE" sz="1600" b="1">
                <a:solidFill>
                  <a:schemeClr val="bg1"/>
                </a:solidFill>
                <a:ea typeface="ＭＳ Ｐゴシック" pitchFamily="34" charset="-128"/>
                <a:cs typeface="DejaVu Sans"/>
              </a:rPr>
              <a:t>Technical Project Management:</a:t>
            </a:r>
            <a:endParaRPr lang="de-AT" altLang="de-DE" sz="1600">
              <a:solidFill>
                <a:schemeClr val="bg1"/>
              </a:solidFill>
              <a:ea typeface="ＭＳ Ｐゴシック" pitchFamily="34" charset="-128"/>
              <a:cs typeface="DejaVu Sans"/>
            </a:endParaRPr>
          </a:p>
          <a:p>
            <a:pPr eaLnBrk="0" hangingPunct="0">
              <a:lnSpc>
                <a:spcPct val="114000"/>
              </a:lnSpc>
              <a:spcBef>
                <a:spcPts val="1250"/>
              </a:spcBef>
              <a:buFont typeface="Arial" charset="0"/>
              <a:buNone/>
            </a:pPr>
            <a:r>
              <a:rPr lang="de-DE" altLang="de-DE" sz="1600">
                <a:solidFill>
                  <a:schemeClr val="bg1"/>
                </a:solidFill>
                <a:ea typeface="ＭＳ Ｐゴシック" pitchFamily="34" charset="-128"/>
                <a:cs typeface="DejaVu Sans"/>
              </a:rPr>
              <a:t>Raman Ganguly</a:t>
            </a:r>
            <a:endParaRPr lang="de-AT" altLang="de-DE" sz="1600">
              <a:solidFill>
                <a:schemeClr val="bg1"/>
              </a:solidFill>
              <a:ea typeface="ＭＳ Ｐゴシック" pitchFamily="34" charset="-128"/>
              <a:cs typeface="DejaVu Sans"/>
            </a:endParaRPr>
          </a:p>
          <a:p>
            <a:pPr eaLnBrk="0" hangingPunct="0">
              <a:lnSpc>
                <a:spcPct val="114000"/>
              </a:lnSpc>
              <a:spcBef>
                <a:spcPts val="1250"/>
              </a:spcBef>
              <a:buFont typeface="Arial" charset="0"/>
              <a:buNone/>
            </a:pPr>
            <a:r>
              <a:rPr lang="de-DE" altLang="de-DE" sz="1600">
                <a:solidFill>
                  <a:schemeClr val="bg1"/>
                </a:solidFill>
                <a:ea typeface="ＭＳ Ｐゴシック" pitchFamily="34" charset="-128"/>
                <a:cs typeface="DejaVu Sans"/>
              </a:rPr>
              <a:t>Computer Center</a:t>
            </a:r>
          </a:p>
          <a:p>
            <a:pPr eaLnBrk="0" hangingPunct="0">
              <a:lnSpc>
                <a:spcPct val="114000"/>
              </a:lnSpc>
              <a:spcBef>
                <a:spcPts val="1250"/>
              </a:spcBef>
              <a:buFont typeface="Arial" charset="0"/>
              <a:buNone/>
            </a:pPr>
            <a:r>
              <a:rPr lang="de-DE" altLang="de-DE" sz="1600">
                <a:solidFill>
                  <a:schemeClr val="bg1"/>
                </a:solidFill>
                <a:ea typeface="ＭＳ Ｐゴシック" pitchFamily="34" charset="-128"/>
                <a:cs typeface="DejaVu Sans"/>
              </a:rPr>
              <a:t>Raman.Ganguly @ univie.ac.at  </a:t>
            </a:r>
            <a:endParaRPr lang="de-AT" altLang="de-DE" sz="1600">
              <a:solidFill>
                <a:schemeClr val="bg1"/>
              </a:solidFill>
              <a:ea typeface="ＭＳ Ｐゴシック" pitchFamily="34" charset="-128"/>
              <a:cs typeface="DejaVu Sans"/>
            </a:endParaRPr>
          </a:p>
          <a:p>
            <a:pPr>
              <a:lnSpc>
                <a:spcPct val="95000"/>
              </a:lnSpc>
              <a:buFont typeface="Times New Roman" pitchFamily="18" charset="0"/>
              <a:buNone/>
            </a:pPr>
            <a:endParaRPr lang="de-AT" altLang="de-DE" sz="1600">
              <a:solidFill>
                <a:schemeClr val="bg1"/>
              </a:solidFill>
              <a:ea typeface="ＭＳ Ｐゴシック" pitchFamily="34" charset="-128"/>
              <a:cs typeface="DejaVu Sans"/>
            </a:endParaRPr>
          </a:p>
          <a:p>
            <a:pPr>
              <a:lnSpc>
                <a:spcPct val="95000"/>
              </a:lnSpc>
              <a:buFont typeface="Times New Roman" pitchFamily="18" charset="0"/>
              <a:buNone/>
            </a:pPr>
            <a:endParaRPr lang="de-AT" altLang="de-DE" sz="1600">
              <a:solidFill>
                <a:srgbClr val="000066"/>
              </a:solidFill>
              <a:ea typeface="ＭＳ Ｐゴシック" pitchFamily="34" charset="-128"/>
              <a:cs typeface="DejaVu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nummernplatzhalter 5"/>
          <p:cNvSpPr txBox="1">
            <a:spLocks noGrp="1"/>
          </p:cNvSpPr>
          <p:nvPr/>
        </p:nvSpPr>
        <p:spPr bwMode="auto">
          <a:xfrm>
            <a:off x="6553200" y="5943600"/>
            <a:ext cx="2133600" cy="365125"/>
          </a:xfrm>
          <a:prstGeom prst="rect">
            <a:avLst/>
          </a:prstGeom>
          <a:noFill/>
          <a:ln w="9525">
            <a:noFill/>
            <a:miter lim="800000"/>
            <a:headEnd/>
            <a:tailEnd/>
          </a:ln>
        </p:spPr>
        <p:txBody>
          <a:bodyPr anchor="ctr"/>
          <a:lstStyle/>
          <a:p>
            <a:pPr algn="r"/>
            <a:fld id="{62D53BF1-1C0F-426D-910E-DFDB6110C83D}" type="slidenum">
              <a:rPr lang="de-AT" sz="1200">
                <a:solidFill>
                  <a:schemeClr val="bg1"/>
                </a:solidFill>
                <a:latin typeface="Calibri" pitchFamily="34" charset="0"/>
              </a:rPr>
              <a:pPr algn="r"/>
              <a:t>32</a:t>
            </a:fld>
            <a:endParaRPr lang="de-AT" sz="1200">
              <a:solidFill>
                <a:schemeClr val="bg1"/>
              </a:solidFill>
              <a:latin typeface="Calibri" pitchFamily="34" charset="0"/>
            </a:endParaRPr>
          </a:p>
        </p:txBody>
      </p:sp>
      <p:sp>
        <p:nvSpPr>
          <p:cNvPr id="48130" name="Rectangle 4"/>
          <p:cNvSpPr>
            <a:spLocks noChangeArrowheads="1"/>
          </p:cNvSpPr>
          <p:nvPr/>
        </p:nvSpPr>
        <p:spPr bwMode="auto">
          <a:xfrm>
            <a:off x="466725" y="179228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1"/>
          <p:cNvSpPr txBox="1">
            <a:spLocks noChangeArrowheads="1"/>
          </p:cNvSpPr>
          <p:nvPr/>
        </p:nvSpPr>
        <p:spPr bwMode="auto">
          <a:xfrm>
            <a:off x="501650" y="184150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48133" name="Rectangle 4"/>
          <p:cNvSpPr>
            <a:spLocks noChangeArrowheads="1"/>
          </p:cNvSpPr>
          <p:nvPr/>
        </p:nvSpPr>
        <p:spPr bwMode="auto">
          <a:xfrm>
            <a:off x="466725" y="179228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48134" name="Rectangle 4"/>
          <p:cNvSpPr>
            <a:spLocks noChangeArrowheads="1"/>
          </p:cNvSpPr>
          <p:nvPr/>
        </p:nvSpPr>
        <p:spPr bwMode="auto">
          <a:xfrm>
            <a:off x="488950" y="1484313"/>
            <a:ext cx="8185150" cy="4103687"/>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48135" name="Rectangle 4"/>
          <p:cNvSpPr>
            <a:spLocks noChangeArrowheads="1"/>
          </p:cNvSpPr>
          <p:nvPr/>
        </p:nvSpPr>
        <p:spPr bwMode="auto">
          <a:xfrm>
            <a:off x="466725" y="179228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1"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48137" name="Rectangle 4"/>
          <p:cNvSpPr>
            <a:spLocks noChangeArrowheads="1"/>
          </p:cNvSpPr>
          <p:nvPr/>
        </p:nvSpPr>
        <p:spPr bwMode="auto">
          <a:xfrm>
            <a:off x="488950" y="1339850"/>
            <a:ext cx="8185150" cy="4968875"/>
          </a:xfrm>
          <a:prstGeom prst="rect">
            <a:avLst/>
          </a:prstGeom>
          <a:solidFill>
            <a:schemeClr val="tx2"/>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8" name="Rectangle 1"/>
          <p:cNvSpPr txBox="1">
            <a:spLocks noChangeArrowheads="1"/>
          </p:cNvSpPr>
          <p:nvPr/>
        </p:nvSpPr>
        <p:spPr bwMode="auto">
          <a:xfrm>
            <a:off x="395288" y="549275"/>
            <a:ext cx="8208962" cy="812800"/>
          </a:xfrm>
          <a:prstGeom prst="rect">
            <a:avLst/>
          </a:prstGeom>
          <a:noFill/>
          <a:ln w="9525">
            <a:noFill/>
            <a:miter lim="800000"/>
            <a:headEnd/>
            <a:tailEnd/>
          </a:ln>
        </p:spPr>
        <p:txBody>
          <a:bodyPr/>
          <a:lstStyle/>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800">
                <a:solidFill>
                  <a:schemeClr val="tx2"/>
                </a:solidFill>
                <a:latin typeface="Verdana" pitchFamily="34" charset="0"/>
              </a:rPr>
              <a:t>Further contacts</a:t>
            </a:r>
            <a:endParaRPr lang="en-GB" altLang="de-DE" sz="2800">
              <a:solidFill>
                <a:schemeClr val="tx2"/>
              </a:solidFill>
              <a:latin typeface="Verdana" pitchFamily="34" charset="0"/>
            </a:endParaRPr>
          </a:p>
        </p:txBody>
      </p:sp>
      <p:sp>
        <p:nvSpPr>
          <p:cNvPr id="48139" name="Text Box 58"/>
          <p:cNvSpPr txBox="1">
            <a:spLocks noChangeArrowheads="1"/>
          </p:cNvSpPr>
          <p:nvPr/>
        </p:nvSpPr>
        <p:spPr bwMode="auto">
          <a:xfrm>
            <a:off x="827088" y="1792288"/>
            <a:ext cx="6553200" cy="2927350"/>
          </a:xfrm>
          <a:prstGeom prst="rect">
            <a:avLst/>
          </a:prstGeom>
          <a:noFill/>
          <a:ln w="9525">
            <a:noFill/>
            <a:miter lim="800000"/>
            <a:headEnd/>
            <a:tailEnd/>
          </a:ln>
        </p:spPr>
        <p:txBody>
          <a:bodyPr>
            <a:spAutoFit/>
          </a:bodyPr>
          <a:lstStyle/>
          <a:p>
            <a:pPr eaLnBrk="0" hangingPunct="0">
              <a:lnSpc>
                <a:spcPct val="114000"/>
              </a:lnSpc>
              <a:spcBef>
                <a:spcPts val="1250"/>
              </a:spcBef>
              <a:buFont typeface="Arial" charset="0"/>
              <a:buNone/>
            </a:pPr>
            <a:endParaRPr lang="de-DE" altLang="de-DE" sz="1600" b="1">
              <a:solidFill>
                <a:srgbClr val="000000"/>
              </a:solidFill>
              <a:ea typeface="ＭＳ Ｐゴシック" pitchFamily="34" charset="-128"/>
              <a:cs typeface="DejaVu Sans"/>
            </a:endParaRPr>
          </a:p>
          <a:p>
            <a:r>
              <a:rPr lang="de-AT" altLang="de-DE" sz="2400">
                <a:solidFill>
                  <a:schemeClr val="bg1"/>
                </a:solidFill>
                <a:latin typeface="Calibri" pitchFamily="34" charset="0"/>
                <a:ea typeface="ＭＳ Ｐゴシック" pitchFamily="34" charset="-128"/>
                <a:cs typeface="DejaVu Sans"/>
              </a:rPr>
              <a:t>Website: http: //www.e-infrastructures.at</a:t>
            </a:r>
            <a:r>
              <a:rPr lang="en-US" altLang="de-DE" sz="2400">
                <a:solidFill>
                  <a:schemeClr val="bg1"/>
                </a:solidFill>
                <a:latin typeface="Calibri" pitchFamily="34" charset="0"/>
                <a:ea typeface="ＭＳ Ｐゴシック" pitchFamily="34" charset="-128"/>
                <a:cs typeface="DejaVu Sans"/>
              </a:rPr>
              <a:t>  </a:t>
            </a:r>
            <a:r>
              <a:rPr lang="de-DE" altLang="de-DE" sz="2400">
                <a:solidFill>
                  <a:schemeClr val="bg1"/>
                </a:solidFill>
                <a:latin typeface="Calibri" pitchFamily="34" charset="0"/>
                <a:ea typeface="ＭＳ Ｐゴシック" pitchFamily="34" charset="-128"/>
                <a:cs typeface="DejaVu Sans"/>
              </a:rPr>
              <a:t> </a:t>
            </a:r>
          </a:p>
          <a:p>
            <a:endParaRPr lang="de-DE" altLang="de-DE" sz="2400">
              <a:solidFill>
                <a:schemeClr val="bg1"/>
              </a:solidFill>
              <a:latin typeface="Calibri" pitchFamily="34" charset="0"/>
              <a:ea typeface="ＭＳ Ｐゴシック" pitchFamily="34" charset="-128"/>
              <a:cs typeface="DejaVu Sans"/>
            </a:endParaRPr>
          </a:p>
          <a:p>
            <a:r>
              <a:rPr lang="de-AT" altLang="de-DE" sz="2400">
                <a:solidFill>
                  <a:schemeClr val="bg1"/>
                </a:solidFill>
                <a:latin typeface="Calibri" pitchFamily="34" charset="0"/>
                <a:ea typeface="ＭＳ Ｐゴシック" pitchFamily="34" charset="-128"/>
                <a:cs typeface="DejaVu Sans"/>
              </a:rPr>
              <a:t>Wiki: http: //redmine.e-infrastructures.at</a:t>
            </a:r>
          </a:p>
          <a:p>
            <a:endParaRPr lang="de-AT" altLang="de-DE" sz="2400">
              <a:solidFill>
                <a:schemeClr val="bg1"/>
              </a:solidFill>
              <a:latin typeface="Calibri" pitchFamily="34" charset="0"/>
              <a:ea typeface="ＭＳ Ｐゴシック" pitchFamily="34" charset="-128"/>
              <a:cs typeface="DejaVu Sans"/>
            </a:endParaRPr>
          </a:p>
          <a:p>
            <a:r>
              <a:rPr lang="de-AT" altLang="de-DE" sz="2400">
                <a:solidFill>
                  <a:schemeClr val="bg1"/>
                </a:solidFill>
                <a:latin typeface="Calibri" pitchFamily="34" charset="0"/>
                <a:ea typeface="ＭＳ Ｐゴシック" pitchFamily="34" charset="-128"/>
                <a:cs typeface="DejaVu Sans"/>
              </a:rPr>
              <a:t>Support E-Mail: support @ e-infrastracutures.at</a:t>
            </a:r>
          </a:p>
          <a:p>
            <a:endParaRPr lang="de-AT" altLang="de-DE" sz="2400">
              <a:solidFill>
                <a:schemeClr val="bg1"/>
              </a:solidFill>
              <a:latin typeface="Calibri" pitchFamily="34" charset="0"/>
              <a:ea typeface="ＭＳ Ｐゴシック" pitchFamily="34" charset="-128"/>
              <a:cs typeface="DejaVu Sans"/>
            </a:endParaRPr>
          </a:p>
          <a:p>
            <a:r>
              <a:rPr lang="de-AT" altLang="de-DE" sz="2400">
                <a:solidFill>
                  <a:schemeClr val="bg1"/>
                </a:solidFill>
                <a:latin typeface="Calibri" pitchFamily="34" charset="0"/>
                <a:ea typeface="ＭＳ Ｐゴシック" pitchFamily="34" charset="-128"/>
                <a:cs typeface="DejaVu Sans"/>
              </a:rPr>
              <a:t>Board: http: //e-infrastructures.kanbantool.com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nummernplatzhalter 5"/>
          <p:cNvSpPr txBox="1">
            <a:spLocks noGrp="1"/>
          </p:cNvSpPr>
          <p:nvPr/>
        </p:nvSpPr>
        <p:spPr bwMode="auto">
          <a:xfrm>
            <a:off x="6553200" y="5943600"/>
            <a:ext cx="2133600" cy="365125"/>
          </a:xfrm>
          <a:prstGeom prst="rect">
            <a:avLst/>
          </a:prstGeom>
          <a:noFill/>
          <a:ln w="9525">
            <a:noFill/>
            <a:miter lim="800000"/>
            <a:headEnd/>
            <a:tailEnd/>
          </a:ln>
        </p:spPr>
        <p:txBody>
          <a:bodyPr anchor="ctr"/>
          <a:lstStyle/>
          <a:p>
            <a:pPr algn="r"/>
            <a:fld id="{643FC1D3-6AF0-41AC-84C8-A5C923A61A60}" type="slidenum">
              <a:rPr lang="de-AT" sz="1200">
                <a:solidFill>
                  <a:schemeClr val="bg1"/>
                </a:solidFill>
                <a:latin typeface="Calibri" pitchFamily="34" charset="0"/>
              </a:rPr>
              <a:pPr algn="r"/>
              <a:t>33</a:t>
            </a:fld>
            <a:endParaRPr lang="de-AT" sz="1200">
              <a:solidFill>
                <a:schemeClr val="bg1"/>
              </a:solidFill>
              <a:latin typeface="Calibri" pitchFamily="34" charset="0"/>
            </a:endParaRPr>
          </a:p>
        </p:txBody>
      </p:sp>
      <p:sp>
        <p:nvSpPr>
          <p:cNvPr id="49154" name="Rectangle 4"/>
          <p:cNvSpPr>
            <a:spLocks noChangeArrowheads="1"/>
          </p:cNvSpPr>
          <p:nvPr/>
        </p:nvSpPr>
        <p:spPr bwMode="auto">
          <a:xfrm>
            <a:off x="466725" y="179228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1"/>
          <p:cNvSpPr txBox="1">
            <a:spLocks noChangeArrowheads="1"/>
          </p:cNvSpPr>
          <p:nvPr/>
        </p:nvSpPr>
        <p:spPr bwMode="auto">
          <a:xfrm>
            <a:off x="501650" y="184150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49157" name="Rectangle 4"/>
          <p:cNvSpPr>
            <a:spLocks noChangeArrowheads="1"/>
          </p:cNvSpPr>
          <p:nvPr/>
        </p:nvSpPr>
        <p:spPr bwMode="auto">
          <a:xfrm>
            <a:off x="466725" y="179228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49158" name="Rectangle 4"/>
          <p:cNvSpPr>
            <a:spLocks noChangeArrowheads="1"/>
          </p:cNvSpPr>
          <p:nvPr/>
        </p:nvSpPr>
        <p:spPr bwMode="auto">
          <a:xfrm>
            <a:off x="488950" y="1484313"/>
            <a:ext cx="8185150" cy="4103687"/>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49159" name="Rectangle 4"/>
          <p:cNvSpPr>
            <a:spLocks noChangeArrowheads="1"/>
          </p:cNvSpPr>
          <p:nvPr/>
        </p:nvSpPr>
        <p:spPr bwMode="auto">
          <a:xfrm>
            <a:off x="466725" y="179228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1"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49161" name="Rectangle 4"/>
          <p:cNvSpPr>
            <a:spLocks noChangeArrowheads="1"/>
          </p:cNvSpPr>
          <p:nvPr/>
        </p:nvSpPr>
        <p:spPr bwMode="auto">
          <a:xfrm>
            <a:off x="488950" y="1339850"/>
            <a:ext cx="8185150" cy="4968875"/>
          </a:xfrm>
          <a:prstGeom prst="rect">
            <a:avLst/>
          </a:prstGeom>
          <a:solidFill>
            <a:schemeClr val="tx2"/>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48139" name="Text Box 58"/>
          <p:cNvSpPr txBox="1">
            <a:spLocks noChangeArrowheads="1"/>
          </p:cNvSpPr>
          <p:nvPr/>
        </p:nvSpPr>
        <p:spPr bwMode="auto">
          <a:xfrm>
            <a:off x="827088" y="1792288"/>
            <a:ext cx="6553200" cy="4127500"/>
          </a:xfrm>
          <a:prstGeom prst="rect">
            <a:avLst/>
          </a:prstGeom>
          <a:noFill/>
          <a:ln w="9525">
            <a:noFill/>
            <a:miter lim="800000"/>
            <a:headEnd/>
            <a:tailEnd/>
          </a:ln>
        </p:spPr>
        <p:txBody>
          <a:bodyPr>
            <a:spAutoFit/>
          </a:bodyPr>
          <a:lstStyle/>
          <a:p>
            <a:pPr eaLnBrk="0" hangingPunct="0">
              <a:lnSpc>
                <a:spcPct val="114000"/>
              </a:lnSpc>
              <a:spcBef>
                <a:spcPts val="1250"/>
              </a:spcBef>
              <a:buFont typeface="Arial" charset="0"/>
              <a:buNone/>
              <a:defRPr/>
            </a:pPr>
            <a:r>
              <a:rPr lang="de-AT" altLang="de-DE" sz="4800" dirty="0" err="1">
                <a:solidFill>
                  <a:schemeClr val="bg1"/>
                </a:solidFill>
                <a:latin typeface="+mn-lt"/>
                <a:ea typeface="ＭＳ Ｐゴシック" pitchFamily="34" charset="-128"/>
                <a:cs typeface="DejaVu Sans"/>
              </a:rPr>
              <a:t>Thanks</a:t>
            </a:r>
            <a:endParaRPr lang="de-AT" altLang="de-DE" sz="4800" dirty="0">
              <a:solidFill>
                <a:schemeClr val="bg1"/>
              </a:solidFill>
              <a:latin typeface="+mn-lt"/>
              <a:ea typeface="ＭＳ Ｐゴシック" pitchFamily="34" charset="-128"/>
              <a:cs typeface="DejaVu Sans"/>
            </a:endParaRPr>
          </a:p>
          <a:p>
            <a:pPr eaLnBrk="0" hangingPunct="0">
              <a:lnSpc>
                <a:spcPct val="114000"/>
              </a:lnSpc>
              <a:spcBef>
                <a:spcPts val="1250"/>
              </a:spcBef>
              <a:buFont typeface="Arial" charset="0"/>
              <a:buNone/>
              <a:defRPr/>
            </a:pPr>
            <a:endParaRPr lang="de-AT" altLang="de-DE" sz="4800" b="1" dirty="0">
              <a:solidFill>
                <a:schemeClr val="bg1"/>
              </a:solidFill>
              <a:latin typeface="+mn-lt"/>
              <a:ea typeface="ＭＳ Ｐゴシック" pitchFamily="34" charset="-128"/>
              <a:cs typeface="DejaVu Sans"/>
            </a:endParaRPr>
          </a:p>
          <a:p>
            <a:pPr eaLnBrk="0" hangingPunct="0">
              <a:lnSpc>
                <a:spcPct val="114000"/>
              </a:lnSpc>
              <a:spcBef>
                <a:spcPts val="1250"/>
              </a:spcBef>
              <a:buFont typeface="Arial" charset="0"/>
              <a:buNone/>
              <a:defRPr/>
            </a:pPr>
            <a:endParaRPr lang="de-AT" altLang="de-DE" sz="4800" b="1" dirty="0">
              <a:solidFill>
                <a:schemeClr val="bg1"/>
              </a:solidFill>
              <a:latin typeface="+mn-lt"/>
              <a:ea typeface="ＭＳ Ｐゴシック" pitchFamily="34" charset="-128"/>
              <a:cs typeface="DejaVu Sans"/>
            </a:endParaRPr>
          </a:p>
          <a:p>
            <a:pPr eaLnBrk="0" hangingPunct="0">
              <a:lnSpc>
                <a:spcPct val="114000"/>
              </a:lnSpc>
              <a:spcBef>
                <a:spcPts val="1250"/>
              </a:spcBef>
              <a:buFont typeface="Arial" charset="0"/>
              <a:buNone/>
              <a:defRPr/>
            </a:pPr>
            <a:r>
              <a:rPr lang="de-AT" altLang="de-DE" sz="2400" dirty="0" err="1">
                <a:solidFill>
                  <a:schemeClr val="bg1"/>
                </a:solidFill>
                <a:latin typeface="+mn-lt"/>
                <a:ea typeface="ＭＳ Ｐゴシック" pitchFamily="34" charset="-128"/>
                <a:cs typeface="DejaVu Sans"/>
              </a:rPr>
              <a:t>paolo.budroni</a:t>
            </a:r>
            <a:r>
              <a:rPr lang="de-AT" altLang="de-DE" sz="2400" dirty="0">
                <a:solidFill>
                  <a:schemeClr val="bg1"/>
                </a:solidFill>
                <a:latin typeface="+mn-lt"/>
                <a:ea typeface="ＭＳ Ｐゴシック" pitchFamily="34" charset="-128"/>
                <a:cs typeface="DejaVu Sans"/>
              </a:rPr>
              <a:t> @ univie.ac.at</a:t>
            </a:r>
          </a:p>
          <a:p>
            <a:pPr eaLnBrk="0" hangingPunct="0">
              <a:lnSpc>
                <a:spcPct val="114000"/>
              </a:lnSpc>
              <a:spcBef>
                <a:spcPts val="1250"/>
              </a:spcBef>
              <a:buFont typeface="Arial" charset="0"/>
              <a:buNone/>
              <a:defRPr/>
            </a:pPr>
            <a:r>
              <a:rPr lang="de-AT" altLang="de-DE" sz="2400" dirty="0">
                <a:solidFill>
                  <a:srgbClr val="000000"/>
                </a:solidFill>
                <a:latin typeface="+mn-lt"/>
                <a:ea typeface="ＭＳ Ｐゴシック" pitchFamily="34" charset="-128"/>
                <a:cs typeface="DejaVu Sans"/>
              </a:rPr>
              <a:t> </a:t>
            </a:r>
            <a:endParaRPr lang="de-AT" altLang="de-DE" sz="2400" dirty="0">
              <a:solidFill>
                <a:schemeClr val="bg1"/>
              </a:solidFill>
              <a:latin typeface="+mn-lt"/>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0178"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60363" y="612775"/>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0180"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50182"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50183"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pic>
        <p:nvPicPr>
          <p:cNvPr id="50184" name="Picture 2" descr="Z:\a_Master\grafiken\partnermap_original.jpg"/>
          <p:cNvPicPr>
            <a:picLocks noChangeAspect="1" noChangeArrowheads="1"/>
          </p:cNvPicPr>
          <p:nvPr/>
        </p:nvPicPr>
        <p:blipFill>
          <a:blip r:embed="rId2"/>
          <a:srcRect/>
          <a:stretch>
            <a:fillRect/>
          </a:stretch>
        </p:blipFill>
        <p:spPr bwMode="auto">
          <a:xfrm>
            <a:off x="468313" y="1252538"/>
            <a:ext cx="8150225" cy="3976687"/>
          </a:xfrm>
          <a:prstGeom prst="rect">
            <a:avLst/>
          </a:prstGeom>
          <a:noFill/>
          <a:ln w="9525">
            <a:noFill/>
            <a:miter lim="800000"/>
            <a:headEnd/>
            <a:tailEnd/>
          </a:ln>
        </p:spPr>
      </p:pic>
      <p:sp>
        <p:nvSpPr>
          <p:cNvPr id="19" name="Rectangle 1"/>
          <p:cNvSpPr txBox="1">
            <a:spLocks noChangeArrowheads="1"/>
          </p:cNvSpPr>
          <p:nvPr/>
        </p:nvSpPr>
        <p:spPr bwMode="auto">
          <a:xfrm>
            <a:off x="395288" y="4879975"/>
            <a:ext cx="8208962" cy="2581275"/>
          </a:xfrm>
          <a:prstGeom prst="rect">
            <a:avLst/>
          </a:prstGeom>
          <a:noFill/>
          <a:ln w="9525">
            <a:noFill/>
            <a:miter lim="800000"/>
            <a:headEnd/>
            <a:tailEnd/>
          </a:ln>
        </p:spPr>
        <p:txBody>
          <a:bodyPr/>
          <a:lstStyle/>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solidFill>
                  <a:srgbClr val="333333"/>
                </a:solidFill>
                <a:latin typeface="Calibri" pitchFamily="34" charset="0"/>
              </a:rPr>
              <a:t>Start:        	             1 January 2014</a:t>
            </a:r>
          </a:p>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solidFill>
                  <a:srgbClr val="333333"/>
                </a:solidFill>
                <a:latin typeface="Calibri" pitchFamily="34" charset="0"/>
              </a:rPr>
              <a:t>End:                  	     31 December 2016</a:t>
            </a:r>
          </a:p>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solidFill>
                  <a:srgbClr val="333333"/>
                </a:solidFill>
                <a:latin typeface="Calibri" pitchFamily="34" charset="0"/>
              </a:rPr>
              <a:t>Project coordinator:    University of Vienna</a:t>
            </a:r>
          </a:p>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solidFill>
                  <a:srgbClr val="333333"/>
                </a:solidFill>
                <a:latin typeface="Calibri" pitchFamily="34" charset="0"/>
              </a:rPr>
              <a:t>Project partners: 	     25 Partner Institutions</a:t>
            </a:r>
          </a:p>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solidFill>
                  <a:srgbClr val="333333"/>
                </a:solidFill>
                <a:latin typeface="Calibri" pitchFamily="34" charset="0"/>
              </a:rPr>
              <a:t>Client:                            Federal Ministry of Science, Research and Economics</a:t>
            </a:r>
          </a:p>
        </p:txBody>
      </p:sp>
      <p:sp>
        <p:nvSpPr>
          <p:cNvPr id="20" name="Rectangle 1"/>
          <p:cNvSpPr txBox="1">
            <a:spLocks noChangeArrowheads="1"/>
          </p:cNvSpPr>
          <p:nvPr/>
        </p:nvSpPr>
        <p:spPr bwMode="auto">
          <a:xfrm>
            <a:off x="395288" y="692150"/>
            <a:ext cx="8208962" cy="814388"/>
          </a:xfrm>
          <a:prstGeom prst="rect">
            <a:avLst/>
          </a:prstGeom>
          <a:noFill/>
          <a:ln w="9525">
            <a:noFill/>
            <a:miter lim="800000"/>
            <a:headEnd/>
            <a:tailEnd/>
          </a:ln>
        </p:spPr>
        <p:txBody>
          <a:bodyPr/>
          <a:lstStyle/>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2800">
                <a:solidFill>
                  <a:srgbClr val="009FDF"/>
                </a:solidFill>
                <a:latin typeface="Verdana" pitchFamily="34" charset="0"/>
              </a:rPr>
              <a:t>Fact Sheet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childTnLst>
                                </p:cTn>
                              </p:par>
                              <p:par>
                                <p:cTn id="17" presetID="10" presetClass="entr"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7410"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60363" y="612775"/>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412"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17414"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17415"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20" name="Rectangle 1"/>
          <p:cNvSpPr txBox="1">
            <a:spLocks noChangeArrowheads="1"/>
          </p:cNvSpPr>
          <p:nvPr/>
        </p:nvSpPr>
        <p:spPr bwMode="auto">
          <a:xfrm>
            <a:off x="395288" y="692150"/>
            <a:ext cx="8208962" cy="814388"/>
          </a:xfrm>
          <a:prstGeom prst="rect">
            <a:avLst/>
          </a:prstGeom>
          <a:noFill/>
          <a:ln w="9525">
            <a:noFill/>
            <a:miter lim="800000"/>
            <a:headEnd/>
            <a:tailEnd/>
          </a:ln>
        </p:spPr>
        <p:txBody>
          <a:bodyPr/>
          <a:lstStyle/>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2800">
                <a:solidFill>
                  <a:srgbClr val="009FDF"/>
                </a:solidFill>
                <a:latin typeface="Verdana" pitchFamily="34" charset="0"/>
              </a:rPr>
              <a:t>Fact Sheet</a:t>
            </a:r>
          </a:p>
        </p:txBody>
      </p:sp>
      <p:pic>
        <p:nvPicPr>
          <p:cNvPr id="17417" name="Grafik 1"/>
          <p:cNvPicPr>
            <a:picLocks noChangeAspect="1"/>
          </p:cNvPicPr>
          <p:nvPr/>
        </p:nvPicPr>
        <p:blipFill>
          <a:blip r:embed="rId2"/>
          <a:srcRect/>
          <a:stretch>
            <a:fillRect/>
          </a:stretch>
        </p:blipFill>
        <p:spPr bwMode="auto">
          <a:xfrm>
            <a:off x="501650" y="1628775"/>
            <a:ext cx="8102600" cy="4132263"/>
          </a:xfrm>
          <a:prstGeom prst="rect">
            <a:avLst/>
          </a:prstGeom>
          <a:noFill/>
          <a:ln w="9525">
            <a:noFill/>
            <a:miter lim="800000"/>
            <a:headEnd/>
            <a:tailEnd/>
          </a:ln>
        </p:spPr>
      </p:pic>
      <p:sp>
        <p:nvSpPr>
          <p:cNvPr id="13" name="Rectangle 1"/>
          <p:cNvSpPr txBox="1">
            <a:spLocks noChangeArrowheads="1"/>
          </p:cNvSpPr>
          <p:nvPr/>
        </p:nvSpPr>
        <p:spPr bwMode="auto">
          <a:xfrm>
            <a:off x="395288" y="4879975"/>
            <a:ext cx="8208962" cy="2581275"/>
          </a:xfrm>
          <a:prstGeom prst="rect">
            <a:avLst/>
          </a:prstGeom>
          <a:noFill/>
          <a:ln w="9525">
            <a:noFill/>
            <a:miter lim="800000"/>
            <a:headEnd/>
            <a:tailEnd/>
          </a:ln>
        </p:spPr>
        <p:txBody>
          <a:bodyPr/>
          <a:lstStyle/>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solidFill>
                  <a:srgbClr val="333333"/>
                </a:solidFill>
                <a:latin typeface="Calibri" pitchFamily="34" charset="0"/>
              </a:rPr>
              <a:t>Start:        	             1 January 2014</a:t>
            </a:r>
          </a:p>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solidFill>
                  <a:srgbClr val="333333"/>
                </a:solidFill>
                <a:latin typeface="Calibri" pitchFamily="34" charset="0"/>
              </a:rPr>
              <a:t>End:                  	     31 December 2016</a:t>
            </a:r>
          </a:p>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solidFill>
                  <a:srgbClr val="333333"/>
                </a:solidFill>
                <a:latin typeface="Calibri" pitchFamily="34" charset="0"/>
              </a:rPr>
              <a:t>Project coordinator:    University of Vienna</a:t>
            </a:r>
          </a:p>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solidFill>
                  <a:srgbClr val="333333"/>
                </a:solidFill>
                <a:latin typeface="Calibri" pitchFamily="34" charset="0"/>
              </a:rPr>
              <a:t>Project partners: 	     25 Partner Institutions</a:t>
            </a:r>
          </a:p>
          <a:p>
            <a:pP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solidFill>
                  <a:srgbClr val="333333"/>
                </a:solidFill>
                <a:latin typeface="Calibri" pitchFamily="34" charset="0"/>
              </a:rPr>
              <a:t>Client:                            Federal Ministry of Science, Research and Economics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par>
                                <p:cTn id="17" presetID="10" presetClass="entr"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8434"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436"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cxnSp>
        <p:nvCxnSpPr>
          <p:cNvPr id="18438" name="Gerade Verbindung 10"/>
          <p:cNvCxnSpPr>
            <a:cxnSpLocks noChangeShapeType="1"/>
          </p:cNvCxnSpPr>
          <p:nvPr/>
        </p:nvCxnSpPr>
        <p:spPr bwMode="auto">
          <a:xfrm>
            <a:off x="466725" y="1196975"/>
            <a:ext cx="8207375" cy="0"/>
          </a:xfrm>
          <a:prstGeom prst="line">
            <a:avLst/>
          </a:prstGeom>
          <a:noFill/>
          <a:ln w="19050" algn="ctr">
            <a:solidFill>
              <a:srgbClr val="009FDF"/>
            </a:solidFill>
            <a:round/>
            <a:headEnd/>
            <a:tailEnd/>
          </a:ln>
        </p:spPr>
      </p:cxnSp>
      <p:sp>
        <p:nvSpPr>
          <p:cNvPr id="18439"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18440" name="Rectangle 4"/>
          <p:cNvSpPr>
            <a:spLocks noChangeArrowheads="1"/>
          </p:cNvSpPr>
          <p:nvPr/>
        </p:nvSpPr>
        <p:spPr bwMode="auto">
          <a:xfrm>
            <a:off x="488950" y="2106613"/>
            <a:ext cx="8185150" cy="4103687"/>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8"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8442"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1"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de-DE" sz="2800" kern="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Data and process management plans</a:t>
            </a:r>
          </a:p>
        </p:txBody>
      </p:sp>
      <p:sp>
        <p:nvSpPr>
          <p:cNvPr id="18444"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23"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cxnSp>
        <p:nvCxnSpPr>
          <p:cNvPr id="18446" name="Gerade Verbindung 23"/>
          <p:cNvCxnSpPr>
            <a:cxnSpLocks noChangeShapeType="1"/>
          </p:cNvCxnSpPr>
          <p:nvPr/>
        </p:nvCxnSpPr>
        <p:spPr bwMode="auto">
          <a:xfrm>
            <a:off x="466725" y="1196975"/>
            <a:ext cx="8207375" cy="0"/>
          </a:xfrm>
          <a:prstGeom prst="line">
            <a:avLst/>
          </a:prstGeom>
          <a:noFill/>
          <a:ln w="19050" algn="ctr">
            <a:solidFill>
              <a:srgbClr val="009FDF"/>
            </a:solidFill>
            <a:round/>
            <a:headEnd/>
            <a:tailEnd/>
          </a:ln>
        </p:spPr>
      </p:cxnSp>
      <p:sp>
        <p:nvSpPr>
          <p:cNvPr id="26" name="Oval 6"/>
          <p:cNvSpPr>
            <a:spLocks noChangeArrowheads="1"/>
          </p:cNvSpPr>
          <p:nvPr/>
        </p:nvSpPr>
        <p:spPr bwMode="auto">
          <a:xfrm>
            <a:off x="179388" y="1085850"/>
            <a:ext cx="5184775" cy="1728788"/>
          </a:xfrm>
          <a:prstGeom prst="ellipse">
            <a:avLst/>
          </a:prstGeom>
          <a:noFill/>
          <a:ln w="9525">
            <a:solidFill>
              <a:schemeClr val="tx1"/>
            </a:solidFill>
            <a:round/>
            <a:headEnd/>
            <a:tailEnd/>
          </a:ln>
        </p:spPr>
        <p:txBody>
          <a:bodyPr wrap="none" anchor="ctr"/>
          <a:lstStyle/>
          <a:p>
            <a:pPr>
              <a:lnSpc>
                <a:spcPct val="95000"/>
              </a:lnSpc>
              <a:buFont typeface="Times New Roman" pitchFamily="18" charset="0"/>
              <a:buNone/>
            </a:pPr>
            <a:endParaRPr lang="en-US" altLang="de-DE" sz="1600">
              <a:solidFill>
                <a:schemeClr val="bg1"/>
              </a:solidFill>
              <a:latin typeface="Times New Roman" pitchFamily="18" charset="0"/>
              <a:ea typeface="ＭＳ Ｐゴシック" pitchFamily="34" charset="-128"/>
              <a:cs typeface="DejaVu Sans"/>
            </a:endParaRPr>
          </a:p>
        </p:txBody>
      </p:sp>
      <p:sp>
        <p:nvSpPr>
          <p:cNvPr id="27" name="Text Box 7"/>
          <p:cNvSpPr txBox="1">
            <a:spLocks noChangeArrowheads="1"/>
          </p:cNvSpPr>
          <p:nvPr/>
        </p:nvSpPr>
        <p:spPr bwMode="auto">
          <a:xfrm>
            <a:off x="1547813" y="1373188"/>
            <a:ext cx="3384550" cy="442912"/>
          </a:xfrm>
          <a:prstGeom prst="rect">
            <a:avLst/>
          </a:prstGeom>
          <a:noFill/>
          <a:ln w="9525">
            <a:noFill/>
            <a:miter lim="800000"/>
            <a:headEnd/>
            <a:tailEnd/>
          </a:ln>
        </p:spPr>
        <p:txBody>
          <a:bodyPr>
            <a:spAutoFit/>
          </a:bodyPr>
          <a:lstStyle/>
          <a:p>
            <a:pPr>
              <a:lnSpc>
                <a:spcPct val="95000"/>
              </a:lnSpc>
              <a:spcBef>
                <a:spcPct val="50000"/>
              </a:spcBef>
              <a:buFont typeface="Times New Roman" pitchFamily="18" charset="0"/>
              <a:buNone/>
            </a:pPr>
            <a:r>
              <a:rPr lang="de-AT" altLang="de-DE" sz="2400">
                <a:solidFill>
                  <a:srgbClr val="009FDF"/>
                </a:solidFill>
                <a:latin typeface="Times New Roman" pitchFamily="18" charset="0"/>
                <a:ea typeface="ＭＳ Ｐゴシック" pitchFamily="34" charset="-128"/>
                <a:cs typeface="DejaVu Sans"/>
              </a:rPr>
              <a:t>world of data</a:t>
            </a:r>
            <a:endParaRPr lang="de-DE" altLang="de-DE" sz="2400">
              <a:solidFill>
                <a:srgbClr val="009FDF"/>
              </a:solidFill>
              <a:latin typeface="Times New Roman" pitchFamily="18" charset="0"/>
              <a:ea typeface="ＭＳ Ｐゴシック" pitchFamily="34" charset="-128"/>
              <a:cs typeface="DejaVu Sans"/>
            </a:endParaRPr>
          </a:p>
        </p:txBody>
      </p:sp>
      <p:sp>
        <p:nvSpPr>
          <p:cNvPr id="28" name="Oval 8"/>
          <p:cNvSpPr>
            <a:spLocks noChangeArrowheads="1"/>
          </p:cNvSpPr>
          <p:nvPr/>
        </p:nvSpPr>
        <p:spPr bwMode="auto">
          <a:xfrm>
            <a:off x="1763713" y="3389313"/>
            <a:ext cx="3529012" cy="863600"/>
          </a:xfrm>
          <a:prstGeom prst="ellipse">
            <a:avLst/>
          </a:prstGeom>
          <a:noFill/>
          <a:ln w="9525">
            <a:solidFill>
              <a:schemeClr val="tx1"/>
            </a:solidFill>
            <a:round/>
            <a:headEnd/>
            <a:tailEnd/>
          </a:ln>
        </p:spPr>
        <p:txBody>
          <a:bodyPr wrap="none" anchor="ctr"/>
          <a:lstStyle/>
          <a:p>
            <a:pPr>
              <a:lnSpc>
                <a:spcPct val="95000"/>
              </a:lnSpc>
              <a:buFont typeface="Times New Roman" pitchFamily="18" charset="0"/>
              <a:buNone/>
            </a:pPr>
            <a:endParaRPr lang="en-US" altLang="de-DE" sz="1600">
              <a:solidFill>
                <a:schemeClr val="bg1"/>
              </a:solidFill>
              <a:latin typeface="Times New Roman" pitchFamily="18" charset="0"/>
              <a:ea typeface="ＭＳ Ｐゴシック" pitchFamily="34" charset="-128"/>
              <a:cs typeface="DejaVu Sans"/>
            </a:endParaRPr>
          </a:p>
        </p:txBody>
      </p:sp>
      <p:sp>
        <p:nvSpPr>
          <p:cNvPr id="29" name="Text Box 9"/>
          <p:cNvSpPr txBox="1">
            <a:spLocks noChangeArrowheads="1"/>
          </p:cNvSpPr>
          <p:nvPr/>
        </p:nvSpPr>
        <p:spPr bwMode="auto">
          <a:xfrm>
            <a:off x="2411413" y="3676650"/>
            <a:ext cx="2447925" cy="355600"/>
          </a:xfrm>
          <a:prstGeom prst="rect">
            <a:avLst/>
          </a:prstGeom>
          <a:noFill/>
          <a:ln w="9525">
            <a:noFill/>
            <a:miter lim="800000"/>
            <a:headEnd/>
            <a:tailEnd/>
          </a:ln>
        </p:spPr>
        <p:txBody>
          <a:bodyPr>
            <a:spAutoFit/>
          </a:bodyPr>
          <a:lstStyle/>
          <a:p>
            <a:pPr>
              <a:lnSpc>
                <a:spcPct val="95000"/>
              </a:lnSpc>
              <a:spcBef>
                <a:spcPct val="50000"/>
              </a:spcBef>
              <a:buFont typeface="Times New Roman" pitchFamily="18" charset="0"/>
              <a:buNone/>
            </a:pPr>
            <a:r>
              <a:rPr lang="de-AT" altLang="de-DE">
                <a:solidFill>
                  <a:srgbClr val="000000"/>
                </a:solidFill>
                <a:latin typeface="Times New Roman" pitchFamily="18" charset="0"/>
                <a:ea typeface="ＭＳ Ｐゴシック" pitchFamily="34" charset="-128"/>
                <a:cs typeface="DejaVu Sans"/>
              </a:rPr>
              <a:t>processed data</a:t>
            </a:r>
            <a:endParaRPr lang="de-DE" altLang="de-DE">
              <a:solidFill>
                <a:srgbClr val="000000"/>
              </a:solidFill>
              <a:latin typeface="Times New Roman" pitchFamily="18" charset="0"/>
              <a:ea typeface="ＭＳ Ｐゴシック" pitchFamily="34" charset="-128"/>
              <a:cs typeface="DejaVu Sans"/>
            </a:endParaRPr>
          </a:p>
        </p:txBody>
      </p:sp>
      <p:sp>
        <p:nvSpPr>
          <p:cNvPr id="30" name="Oval 10"/>
          <p:cNvSpPr>
            <a:spLocks noChangeArrowheads="1"/>
          </p:cNvSpPr>
          <p:nvPr/>
        </p:nvSpPr>
        <p:spPr bwMode="auto">
          <a:xfrm>
            <a:off x="1619250" y="3028950"/>
            <a:ext cx="3529013" cy="720725"/>
          </a:xfrm>
          <a:prstGeom prst="ellipse">
            <a:avLst/>
          </a:prstGeom>
          <a:noFill/>
          <a:ln w="9525">
            <a:solidFill>
              <a:schemeClr val="tx1"/>
            </a:solidFill>
            <a:round/>
            <a:headEnd/>
            <a:tailEnd/>
          </a:ln>
        </p:spPr>
        <p:txBody>
          <a:bodyPr wrap="none" anchor="ctr"/>
          <a:lstStyle/>
          <a:p>
            <a:pPr>
              <a:lnSpc>
                <a:spcPct val="95000"/>
              </a:lnSpc>
              <a:buFont typeface="Times New Roman" pitchFamily="18" charset="0"/>
              <a:buNone/>
            </a:pPr>
            <a:endParaRPr lang="en-US" altLang="de-DE" sz="1600">
              <a:solidFill>
                <a:schemeClr val="bg1"/>
              </a:solidFill>
              <a:latin typeface="Times New Roman" pitchFamily="18" charset="0"/>
              <a:ea typeface="ＭＳ Ｐゴシック" pitchFamily="34" charset="-128"/>
              <a:cs typeface="DejaVu Sans"/>
            </a:endParaRPr>
          </a:p>
        </p:txBody>
      </p:sp>
      <p:sp>
        <p:nvSpPr>
          <p:cNvPr id="31" name="Text Box 11"/>
          <p:cNvSpPr txBox="1">
            <a:spLocks noChangeArrowheads="1"/>
          </p:cNvSpPr>
          <p:nvPr/>
        </p:nvSpPr>
        <p:spPr bwMode="auto">
          <a:xfrm>
            <a:off x="2555875" y="3068638"/>
            <a:ext cx="2447925" cy="355600"/>
          </a:xfrm>
          <a:prstGeom prst="rect">
            <a:avLst/>
          </a:prstGeom>
          <a:noFill/>
          <a:ln w="9525">
            <a:noFill/>
            <a:miter lim="800000"/>
            <a:headEnd/>
            <a:tailEnd/>
          </a:ln>
        </p:spPr>
        <p:txBody>
          <a:bodyPr>
            <a:spAutoFit/>
          </a:bodyPr>
          <a:lstStyle/>
          <a:p>
            <a:pPr>
              <a:lnSpc>
                <a:spcPct val="95000"/>
              </a:lnSpc>
              <a:spcBef>
                <a:spcPct val="50000"/>
              </a:spcBef>
              <a:buFont typeface="Times New Roman" pitchFamily="18" charset="0"/>
              <a:buNone/>
            </a:pPr>
            <a:r>
              <a:rPr lang="de-AT" altLang="de-DE">
                <a:solidFill>
                  <a:srgbClr val="000000"/>
                </a:solidFill>
                <a:latin typeface="Times New Roman" pitchFamily="18" charset="0"/>
                <a:ea typeface="ＭＳ Ｐゴシック" pitchFamily="34" charset="-128"/>
                <a:cs typeface="DejaVu Sans"/>
              </a:rPr>
              <a:t>processed data</a:t>
            </a:r>
            <a:endParaRPr lang="de-DE" altLang="de-DE">
              <a:solidFill>
                <a:srgbClr val="000000"/>
              </a:solidFill>
              <a:latin typeface="Times New Roman" pitchFamily="18" charset="0"/>
              <a:ea typeface="ＭＳ Ｐゴシック" pitchFamily="34" charset="-128"/>
              <a:cs typeface="DejaVu Sans"/>
            </a:endParaRPr>
          </a:p>
        </p:txBody>
      </p:sp>
      <p:sp>
        <p:nvSpPr>
          <p:cNvPr id="32" name="Line 12"/>
          <p:cNvSpPr>
            <a:spLocks noChangeShapeType="1"/>
          </p:cNvSpPr>
          <p:nvPr/>
        </p:nvSpPr>
        <p:spPr bwMode="auto">
          <a:xfrm>
            <a:off x="1906588" y="2525713"/>
            <a:ext cx="0" cy="719137"/>
          </a:xfrm>
          <a:prstGeom prst="line">
            <a:avLst/>
          </a:prstGeom>
          <a:noFill/>
          <a:ln w="9525">
            <a:solidFill>
              <a:schemeClr val="tx1"/>
            </a:solidFill>
            <a:round/>
            <a:headEnd/>
            <a:tailEnd/>
          </a:ln>
        </p:spPr>
        <p:txBody>
          <a:bodyPr/>
          <a:lstStyle/>
          <a:p>
            <a:endParaRPr lang="de-DE"/>
          </a:p>
        </p:txBody>
      </p:sp>
      <p:sp>
        <p:nvSpPr>
          <p:cNvPr id="33" name="Line 13"/>
          <p:cNvSpPr>
            <a:spLocks noChangeShapeType="1"/>
          </p:cNvSpPr>
          <p:nvPr/>
        </p:nvSpPr>
        <p:spPr bwMode="auto">
          <a:xfrm>
            <a:off x="2266950" y="2668588"/>
            <a:ext cx="0" cy="1225550"/>
          </a:xfrm>
          <a:prstGeom prst="line">
            <a:avLst/>
          </a:prstGeom>
          <a:noFill/>
          <a:ln w="9525">
            <a:solidFill>
              <a:schemeClr val="tx1"/>
            </a:solidFill>
            <a:round/>
            <a:headEnd/>
            <a:tailEnd/>
          </a:ln>
        </p:spPr>
        <p:txBody>
          <a:bodyPr/>
          <a:lstStyle/>
          <a:p>
            <a:endParaRPr lang="de-DE"/>
          </a:p>
        </p:txBody>
      </p:sp>
      <p:sp>
        <p:nvSpPr>
          <p:cNvPr id="34" name="Oval 14"/>
          <p:cNvSpPr>
            <a:spLocks noChangeArrowheads="1"/>
          </p:cNvSpPr>
          <p:nvPr/>
        </p:nvSpPr>
        <p:spPr bwMode="auto">
          <a:xfrm>
            <a:off x="1031875" y="4448175"/>
            <a:ext cx="2808288" cy="431800"/>
          </a:xfrm>
          <a:prstGeom prst="ellipse">
            <a:avLst/>
          </a:prstGeom>
          <a:solidFill>
            <a:schemeClr val="tx2">
              <a:alpha val="25098"/>
            </a:schemeClr>
          </a:solidFill>
          <a:ln w="9525">
            <a:solidFill>
              <a:schemeClr val="tx1"/>
            </a:solidFill>
            <a:round/>
            <a:headEnd/>
            <a:tailEnd/>
          </a:ln>
        </p:spPr>
        <p:txBody>
          <a:bodyPr wrap="none" anchor="ctr"/>
          <a:lstStyle/>
          <a:p>
            <a:pPr>
              <a:lnSpc>
                <a:spcPct val="95000"/>
              </a:lnSpc>
              <a:buFont typeface="Times New Roman" pitchFamily="18" charset="0"/>
              <a:buNone/>
            </a:pPr>
            <a:endParaRPr lang="en-US" altLang="de-DE" sz="1600">
              <a:solidFill>
                <a:schemeClr val="bg1"/>
              </a:solidFill>
              <a:latin typeface="Times New Roman" pitchFamily="18" charset="0"/>
              <a:ea typeface="ＭＳ Ｐゴシック" pitchFamily="34" charset="-128"/>
              <a:cs typeface="DejaVu Sans"/>
            </a:endParaRPr>
          </a:p>
        </p:txBody>
      </p:sp>
      <p:sp>
        <p:nvSpPr>
          <p:cNvPr id="35" name="Text Box 15"/>
          <p:cNvSpPr txBox="1">
            <a:spLocks noChangeArrowheads="1"/>
          </p:cNvSpPr>
          <p:nvPr/>
        </p:nvSpPr>
        <p:spPr bwMode="auto">
          <a:xfrm>
            <a:off x="1617663" y="4445000"/>
            <a:ext cx="3025775" cy="384175"/>
          </a:xfrm>
          <a:prstGeom prst="rect">
            <a:avLst/>
          </a:prstGeom>
          <a:noFill/>
          <a:ln w="9525">
            <a:noFill/>
            <a:miter lim="800000"/>
            <a:headEnd/>
            <a:tailEnd/>
          </a:ln>
        </p:spPr>
        <p:txBody>
          <a:bodyPr>
            <a:spAutoFit/>
          </a:bodyPr>
          <a:lstStyle/>
          <a:p>
            <a:pPr>
              <a:lnSpc>
                <a:spcPct val="95000"/>
              </a:lnSpc>
              <a:spcBef>
                <a:spcPct val="50000"/>
              </a:spcBef>
              <a:buFont typeface="Times New Roman" pitchFamily="18" charset="0"/>
              <a:buNone/>
            </a:pPr>
            <a:r>
              <a:rPr lang="de-AT" altLang="de-DE" sz="2000">
                <a:solidFill>
                  <a:srgbClr val="0033CC"/>
                </a:solidFill>
                <a:latin typeface="Times New Roman" pitchFamily="18" charset="0"/>
                <a:ea typeface="ＭＳ Ｐゴシック" pitchFamily="34" charset="-128"/>
                <a:cs typeface="DejaVu Sans"/>
              </a:rPr>
              <a:t>shared data</a:t>
            </a:r>
            <a:endParaRPr lang="de-DE" altLang="de-DE" sz="2000">
              <a:solidFill>
                <a:srgbClr val="0033CC"/>
              </a:solidFill>
              <a:latin typeface="Times New Roman" pitchFamily="18" charset="0"/>
              <a:ea typeface="ＭＳ Ｐゴシック" pitchFamily="34" charset="-128"/>
              <a:cs typeface="DejaVu Sans"/>
            </a:endParaRPr>
          </a:p>
        </p:txBody>
      </p:sp>
      <p:sp>
        <p:nvSpPr>
          <p:cNvPr id="36" name="Line 16"/>
          <p:cNvSpPr>
            <a:spLocks noChangeShapeType="1"/>
          </p:cNvSpPr>
          <p:nvPr/>
        </p:nvSpPr>
        <p:spPr bwMode="auto">
          <a:xfrm>
            <a:off x="2051050" y="3965575"/>
            <a:ext cx="0" cy="719138"/>
          </a:xfrm>
          <a:prstGeom prst="line">
            <a:avLst/>
          </a:prstGeom>
          <a:noFill/>
          <a:ln w="9525">
            <a:solidFill>
              <a:schemeClr val="tx1"/>
            </a:solidFill>
            <a:round/>
            <a:headEnd/>
            <a:tailEnd/>
          </a:ln>
        </p:spPr>
        <p:txBody>
          <a:bodyPr/>
          <a:lstStyle/>
          <a:p>
            <a:endParaRPr lang="de-DE"/>
          </a:p>
        </p:txBody>
      </p:sp>
      <p:sp>
        <p:nvSpPr>
          <p:cNvPr id="37" name="Oval 17"/>
          <p:cNvSpPr>
            <a:spLocks noChangeArrowheads="1"/>
          </p:cNvSpPr>
          <p:nvPr/>
        </p:nvSpPr>
        <p:spPr bwMode="auto">
          <a:xfrm>
            <a:off x="1474788" y="5334000"/>
            <a:ext cx="1512887" cy="503238"/>
          </a:xfrm>
          <a:prstGeom prst="ellipse">
            <a:avLst/>
          </a:prstGeom>
          <a:solidFill>
            <a:srgbClr val="993300">
              <a:alpha val="20000"/>
            </a:srgbClr>
          </a:solidFill>
          <a:ln w="9525">
            <a:solidFill>
              <a:srgbClr val="800000"/>
            </a:solidFill>
            <a:round/>
            <a:headEnd/>
            <a:tailEnd/>
          </a:ln>
        </p:spPr>
        <p:txBody>
          <a:bodyPr wrap="none" anchor="ctr"/>
          <a:lstStyle/>
          <a:p>
            <a:pPr>
              <a:lnSpc>
                <a:spcPct val="95000"/>
              </a:lnSpc>
              <a:buFont typeface="Times New Roman" pitchFamily="18" charset="0"/>
              <a:buNone/>
            </a:pPr>
            <a:endParaRPr lang="en-US" altLang="de-DE" sz="1600">
              <a:solidFill>
                <a:schemeClr val="bg1"/>
              </a:solidFill>
              <a:latin typeface="Times New Roman" pitchFamily="18" charset="0"/>
              <a:ea typeface="ＭＳ Ｐゴシック" pitchFamily="34" charset="-128"/>
              <a:cs typeface="DejaVu Sans"/>
            </a:endParaRPr>
          </a:p>
        </p:txBody>
      </p:sp>
      <p:sp>
        <p:nvSpPr>
          <p:cNvPr id="38" name="Text Box 18"/>
          <p:cNvSpPr txBox="1">
            <a:spLocks noChangeArrowheads="1"/>
          </p:cNvSpPr>
          <p:nvPr/>
        </p:nvSpPr>
        <p:spPr bwMode="auto">
          <a:xfrm>
            <a:off x="2335213" y="5381625"/>
            <a:ext cx="3960812" cy="384175"/>
          </a:xfrm>
          <a:prstGeom prst="rect">
            <a:avLst/>
          </a:prstGeom>
          <a:noFill/>
          <a:ln w="9525">
            <a:noFill/>
            <a:miter lim="800000"/>
            <a:headEnd/>
            <a:tailEnd/>
          </a:ln>
        </p:spPr>
        <p:txBody>
          <a:bodyPr>
            <a:spAutoFit/>
          </a:bodyPr>
          <a:lstStyle/>
          <a:p>
            <a:pPr>
              <a:lnSpc>
                <a:spcPct val="95000"/>
              </a:lnSpc>
              <a:spcBef>
                <a:spcPct val="50000"/>
              </a:spcBef>
              <a:buFont typeface="Times New Roman" pitchFamily="18" charset="0"/>
              <a:buNone/>
            </a:pPr>
            <a:r>
              <a:rPr lang="de-AT" altLang="de-DE" sz="2000">
                <a:solidFill>
                  <a:srgbClr val="993333"/>
                </a:solidFill>
                <a:latin typeface="Times New Roman" pitchFamily="18" charset="0"/>
                <a:ea typeface="ＭＳ Ｐゴシック" pitchFamily="34" charset="-128"/>
                <a:cs typeface="DejaVu Sans"/>
              </a:rPr>
              <a:t>released data / published Data</a:t>
            </a:r>
            <a:endParaRPr lang="de-DE" altLang="de-DE" sz="2000">
              <a:solidFill>
                <a:srgbClr val="993333"/>
              </a:solidFill>
              <a:latin typeface="Times New Roman" pitchFamily="18" charset="0"/>
              <a:ea typeface="ＭＳ Ｐゴシック" pitchFamily="34" charset="-128"/>
              <a:cs typeface="DejaVu Sans"/>
            </a:endParaRPr>
          </a:p>
        </p:txBody>
      </p:sp>
      <p:sp>
        <p:nvSpPr>
          <p:cNvPr id="39" name="Oval 19"/>
          <p:cNvSpPr>
            <a:spLocks noChangeArrowheads="1"/>
          </p:cNvSpPr>
          <p:nvPr/>
        </p:nvSpPr>
        <p:spPr bwMode="auto">
          <a:xfrm>
            <a:off x="2844800" y="6126163"/>
            <a:ext cx="503238" cy="287337"/>
          </a:xfrm>
          <a:prstGeom prst="ellipse">
            <a:avLst/>
          </a:prstGeom>
          <a:solidFill>
            <a:srgbClr val="FFCC00"/>
          </a:solidFill>
          <a:ln w="38100">
            <a:solidFill>
              <a:srgbClr val="008000"/>
            </a:solidFill>
            <a:round/>
            <a:headEnd/>
            <a:tailEnd/>
          </a:ln>
        </p:spPr>
        <p:txBody>
          <a:bodyPr wrap="none" anchor="ctr"/>
          <a:lstStyle/>
          <a:p>
            <a:pPr>
              <a:lnSpc>
                <a:spcPct val="95000"/>
              </a:lnSpc>
              <a:buFont typeface="Times New Roman" pitchFamily="18" charset="0"/>
              <a:buNone/>
            </a:pPr>
            <a:endParaRPr lang="en-US" altLang="de-DE" sz="1600">
              <a:solidFill>
                <a:schemeClr val="bg1"/>
              </a:solidFill>
              <a:latin typeface="Times New Roman" pitchFamily="18" charset="0"/>
              <a:ea typeface="ＭＳ Ｐゴシック" pitchFamily="34" charset="-128"/>
              <a:cs typeface="DejaVu Sans"/>
            </a:endParaRPr>
          </a:p>
        </p:txBody>
      </p:sp>
      <p:sp>
        <p:nvSpPr>
          <p:cNvPr id="40" name="Text Box 20"/>
          <p:cNvSpPr txBox="1">
            <a:spLocks noChangeArrowheads="1"/>
          </p:cNvSpPr>
          <p:nvPr/>
        </p:nvSpPr>
        <p:spPr bwMode="auto">
          <a:xfrm>
            <a:off x="3478213" y="6048375"/>
            <a:ext cx="2447925" cy="384175"/>
          </a:xfrm>
          <a:prstGeom prst="rect">
            <a:avLst/>
          </a:prstGeom>
          <a:noFill/>
          <a:ln w="9525">
            <a:noFill/>
            <a:miter lim="800000"/>
            <a:headEnd/>
            <a:tailEnd/>
          </a:ln>
        </p:spPr>
        <p:txBody>
          <a:bodyPr>
            <a:spAutoFit/>
          </a:bodyPr>
          <a:lstStyle/>
          <a:p>
            <a:pPr>
              <a:lnSpc>
                <a:spcPct val="95000"/>
              </a:lnSpc>
              <a:spcBef>
                <a:spcPct val="50000"/>
              </a:spcBef>
              <a:buFont typeface="Times New Roman" pitchFamily="18" charset="0"/>
              <a:buNone/>
            </a:pPr>
            <a:r>
              <a:rPr lang="de-AT" altLang="de-DE" sz="2000">
                <a:solidFill>
                  <a:srgbClr val="006600"/>
                </a:solidFill>
                <a:latin typeface="Times New Roman" pitchFamily="18" charset="0"/>
                <a:ea typeface="ＭＳ Ｐゴシック" pitchFamily="34" charset="-128"/>
                <a:cs typeface="DejaVu Sans"/>
              </a:rPr>
              <a:t>OA-published data</a:t>
            </a:r>
            <a:endParaRPr lang="de-DE" altLang="de-DE" sz="2000">
              <a:solidFill>
                <a:srgbClr val="006600"/>
              </a:solidFill>
              <a:latin typeface="Times New Roman" pitchFamily="18" charset="0"/>
              <a:ea typeface="ＭＳ Ｐゴシック" pitchFamily="34" charset="-128"/>
              <a:cs typeface="DejaVu Sans"/>
            </a:endParaRPr>
          </a:p>
        </p:txBody>
      </p:sp>
      <p:sp>
        <p:nvSpPr>
          <p:cNvPr id="41" name="Line 21"/>
          <p:cNvSpPr>
            <a:spLocks noChangeShapeType="1"/>
          </p:cNvSpPr>
          <p:nvPr/>
        </p:nvSpPr>
        <p:spPr bwMode="auto">
          <a:xfrm>
            <a:off x="2411413" y="4902200"/>
            <a:ext cx="0" cy="503238"/>
          </a:xfrm>
          <a:prstGeom prst="line">
            <a:avLst/>
          </a:prstGeom>
          <a:noFill/>
          <a:ln w="9525">
            <a:solidFill>
              <a:schemeClr val="tx1"/>
            </a:solidFill>
            <a:round/>
            <a:headEnd/>
            <a:tailEnd/>
          </a:ln>
        </p:spPr>
        <p:txBody>
          <a:bodyPr/>
          <a:lstStyle/>
          <a:p>
            <a:endParaRPr lang="de-DE"/>
          </a:p>
        </p:txBody>
      </p:sp>
      <p:sp>
        <p:nvSpPr>
          <p:cNvPr id="42" name="Line 22"/>
          <p:cNvSpPr>
            <a:spLocks noChangeShapeType="1"/>
          </p:cNvSpPr>
          <p:nvPr/>
        </p:nvSpPr>
        <p:spPr bwMode="auto">
          <a:xfrm>
            <a:off x="2771775" y="5765800"/>
            <a:ext cx="215900" cy="360363"/>
          </a:xfrm>
          <a:prstGeom prst="line">
            <a:avLst/>
          </a:prstGeom>
          <a:noFill/>
          <a:ln w="9525">
            <a:solidFill>
              <a:schemeClr val="tx1"/>
            </a:solidFill>
            <a:round/>
            <a:headEnd/>
            <a:tailEnd/>
          </a:ln>
        </p:spPr>
        <p:txBody>
          <a:bodyPr/>
          <a:lstStyle/>
          <a:p>
            <a:endParaRPr lang="de-DE"/>
          </a:p>
        </p:txBody>
      </p:sp>
      <p:grpSp>
        <p:nvGrpSpPr>
          <p:cNvPr id="43" name="Gruppieren 4"/>
          <p:cNvGrpSpPr>
            <a:grpSpLocks/>
          </p:cNvGrpSpPr>
          <p:nvPr/>
        </p:nvGrpSpPr>
        <p:grpSpPr bwMode="auto">
          <a:xfrm>
            <a:off x="7416800" y="1876425"/>
            <a:ext cx="395288" cy="360363"/>
            <a:chOff x="2879812" y="192113"/>
            <a:chExt cx="448072" cy="408137"/>
          </a:xfrm>
        </p:grpSpPr>
        <p:sp>
          <p:nvSpPr>
            <p:cNvPr id="44" name="Rechteck 5"/>
            <p:cNvSpPr/>
            <p:nvPr/>
          </p:nvSpPr>
          <p:spPr>
            <a:xfrm>
              <a:off x="2879812" y="192113"/>
              <a:ext cx="215938" cy="2157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8" charset="0"/>
                <a:buNone/>
                <a:defRPr/>
              </a:pPr>
              <a:endParaRPr lang="de-AT"/>
            </a:p>
          </p:txBody>
        </p:sp>
        <p:sp>
          <p:nvSpPr>
            <p:cNvPr id="45" name="Rechteck 6"/>
            <p:cNvSpPr/>
            <p:nvPr/>
          </p:nvSpPr>
          <p:spPr>
            <a:xfrm>
              <a:off x="3003977" y="280214"/>
              <a:ext cx="215938" cy="21755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8" charset="0"/>
                <a:buNone/>
                <a:defRPr/>
              </a:pPr>
              <a:endParaRPr lang="de-AT"/>
            </a:p>
          </p:txBody>
        </p:sp>
        <p:sp>
          <p:nvSpPr>
            <p:cNvPr id="46" name="Rechteck 7"/>
            <p:cNvSpPr/>
            <p:nvPr/>
          </p:nvSpPr>
          <p:spPr>
            <a:xfrm>
              <a:off x="3111946" y="384495"/>
              <a:ext cx="215938" cy="215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8" charset="0"/>
                <a:buNone/>
                <a:defRPr/>
              </a:pPr>
              <a:endParaRPr lang="de-AT"/>
            </a:p>
          </p:txBody>
        </p:sp>
      </p:grpSp>
      <p:sp>
        <p:nvSpPr>
          <p:cNvPr id="47" name="Oval 28"/>
          <p:cNvSpPr>
            <a:spLocks noChangeArrowheads="1"/>
          </p:cNvSpPr>
          <p:nvPr/>
        </p:nvSpPr>
        <p:spPr bwMode="auto">
          <a:xfrm>
            <a:off x="7019925" y="1230313"/>
            <a:ext cx="1223963" cy="1727200"/>
          </a:xfrm>
          <a:prstGeom prst="ellipse">
            <a:avLst/>
          </a:prstGeom>
          <a:noFill/>
          <a:ln w="9525">
            <a:solidFill>
              <a:schemeClr val="tx1"/>
            </a:solidFill>
            <a:round/>
            <a:headEnd/>
            <a:tailEnd/>
          </a:ln>
        </p:spPr>
        <p:txBody>
          <a:bodyPr wrap="none" anchor="ctr"/>
          <a:lstStyle/>
          <a:p>
            <a:pPr>
              <a:lnSpc>
                <a:spcPct val="95000"/>
              </a:lnSpc>
              <a:buFont typeface="Times New Roman" pitchFamily="18" charset="0"/>
              <a:buNone/>
            </a:pPr>
            <a:endParaRPr lang="en-US" altLang="de-DE" sz="1600">
              <a:solidFill>
                <a:schemeClr val="bg1"/>
              </a:solidFill>
              <a:latin typeface="Times New Roman" pitchFamily="18" charset="0"/>
              <a:ea typeface="ＭＳ Ｐゴシック" pitchFamily="34" charset="-128"/>
              <a:cs typeface="DejaVu Sans"/>
            </a:endParaRPr>
          </a:p>
        </p:txBody>
      </p:sp>
      <p:sp>
        <p:nvSpPr>
          <p:cNvPr id="52" name="Rectangle 33"/>
          <p:cNvSpPr>
            <a:spLocks noChangeArrowheads="1"/>
          </p:cNvSpPr>
          <p:nvPr/>
        </p:nvSpPr>
        <p:spPr bwMode="auto">
          <a:xfrm>
            <a:off x="8316913" y="1196975"/>
            <a:ext cx="358775" cy="2374900"/>
          </a:xfrm>
          <a:prstGeom prst="rect">
            <a:avLst/>
          </a:prstGeom>
          <a:noFill/>
          <a:ln w="28575">
            <a:solidFill>
              <a:schemeClr val="tx1"/>
            </a:solidFill>
            <a:miter lim="800000"/>
            <a:headEnd/>
            <a:tailEnd/>
          </a:ln>
        </p:spPr>
        <p:txBody>
          <a:bodyPr wrap="none" anchor="ctr"/>
          <a:lstStyle/>
          <a:p>
            <a:pPr>
              <a:lnSpc>
                <a:spcPct val="95000"/>
              </a:lnSpc>
              <a:buFont typeface="Times New Roman" pitchFamily="18" charset="0"/>
              <a:buNone/>
            </a:pPr>
            <a:endParaRPr lang="en-US" altLang="de-DE" sz="1600">
              <a:solidFill>
                <a:schemeClr val="bg1"/>
              </a:solidFill>
              <a:latin typeface="Times New Roman" pitchFamily="18" charset="0"/>
              <a:ea typeface="ＭＳ Ｐゴシック" pitchFamily="34" charset="-128"/>
              <a:cs typeface="DejaVu Sans"/>
            </a:endParaRPr>
          </a:p>
        </p:txBody>
      </p:sp>
      <p:sp>
        <p:nvSpPr>
          <p:cNvPr id="53" name="Rectangle 34"/>
          <p:cNvSpPr>
            <a:spLocks noChangeArrowheads="1"/>
          </p:cNvSpPr>
          <p:nvPr/>
        </p:nvSpPr>
        <p:spPr bwMode="auto">
          <a:xfrm>
            <a:off x="8532813" y="1485900"/>
            <a:ext cx="358775" cy="2374900"/>
          </a:xfrm>
          <a:prstGeom prst="rect">
            <a:avLst/>
          </a:prstGeom>
          <a:noFill/>
          <a:ln w="28575">
            <a:solidFill>
              <a:srgbClr val="008000"/>
            </a:solidFill>
            <a:miter lim="800000"/>
            <a:headEnd/>
            <a:tailEnd/>
          </a:ln>
        </p:spPr>
        <p:txBody>
          <a:bodyPr wrap="none" anchor="ctr"/>
          <a:lstStyle/>
          <a:p>
            <a:pPr>
              <a:lnSpc>
                <a:spcPct val="95000"/>
              </a:lnSpc>
              <a:buFont typeface="Times New Roman" pitchFamily="18" charset="0"/>
              <a:buNone/>
            </a:pPr>
            <a:endParaRPr lang="en-US" altLang="de-DE" sz="1600">
              <a:solidFill>
                <a:schemeClr val="bg1"/>
              </a:solidFill>
              <a:latin typeface="Times New Roman" pitchFamily="18" charset="0"/>
              <a:ea typeface="ＭＳ Ｐゴシック" pitchFamily="34" charset="-128"/>
              <a:cs typeface="DejaVu Sans"/>
            </a:endParaRPr>
          </a:p>
        </p:txBody>
      </p:sp>
      <p:sp>
        <p:nvSpPr>
          <p:cNvPr id="54" name="Line 36"/>
          <p:cNvSpPr>
            <a:spLocks noChangeShapeType="1"/>
          </p:cNvSpPr>
          <p:nvPr/>
        </p:nvSpPr>
        <p:spPr bwMode="auto">
          <a:xfrm>
            <a:off x="5508625" y="1341438"/>
            <a:ext cx="0" cy="1008062"/>
          </a:xfrm>
          <a:prstGeom prst="line">
            <a:avLst/>
          </a:prstGeom>
          <a:noFill/>
          <a:ln w="9525">
            <a:solidFill>
              <a:schemeClr val="tx1"/>
            </a:solidFill>
            <a:round/>
            <a:headEnd/>
            <a:tailEnd type="triangle" w="med" len="med"/>
          </a:ln>
        </p:spPr>
        <p:txBody>
          <a:bodyPr/>
          <a:lstStyle/>
          <a:p>
            <a:endParaRPr lang="de-DE"/>
          </a:p>
        </p:txBody>
      </p:sp>
      <p:sp>
        <p:nvSpPr>
          <p:cNvPr id="55" name="Line 37"/>
          <p:cNvSpPr>
            <a:spLocks noChangeShapeType="1"/>
          </p:cNvSpPr>
          <p:nvPr/>
        </p:nvSpPr>
        <p:spPr bwMode="auto">
          <a:xfrm>
            <a:off x="5724525" y="1557338"/>
            <a:ext cx="0" cy="1008062"/>
          </a:xfrm>
          <a:prstGeom prst="line">
            <a:avLst/>
          </a:prstGeom>
          <a:noFill/>
          <a:ln w="9525">
            <a:solidFill>
              <a:schemeClr val="tx1"/>
            </a:solidFill>
            <a:round/>
            <a:headEnd/>
            <a:tailEnd type="triangle" w="med" len="med"/>
          </a:ln>
        </p:spPr>
        <p:txBody>
          <a:bodyPr/>
          <a:lstStyle/>
          <a:p>
            <a:endParaRPr lang="de-DE"/>
          </a:p>
        </p:txBody>
      </p:sp>
      <p:sp>
        <p:nvSpPr>
          <p:cNvPr id="56" name="Line 38"/>
          <p:cNvSpPr>
            <a:spLocks noChangeShapeType="1"/>
          </p:cNvSpPr>
          <p:nvPr/>
        </p:nvSpPr>
        <p:spPr bwMode="auto">
          <a:xfrm>
            <a:off x="5940425" y="1773238"/>
            <a:ext cx="0" cy="1008062"/>
          </a:xfrm>
          <a:prstGeom prst="line">
            <a:avLst/>
          </a:prstGeom>
          <a:noFill/>
          <a:ln w="9525">
            <a:solidFill>
              <a:schemeClr val="tx1"/>
            </a:solidFill>
            <a:round/>
            <a:headEnd/>
            <a:tailEnd type="triangle" w="med" len="med"/>
          </a:ln>
        </p:spPr>
        <p:txBody>
          <a:bodyPr/>
          <a:lstStyle/>
          <a:p>
            <a:endParaRPr lang="de-DE"/>
          </a:p>
        </p:txBody>
      </p:sp>
      <p:sp>
        <p:nvSpPr>
          <p:cNvPr id="57" name="Line 39"/>
          <p:cNvSpPr>
            <a:spLocks noChangeShapeType="1"/>
          </p:cNvSpPr>
          <p:nvPr/>
        </p:nvSpPr>
        <p:spPr bwMode="auto">
          <a:xfrm>
            <a:off x="6156325" y="1989138"/>
            <a:ext cx="0" cy="1008062"/>
          </a:xfrm>
          <a:prstGeom prst="line">
            <a:avLst/>
          </a:prstGeom>
          <a:noFill/>
          <a:ln w="9525">
            <a:solidFill>
              <a:schemeClr val="tx1"/>
            </a:solidFill>
            <a:round/>
            <a:headEnd/>
            <a:tailEnd type="triangle" w="med" len="med"/>
          </a:ln>
        </p:spPr>
        <p:txBody>
          <a:bodyPr/>
          <a:lstStyle/>
          <a:p>
            <a:endParaRPr lang="de-DE"/>
          </a:p>
        </p:txBody>
      </p:sp>
      <p:sp>
        <p:nvSpPr>
          <p:cNvPr id="58" name="Line 40"/>
          <p:cNvSpPr>
            <a:spLocks noChangeShapeType="1"/>
          </p:cNvSpPr>
          <p:nvPr/>
        </p:nvSpPr>
        <p:spPr bwMode="auto">
          <a:xfrm>
            <a:off x="6372225" y="2205038"/>
            <a:ext cx="0" cy="1008062"/>
          </a:xfrm>
          <a:prstGeom prst="line">
            <a:avLst/>
          </a:prstGeom>
          <a:noFill/>
          <a:ln w="9525">
            <a:solidFill>
              <a:schemeClr val="tx1"/>
            </a:solidFill>
            <a:round/>
            <a:headEnd/>
            <a:tailEnd type="triangle" w="med" len="med"/>
          </a:ln>
        </p:spPr>
        <p:txBody>
          <a:bodyPr/>
          <a:lstStyle/>
          <a:p>
            <a:endParaRPr lang="de-DE"/>
          </a:p>
        </p:txBody>
      </p:sp>
      <p:sp>
        <p:nvSpPr>
          <p:cNvPr id="59" name="Text Box 44"/>
          <p:cNvSpPr txBox="1">
            <a:spLocks noChangeArrowheads="1"/>
          </p:cNvSpPr>
          <p:nvPr/>
        </p:nvSpPr>
        <p:spPr bwMode="auto">
          <a:xfrm>
            <a:off x="5435600" y="1546225"/>
            <a:ext cx="2232025" cy="560388"/>
          </a:xfrm>
          <a:prstGeom prst="rect">
            <a:avLst/>
          </a:prstGeom>
          <a:noFill/>
          <a:ln w="9525">
            <a:noFill/>
            <a:miter lim="800000"/>
            <a:headEnd/>
            <a:tailEnd/>
          </a:ln>
        </p:spPr>
        <p:txBody>
          <a:bodyPr>
            <a:spAutoFit/>
          </a:bodyPr>
          <a:lstStyle/>
          <a:p>
            <a:pPr>
              <a:lnSpc>
                <a:spcPct val="95000"/>
              </a:lnSpc>
              <a:spcBef>
                <a:spcPct val="50000"/>
              </a:spcBef>
              <a:buFont typeface="Times New Roman" pitchFamily="18" charset="0"/>
              <a:buNone/>
            </a:pPr>
            <a:r>
              <a:rPr lang="de-AT" altLang="de-DE" sz="1600">
                <a:solidFill>
                  <a:srgbClr val="000000"/>
                </a:solidFill>
                <a:latin typeface="Times New Roman" pitchFamily="18" charset="0"/>
                <a:ea typeface="ＭＳ Ｐゴシック" pitchFamily="34" charset="-128"/>
                <a:cs typeface="DejaVu Sans"/>
              </a:rPr>
              <a:t>Steps,  into the repositories</a:t>
            </a:r>
            <a:endParaRPr lang="de-DE" altLang="de-DE" sz="1600">
              <a:solidFill>
                <a:srgbClr val="000000"/>
              </a:solidFill>
              <a:latin typeface="Times New Roman" pitchFamily="18" charset="0"/>
              <a:ea typeface="ＭＳ Ｐゴシック" pitchFamily="34" charset="-128"/>
              <a:cs typeface="DejaVu Sans"/>
            </a:endParaRPr>
          </a:p>
        </p:txBody>
      </p:sp>
      <p:sp>
        <p:nvSpPr>
          <p:cNvPr id="60" name="Line 43"/>
          <p:cNvSpPr>
            <a:spLocks noChangeShapeType="1"/>
          </p:cNvSpPr>
          <p:nvPr/>
        </p:nvSpPr>
        <p:spPr bwMode="auto">
          <a:xfrm>
            <a:off x="3059113" y="2060575"/>
            <a:ext cx="3889375" cy="0"/>
          </a:xfrm>
          <a:prstGeom prst="line">
            <a:avLst/>
          </a:prstGeom>
          <a:noFill/>
          <a:ln w="38100">
            <a:solidFill>
              <a:schemeClr val="tx1"/>
            </a:solidFill>
            <a:round/>
            <a:headEnd/>
            <a:tailEnd type="triangle" w="med" len="med"/>
          </a:ln>
        </p:spPr>
        <p:txBody>
          <a:bodyPr/>
          <a:lstStyle/>
          <a:p>
            <a:endParaRPr lang="de-DE"/>
          </a:p>
        </p:txBody>
      </p:sp>
      <p:pic>
        <p:nvPicPr>
          <p:cNvPr id="61" name="Picture 22"/>
          <p:cNvPicPr>
            <a:picLocks noChangeAspect="1" noChangeArrowheads="1"/>
          </p:cNvPicPr>
          <p:nvPr/>
        </p:nvPicPr>
        <p:blipFill>
          <a:blip r:embed="rId2"/>
          <a:srcRect/>
          <a:stretch>
            <a:fillRect/>
          </a:stretch>
        </p:blipFill>
        <p:spPr bwMode="auto">
          <a:xfrm>
            <a:off x="971550" y="1771650"/>
            <a:ext cx="390525" cy="504825"/>
          </a:xfrm>
          <a:prstGeom prst="rect">
            <a:avLst/>
          </a:prstGeom>
          <a:noFill/>
          <a:ln w="9525">
            <a:noFill/>
            <a:miter lim="800000"/>
            <a:headEnd/>
            <a:tailEnd/>
          </a:ln>
        </p:spPr>
      </p:pic>
      <p:sp>
        <p:nvSpPr>
          <p:cNvPr id="62" name="Text Box 38"/>
          <p:cNvSpPr txBox="1">
            <a:spLocks noChangeArrowheads="1"/>
          </p:cNvSpPr>
          <p:nvPr/>
        </p:nvSpPr>
        <p:spPr bwMode="auto">
          <a:xfrm>
            <a:off x="6516688" y="4005263"/>
            <a:ext cx="2305050" cy="439737"/>
          </a:xfrm>
          <a:prstGeom prst="rect">
            <a:avLst/>
          </a:prstGeom>
          <a:noFill/>
          <a:ln w="9525">
            <a:noFill/>
            <a:miter lim="800000"/>
            <a:headEnd/>
            <a:tailEnd/>
          </a:ln>
        </p:spPr>
        <p:txBody>
          <a:bodyPr>
            <a:spAutoFit/>
          </a:bodyPr>
          <a:lstStyle/>
          <a:p>
            <a:pPr>
              <a:lnSpc>
                <a:spcPct val="95000"/>
              </a:lnSpc>
              <a:spcBef>
                <a:spcPct val="50000"/>
              </a:spcBef>
              <a:buFont typeface="Times New Roman" pitchFamily="18" charset="0"/>
              <a:buNone/>
            </a:pPr>
            <a:r>
              <a:rPr lang="de-DE" altLang="de-DE" sz="2400">
                <a:solidFill>
                  <a:srgbClr val="39471D"/>
                </a:solidFill>
                <a:latin typeface="Times New Roman" pitchFamily="18" charset="0"/>
                <a:ea typeface="ＭＳ Ｐゴシック" pitchFamily="34" charset="-128"/>
                <a:cs typeface="DejaVu Sans"/>
              </a:rPr>
              <a:t>visualization</a:t>
            </a:r>
            <a:endParaRPr lang="de-AT" altLang="de-DE" sz="2400">
              <a:solidFill>
                <a:srgbClr val="39471D"/>
              </a:solidFill>
              <a:latin typeface="Times New Roman" pitchFamily="18" charset="0"/>
              <a:ea typeface="ＭＳ Ｐゴシック" pitchFamily="34" charset="-128"/>
              <a:cs typeface="DejaVu Sans"/>
            </a:endParaRPr>
          </a:p>
        </p:txBody>
      </p:sp>
      <p:sp>
        <p:nvSpPr>
          <p:cNvPr id="63" name="Line 39"/>
          <p:cNvSpPr>
            <a:spLocks noChangeShapeType="1"/>
          </p:cNvSpPr>
          <p:nvPr/>
        </p:nvSpPr>
        <p:spPr bwMode="auto">
          <a:xfrm flipV="1">
            <a:off x="8135938" y="3789363"/>
            <a:ext cx="252412" cy="360362"/>
          </a:xfrm>
          <a:prstGeom prst="line">
            <a:avLst/>
          </a:prstGeom>
          <a:noFill/>
          <a:ln w="9525">
            <a:solidFill>
              <a:schemeClr val="tx1"/>
            </a:solidFill>
            <a:round/>
            <a:headEnd/>
            <a:tailEnd type="triangle" w="med" len="med"/>
          </a:ln>
        </p:spPr>
        <p:txBody>
          <a:bodyPr/>
          <a:lstStyle/>
          <a:p>
            <a:endParaRPr lang="de-DE"/>
          </a:p>
        </p:txBody>
      </p:sp>
      <p:sp>
        <p:nvSpPr>
          <p:cNvPr id="64" name="Text Box 44"/>
          <p:cNvSpPr txBox="1">
            <a:spLocks noChangeArrowheads="1"/>
          </p:cNvSpPr>
          <p:nvPr/>
        </p:nvSpPr>
        <p:spPr bwMode="auto">
          <a:xfrm>
            <a:off x="7042150" y="3008313"/>
            <a:ext cx="2232025" cy="327025"/>
          </a:xfrm>
          <a:prstGeom prst="rect">
            <a:avLst/>
          </a:prstGeom>
          <a:noFill/>
          <a:ln w="9525">
            <a:noFill/>
            <a:miter lim="800000"/>
            <a:headEnd/>
            <a:tailEnd/>
          </a:ln>
        </p:spPr>
        <p:txBody>
          <a:bodyPr>
            <a:spAutoFit/>
          </a:bodyPr>
          <a:lstStyle/>
          <a:p>
            <a:pPr>
              <a:lnSpc>
                <a:spcPct val="95000"/>
              </a:lnSpc>
              <a:spcBef>
                <a:spcPct val="50000"/>
              </a:spcBef>
              <a:buFont typeface="Times New Roman" pitchFamily="18" charset="0"/>
              <a:buNone/>
            </a:pPr>
            <a:r>
              <a:rPr lang="de-AT" altLang="de-DE" sz="1600">
                <a:solidFill>
                  <a:srgbClr val="000000"/>
                </a:solidFill>
                <a:latin typeface="Times New Roman" pitchFamily="18" charset="0"/>
                <a:ea typeface="ＭＳ Ｐゴシック" pitchFamily="34" charset="-128"/>
                <a:cs typeface="DejaVu Sans"/>
              </a:rPr>
              <a:t>Repositories</a:t>
            </a:r>
            <a:endParaRPr lang="de-DE" altLang="de-DE" sz="1600">
              <a:solidFill>
                <a:srgbClr val="000000"/>
              </a:solidFill>
              <a:latin typeface="Times New Roman" pitchFamily="18" charset="0"/>
              <a:ea typeface="ＭＳ Ｐゴシック" pitchFamily="34" charset="-128"/>
              <a:cs typeface="DejaVu Sans"/>
            </a:endParaRPr>
          </a:p>
        </p:txBody>
      </p:sp>
      <p:sp>
        <p:nvSpPr>
          <p:cNvPr id="65" name="Line 43"/>
          <p:cNvSpPr>
            <a:spLocks noChangeShapeType="1"/>
          </p:cNvSpPr>
          <p:nvPr/>
        </p:nvSpPr>
        <p:spPr bwMode="auto">
          <a:xfrm>
            <a:off x="468313" y="1196975"/>
            <a:ext cx="7848600" cy="0"/>
          </a:xfrm>
          <a:prstGeom prst="line">
            <a:avLst/>
          </a:prstGeom>
          <a:noFill/>
          <a:ln w="38100">
            <a:solidFill>
              <a:srgbClr val="C00000"/>
            </a:solidFill>
            <a:round/>
            <a:headEnd/>
            <a:tailEnd type="triangle" w="med" len="med"/>
          </a:ln>
        </p:spPr>
        <p:txBody>
          <a:bodyPr/>
          <a:lstStyle/>
          <a:p>
            <a:endParaRPr lang="de-DE"/>
          </a:p>
        </p:txBody>
      </p:sp>
      <p:grpSp>
        <p:nvGrpSpPr>
          <p:cNvPr id="66" name="Gruppieren 4"/>
          <p:cNvGrpSpPr>
            <a:grpSpLocks/>
          </p:cNvGrpSpPr>
          <p:nvPr/>
        </p:nvGrpSpPr>
        <p:grpSpPr bwMode="auto">
          <a:xfrm>
            <a:off x="2195513" y="1916113"/>
            <a:ext cx="792162" cy="746125"/>
            <a:chOff x="2879812" y="192113"/>
            <a:chExt cx="448072" cy="408137"/>
          </a:xfrm>
        </p:grpSpPr>
        <p:sp>
          <p:nvSpPr>
            <p:cNvPr id="67" name="Rechteck 5"/>
            <p:cNvSpPr/>
            <p:nvPr/>
          </p:nvSpPr>
          <p:spPr>
            <a:xfrm>
              <a:off x="2879812" y="192113"/>
              <a:ext cx="215506" cy="2153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8" charset="0"/>
                <a:buNone/>
                <a:defRPr/>
              </a:pPr>
              <a:endParaRPr lang="de-AT"/>
            </a:p>
          </p:txBody>
        </p:sp>
        <p:sp>
          <p:nvSpPr>
            <p:cNvPr id="68" name="Rechteck 6"/>
            <p:cNvSpPr/>
            <p:nvPr/>
          </p:nvSpPr>
          <p:spPr>
            <a:xfrm>
              <a:off x="3003728" y="279819"/>
              <a:ext cx="216403" cy="217963"/>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8" charset="0"/>
                <a:buNone/>
                <a:defRPr/>
              </a:pPr>
              <a:endParaRPr lang="de-AT"/>
            </a:p>
          </p:txBody>
        </p:sp>
        <p:sp>
          <p:nvSpPr>
            <p:cNvPr id="69" name="Rechteck 7"/>
            <p:cNvSpPr/>
            <p:nvPr/>
          </p:nvSpPr>
          <p:spPr>
            <a:xfrm>
              <a:off x="3112378" y="384893"/>
              <a:ext cx="215506" cy="2153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8" charset="0"/>
                <a:buNone/>
                <a:defRPr/>
              </a:pPr>
              <a:endParaRPr lang="de-A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par>
                                <p:cTn id="14" presetID="10" presetClass="entr"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000"/>
                                        <p:tgtEl>
                                          <p:spTgt spid="21"/>
                                        </p:tgtEl>
                                      </p:cBhvr>
                                    </p:animEffect>
                                  </p:childTnLst>
                                </p:cTn>
                              </p:par>
                              <p:par>
                                <p:cTn id="17" presetID="10" presetClass="entr"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linds(horizontal)">
                                      <p:cBhvr>
                                        <p:cTn id="24" dur="500"/>
                                        <p:tgtEl>
                                          <p:spTgt spid="2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par>
                                <p:cTn id="28" presetID="3" presetClass="entr" presetSubtype="10" fill="hold"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blinds(horizontal)">
                                      <p:cBhvr>
                                        <p:cTn id="30" dur="5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linds(horizontal)">
                                      <p:cBhvr>
                                        <p:cTn id="35" dur="500"/>
                                        <p:tgtEl>
                                          <p:spTgt spid="28"/>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linds(horizontal)">
                                      <p:cBhvr>
                                        <p:cTn id="38" dur="500"/>
                                        <p:tgtEl>
                                          <p:spTgt spid="2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linds(horizontal)">
                                      <p:cBhvr>
                                        <p:cTn id="41" dur="500"/>
                                        <p:tgtEl>
                                          <p:spTgt spid="3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linds(horizontal)">
                                      <p:cBhvr>
                                        <p:cTn id="44" dur="500"/>
                                        <p:tgtEl>
                                          <p:spTgt spid="3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linds(horizontal)">
                                      <p:cBhvr>
                                        <p:cTn id="47" dur="500"/>
                                        <p:tgtEl>
                                          <p:spTgt spid="3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linds(horizontal)">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linds(horizontal)">
                                      <p:cBhvr>
                                        <p:cTn id="55" dur="500"/>
                                        <p:tgtEl>
                                          <p:spTgt spid="3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linds(horizontal)">
                                      <p:cBhvr>
                                        <p:cTn id="58" dur="500"/>
                                        <p:tgtEl>
                                          <p:spTgt spid="3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linds(horizontal)">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linds(horizontal)">
                                      <p:cBhvr>
                                        <p:cTn id="66" dur="500"/>
                                        <p:tgtEl>
                                          <p:spTgt spid="37"/>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blinds(horizontal)">
                                      <p:cBhvr>
                                        <p:cTn id="69" dur="500"/>
                                        <p:tgtEl>
                                          <p:spTgt spid="3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linds(horizontal)">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linds(horizontal)">
                                      <p:cBhvr>
                                        <p:cTn id="77" dur="500"/>
                                        <p:tgtEl>
                                          <p:spTgt spid="39"/>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blinds(horizontal)">
                                      <p:cBhvr>
                                        <p:cTn id="80" dur="500"/>
                                        <p:tgtEl>
                                          <p:spTgt spid="40"/>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blinds(horizontal)">
                                      <p:cBhvr>
                                        <p:cTn id="83" dur="5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blinds(horizontal)">
                                      <p:cBhvr>
                                        <p:cTn id="88" dur="500"/>
                                        <p:tgtEl>
                                          <p:spTgt spid="43"/>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blinds(horizontal)">
                                      <p:cBhvr>
                                        <p:cTn id="91" dur="500"/>
                                        <p:tgtEl>
                                          <p:spTgt spid="47"/>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blinds(horizontal)">
                                      <p:cBhvr>
                                        <p:cTn id="96" dur="500"/>
                                        <p:tgtEl>
                                          <p:spTgt spid="52"/>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blinds(horizontal)">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blinds(horizontal)">
                                      <p:cBhvr>
                                        <p:cTn id="104" dur="500"/>
                                        <p:tgtEl>
                                          <p:spTgt spid="43"/>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blinds(horizontal)">
                                      <p:cBhvr>
                                        <p:cTn id="107" dur="500"/>
                                        <p:tgtEl>
                                          <p:spTgt spid="54"/>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blinds(horizontal)">
                                      <p:cBhvr>
                                        <p:cTn id="110" dur="500"/>
                                        <p:tgtEl>
                                          <p:spTgt spid="55"/>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blinds(horizontal)">
                                      <p:cBhvr>
                                        <p:cTn id="113" dur="500"/>
                                        <p:tgtEl>
                                          <p:spTgt spid="56"/>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57"/>
                                        </p:tgtEl>
                                        <p:attrNameLst>
                                          <p:attrName>style.visibility</p:attrName>
                                        </p:attrNameLst>
                                      </p:cBhvr>
                                      <p:to>
                                        <p:strVal val="visible"/>
                                      </p:to>
                                    </p:set>
                                    <p:animEffect transition="in" filter="blinds(horizontal)">
                                      <p:cBhvr>
                                        <p:cTn id="116" dur="500"/>
                                        <p:tgtEl>
                                          <p:spTgt spid="57"/>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blinds(horizontal)">
                                      <p:cBhvr>
                                        <p:cTn id="119" dur="500"/>
                                        <p:tgtEl>
                                          <p:spTgt spid="58"/>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Effect transition="in" filter="blinds(horizontal)">
                                      <p:cBhvr>
                                        <p:cTn id="122" dur="500"/>
                                        <p:tgtEl>
                                          <p:spTgt spid="59"/>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blinds(horizontal)">
                                      <p:cBhvr>
                                        <p:cTn id="125" dur="500"/>
                                        <p:tgtEl>
                                          <p:spTgt spid="60"/>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62"/>
                                        </p:tgtEl>
                                        <p:attrNameLst>
                                          <p:attrName>style.visibility</p:attrName>
                                        </p:attrNameLst>
                                      </p:cBhvr>
                                      <p:to>
                                        <p:strVal val="visible"/>
                                      </p:to>
                                    </p:set>
                                    <p:animEffect transition="in" filter="blinds(horizontal)">
                                      <p:cBhvr>
                                        <p:cTn id="130" dur="500"/>
                                        <p:tgtEl>
                                          <p:spTgt spid="62"/>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blinds(horizontal)">
                                      <p:cBhvr>
                                        <p:cTn id="133" dur="500"/>
                                        <p:tgtEl>
                                          <p:spTgt spid="63"/>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Effect transition="in" filter="blinds(horizontal)">
                                      <p:cBhvr>
                                        <p:cTn id="136" dur="500"/>
                                        <p:tgtEl>
                                          <p:spTgt spid="64"/>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65"/>
                                        </p:tgtEl>
                                        <p:attrNameLst>
                                          <p:attrName>style.visibility</p:attrName>
                                        </p:attrNameLst>
                                      </p:cBhvr>
                                      <p:to>
                                        <p:strVal val="visible"/>
                                      </p:to>
                                    </p:set>
                                    <p:animEffect transition="in" filter="blinds(horizontal)">
                                      <p:cBhvr>
                                        <p:cTn id="139" dur="500"/>
                                        <p:tgtEl>
                                          <p:spTgt spid="65"/>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nodeType="click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blinds(horizontal)">
                                      <p:cBhvr>
                                        <p:cTn id="144" dur="500"/>
                                        <p:tgtEl>
                                          <p:spTgt spid="66"/>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nodeType="click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blinds(horizontal)">
                                      <p:cBhvr>
                                        <p:cTn id="149" dur="500"/>
                                        <p:tgtEl>
                                          <p:spTgt spid="66"/>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21"/>
                                        </p:tgtEl>
                                        <p:attrNameLst>
                                          <p:attrName>style.visibility</p:attrName>
                                        </p:attrNameLst>
                                      </p:cBhvr>
                                      <p:to>
                                        <p:strVal val="visible"/>
                                      </p:to>
                                    </p:set>
                                    <p:animEffect transition="in" filter="blinds(horizontal)">
                                      <p:cBhvr>
                                        <p:cTn id="1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animBg="1"/>
      <p:bldP spid="27" grpId="0"/>
      <p:bldP spid="28" grpId="0" animBg="1"/>
      <p:bldP spid="29" grpId="0"/>
      <p:bldP spid="30" grpId="0" animBg="1"/>
      <p:bldP spid="31" grpId="0"/>
      <p:bldP spid="32" grpId="0" animBg="1"/>
      <p:bldP spid="33" grpId="0" animBg="1"/>
      <p:bldP spid="34" grpId="0" animBg="1"/>
      <p:bldP spid="35" grpId="0"/>
      <p:bldP spid="36" grpId="0" animBg="1"/>
      <p:bldP spid="37" grpId="0" animBg="1"/>
      <p:bldP spid="38" grpId="0"/>
      <p:bldP spid="39" grpId="0" animBg="1"/>
      <p:bldP spid="40" grpId="0"/>
      <p:bldP spid="41" grpId="0" animBg="1"/>
      <p:bldP spid="42" grpId="0" animBg="1"/>
      <p:bldP spid="47" grpId="0" animBg="1"/>
      <p:bldP spid="52" grpId="0" animBg="1"/>
      <p:bldP spid="53" grpId="0" animBg="1"/>
      <p:bldP spid="54" grpId="0" animBg="1"/>
      <p:bldP spid="55" grpId="0" animBg="1"/>
      <p:bldP spid="56" grpId="0" animBg="1"/>
      <p:bldP spid="57" grpId="0" animBg="1"/>
      <p:bldP spid="58" grpId="0" animBg="1"/>
      <p:bldP spid="59" grpId="0"/>
      <p:bldP spid="60" grpId="0" animBg="1"/>
      <p:bldP spid="62" grpId="0"/>
      <p:bldP spid="63" grpId="0" animBg="1"/>
      <p:bldP spid="64" grpId="0"/>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9458"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460"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19462"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19463"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9464" name="Rechteck 1"/>
          <p:cNvSpPr>
            <a:spLocks noChangeArrowheads="1"/>
          </p:cNvSpPr>
          <p:nvPr/>
        </p:nvSpPr>
        <p:spPr bwMode="auto">
          <a:xfrm>
            <a:off x="477838" y="1504950"/>
            <a:ext cx="8196262" cy="3627438"/>
          </a:xfrm>
          <a:prstGeom prst="rect">
            <a:avLst/>
          </a:prstGeom>
          <a:noFill/>
          <a:ln w="9525">
            <a:noFill/>
            <a:miter lim="800000"/>
            <a:headEnd/>
            <a:tailEnd/>
          </a:ln>
        </p:spPr>
        <p:txBody>
          <a:bodyPr>
            <a:spAutoFit/>
          </a:bodyPr>
          <a:lstStyle/>
          <a:p>
            <a:r>
              <a:rPr lang="en-US" altLang="de-DE" sz="2000">
                <a:solidFill>
                  <a:srgbClr val="404040"/>
                </a:solidFill>
                <a:latin typeface="Calibri" pitchFamily="34" charset="0"/>
              </a:rPr>
              <a:t>The management, storage and provision of digital resources are important tasks of scientific institutions. In addition to publications and digitized theses and dissertations, </a:t>
            </a:r>
            <a:r>
              <a:rPr lang="en-US" altLang="de-DE" sz="2400">
                <a:solidFill>
                  <a:schemeClr val="accent2"/>
                </a:solidFill>
                <a:latin typeface="Calibri" pitchFamily="34" charset="0"/>
              </a:rPr>
              <a:t>more complex digital objects</a:t>
            </a:r>
            <a:r>
              <a:rPr lang="en-US" altLang="de-DE" sz="2000">
                <a:solidFill>
                  <a:srgbClr val="C00000"/>
                </a:solidFill>
                <a:latin typeface="Calibri" pitchFamily="34" charset="0"/>
              </a:rPr>
              <a:t> </a:t>
            </a:r>
            <a:r>
              <a:rPr lang="en-US" altLang="de-DE" sz="2000">
                <a:solidFill>
                  <a:srgbClr val="404040"/>
                </a:solidFill>
                <a:latin typeface="Calibri" pitchFamily="34" charset="0"/>
              </a:rPr>
              <a:t>(research data, multimedia, e-learning content, and so on) and their subsequent use have increasingly gained importance in the last few years. With the advancement of technologies, completely new approaches and methods have availed new access to data regarding its representation and reuse in research. The concept of accessibility today extends far beyond merely downloading objects, and provides various forms of reuse. </a:t>
            </a:r>
          </a:p>
          <a:p>
            <a:endParaRPr lang="en-US" altLang="de-DE" sz="2000">
              <a:latin typeface="Calibri" pitchFamily="34" charset="0"/>
            </a:endParaRPr>
          </a:p>
          <a:p>
            <a:r>
              <a:rPr lang="de-DE" altLang="de-DE" sz="2800">
                <a:solidFill>
                  <a:schemeClr val="accent2"/>
                </a:solidFill>
                <a:latin typeface="Calibri" pitchFamily="34" charset="0"/>
              </a:rPr>
              <a:t>Ensuring legal compliance is key in this context.</a:t>
            </a:r>
            <a:endParaRPr lang="de-AT" altLang="de-DE" sz="2800">
              <a:solidFill>
                <a:schemeClr val="accent2"/>
              </a:solidFill>
              <a:latin typeface="Calibri" pitchFamily="34" charset="0"/>
            </a:endParaRPr>
          </a:p>
        </p:txBody>
      </p:sp>
      <p:sp>
        <p:nvSpPr>
          <p:cNvPr id="18" name="Rectangle 1"/>
          <p:cNvSpPr txBox="1">
            <a:spLocks noChangeArrowheads="1"/>
          </p:cNvSpPr>
          <p:nvPr/>
        </p:nvSpPr>
        <p:spPr bwMode="auto">
          <a:xfrm>
            <a:off x="395288" y="692150"/>
            <a:ext cx="8208962" cy="814388"/>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800">
                <a:solidFill>
                  <a:srgbClr val="009FDF"/>
                </a:solidFill>
                <a:latin typeface="Verdana" pitchFamily="34" charset="0"/>
              </a:rPr>
              <a:t>Background /1</a:t>
            </a:r>
            <a:endParaRPr lang="de-AT" altLang="de-DE" sz="2800">
              <a:solidFill>
                <a:srgbClr val="009FD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0482"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484"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20486"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0487"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20488" name="Rechteck 1"/>
          <p:cNvSpPr>
            <a:spLocks noChangeArrowheads="1"/>
          </p:cNvSpPr>
          <p:nvPr/>
        </p:nvSpPr>
        <p:spPr bwMode="auto">
          <a:xfrm>
            <a:off x="477838" y="1504950"/>
            <a:ext cx="8196262" cy="3505200"/>
          </a:xfrm>
          <a:prstGeom prst="rect">
            <a:avLst/>
          </a:prstGeom>
          <a:noFill/>
          <a:ln w="9525">
            <a:noFill/>
            <a:miter lim="800000"/>
            <a:headEnd/>
            <a:tailEnd/>
          </a:ln>
        </p:spPr>
        <p:txBody>
          <a:bodyPr>
            <a:spAutoFit/>
          </a:bodyPr>
          <a:lstStyle/>
          <a:p>
            <a:r>
              <a:rPr lang="en-US" altLang="de-DE" sz="2000">
                <a:latin typeface="Calibri" pitchFamily="34" charset="0"/>
              </a:rPr>
              <a:t>In some areas of research, dealing with disciplinary (research data-based) repositories or data centers is a regular part of the scientific life. Institutional repositories, which are often multidisciplinary, complete the picture of an inclusive and </a:t>
            </a:r>
            <a:r>
              <a:rPr lang="en-US" altLang="de-DE" sz="2400">
                <a:solidFill>
                  <a:schemeClr val="accent2"/>
                </a:solidFill>
                <a:latin typeface="Calibri" pitchFamily="34" charset="0"/>
              </a:rPr>
              <a:t>sustainable infrastructure</a:t>
            </a:r>
            <a:r>
              <a:rPr lang="en-US" altLang="de-DE" sz="2000">
                <a:latin typeface="Calibri" pitchFamily="34" charset="0"/>
              </a:rPr>
              <a:t>. The research achievements at an institution are then made visible, permanently available and are offered both for reuse for researchers as well for the interested public. These repositories then contribute to Open Access approaches based on each policy currently used, and they highlight the interoperability with existing systems in the institution as well as systems outside the institution. In this way, the necessary preparations for the EU funding program for research and innovation – Horizon 2020 – will be met.</a:t>
            </a:r>
            <a:endParaRPr lang="de-AT" altLang="de-DE" sz="2000">
              <a:latin typeface="Calibri" pitchFamily="34" charset="0"/>
            </a:endParaRPr>
          </a:p>
        </p:txBody>
      </p:sp>
      <p:sp>
        <p:nvSpPr>
          <p:cNvPr id="18" name="Rectangle 1"/>
          <p:cNvSpPr txBox="1">
            <a:spLocks noChangeArrowheads="1"/>
          </p:cNvSpPr>
          <p:nvPr/>
        </p:nvSpPr>
        <p:spPr bwMode="auto">
          <a:xfrm>
            <a:off x="395288" y="692150"/>
            <a:ext cx="8208962" cy="814388"/>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de-DE" altLang="de-DE" sz="2800">
                <a:solidFill>
                  <a:srgbClr val="009FDF"/>
                </a:solidFill>
                <a:latin typeface="Verdana" pitchFamily="34" charset="0"/>
              </a:rPr>
              <a:t>Background /2</a:t>
            </a:r>
            <a:endParaRPr lang="de-AT" altLang="de-DE" sz="2800">
              <a:solidFill>
                <a:srgbClr val="009FD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1506"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508"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21510"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1511"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21512" name="Rechteck 1"/>
          <p:cNvSpPr>
            <a:spLocks noChangeArrowheads="1"/>
          </p:cNvSpPr>
          <p:nvPr/>
        </p:nvSpPr>
        <p:spPr bwMode="auto">
          <a:xfrm>
            <a:off x="477838" y="1504950"/>
            <a:ext cx="8196262" cy="3140075"/>
          </a:xfrm>
          <a:prstGeom prst="rect">
            <a:avLst/>
          </a:prstGeom>
          <a:noFill/>
          <a:ln w="9525">
            <a:noFill/>
            <a:miter lim="800000"/>
            <a:headEnd/>
            <a:tailEnd/>
          </a:ln>
        </p:spPr>
        <p:txBody>
          <a:bodyPr>
            <a:spAutoFit/>
          </a:bodyPr>
          <a:lstStyle/>
          <a:p>
            <a:r>
              <a:rPr lang="en-US" altLang="de-DE" sz="2000">
                <a:solidFill>
                  <a:srgbClr val="333333"/>
                </a:solidFill>
                <a:latin typeface="Calibri" pitchFamily="34" charset="0"/>
              </a:rPr>
              <a:t>The phenomenon of research data is not a new one, but its potential in science and the conditions surrounding long-term preservation and reuse are currently being discussed in a broad sense. The accessibility to research data – that is, both “born digital” data as well as digitized – in combination with the use of powerful techniques, support the concept of ​​science being collaborative and open. Experiments create reproducible and traceable results, increasing the visibility for scientists due to the now expanded ability to so readily and easily cite data. An innovative use of data will inevitably lead to new insights and outcomes of improved quality, and will eventually directly affect the reputation of researchers and institutions.</a:t>
            </a:r>
            <a:endParaRPr lang="de-AT" altLang="de-DE" sz="2000">
              <a:solidFill>
                <a:srgbClr val="333333"/>
              </a:solidFill>
              <a:latin typeface="Calibri" pitchFamily="34" charset="0"/>
            </a:endParaRPr>
          </a:p>
        </p:txBody>
      </p:sp>
      <p:sp>
        <p:nvSpPr>
          <p:cNvPr id="18" name="Rectangle 1"/>
          <p:cNvSpPr txBox="1">
            <a:spLocks noChangeArrowheads="1"/>
          </p:cNvSpPr>
          <p:nvPr/>
        </p:nvSpPr>
        <p:spPr bwMode="auto">
          <a:xfrm>
            <a:off x="395288" y="711200"/>
            <a:ext cx="8208962" cy="814388"/>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en-US" altLang="de-DE" sz="2400">
                <a:solidFill>
                  <a:srgbClr val="C00000"/>
                </a:solidFill>
                <a:latin typeface="Verdana" pitchFamily="34" charset="0"/>
              </a:rPr>
              <a:t>Focus research data and research support /1</a:t>
            </a:r>
            <a:endParaRPr lang="de-AT" altLang="de-DE" sz="2400">
              <a:solidFill>
                <a:srgbClr val="C00000"/>
              </a:solidFill>
              <a:latin typeface="Verdana" pitchFamily="34" charset="0"/>
            </a:endParaRPr>
          </a:p>
        </p:txBody>
      </p:sp>
      <p:sp>
        <p:nvSpPr>
          <p:cNvPr id="2" name="Rectangle 1"/>
          <p:cNvSpPr txBox="1">
            <a:spLocks noChangeArrowheads="1"/>
          </p:cNvSpPr>
          <p:nvPr/>
        </p:nvSpPr>
        <p:spPr bwMode="auto">
          <a:xfrm>
            <a:off x="395288" y="4991100"/>
            <a:ext cx="8208962" cy="814388"/>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en-US" altLang="de-DE" sz="2000">
                <a:solidFill>
                  <a:srgbClr val="C00000"/>
                </a:solidFill>
                <a:latin typeface="Verdana" pitchFamily="34" charset="0"/>
              </a:rPr>
              <a:t>Therefore</a:t>
            </a:r>
            <a:r>
              <a:rPr lang="de-DE" altLang="de-DE" sz="2000">
                <a:solidFill>
                  <a:srgbClr val="C00000"/>
                </a:solidFill>
                <a:latin typeface="Verdana" pitchFamily="34" charset="0"/>
              </a:rPr>
              <a:t> - </a:t>
            </a:r>
            <a:r>
              <a:rPr lang="de-DE" altLang="de-DE" sz="2000" b="1">
                <a:solidFill>
                  <a:srgbClr val="C00000"/>
                </a:solidFill>
                <a:latin typeface="Verdana" pitchFamily="34" charset="0"/>
              </a:rPr>
              <a:t>&gt;</a:t>
            </a:r>
            <a:r>
              <a:rPr lang="de-DE" altLang="de-DE" sz="2000">
                <a:solidFill>
                  <a:srgbClr val="C00000"/>
                </a:solidFill>
                <a:latin typeface="Verdana" pitchFamily="34" charset="0"/>
              </a:rPr>
              <a:t> f</a:t>
            </a:r>
            <a:r>
              <a:rPr lang="en-US" altLang="de-DE" sz="2000">
                <a:solidFill>
                  <a:srgbClr val="C00000"/>
                </a:solidFill>
                <a:latin typeface="Verdana" pitchFamily="34" charset="0"/>
              </a:rPr>
              <a:t>ocus on research data and research support</a:t>
            </a:r>
            <a:endParaRPr lang="de-AT" altLang="de-DE" sz="2000">
              <a:solidFill>
                <a:srgbClr val="C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477838" y="1628775"/>
            <a:ext cx="8208962" cy="814388"/>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0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2530"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8" name="Rectangle 1"/>
          <p:cNvSpPr txBox="1">
            <a:spLocks noChangeArrowheads="1"/>
          </p:cNvSpPr>
          <p:nvPr/>
        </p:nvSpPr>
        <p:spPr>
          <a:xfrm>
            <a:off x="395288" y="661988"/>
            <a:ext cx="8208962" cy="812800"/>
          </a:xfrm>
          <a:prstGeom prst="rect">
            <a:avLst/>
          </a:prstGeom>
          <a:noFill/>
        </p:spPr>
        <p:txBody>
          <a:bodyPr/>
          <a:lstStyle>
            <a:lvl1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mj-lt"/>
                <a:ea typeface="ＭＳ Ｐゴシック" charset="0"/>
                <a:cs typeface="+mj-cs"/>
              </a:defRPr>
            </a:lvl1pPr>
            <a:lvl2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2pPr>
            <a:lvl3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3pPr>
            <a:lvl4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4pPr>
            <a:lvl5pPr algn="l" defTabSz="449263" rtl="0" eaLnBrk="0" fontAlgn="base" hangingPunct="0">
              <a:lnSpc>
                <a:spcPct val="95000"/>
              </a:lnSpc>
              <a:spcBef>
                <a:spcPct val="0"/>
              </a:spcBef>
              <a:spcAft>
                <a:spcPct val="0"/>
              </a:spcAft>
              <a:buClr>
                <a:srgbClr val="000000"/>
              </a:buClr>
              <a:buSzPct val="100000"/>
              <a:buFont typeface="Arial" charset="0"/>
              <a:defRPr sz="2400">
                <a:solidFill>
                  <a:srgbClr val="000000"/>
                </a:solidFill>
                <a:latin typeface="Arial" charset="0"/>
                <a:ea typeface="ＭＳ Ｐゴシック" charset="0"/>
                <a:cs typeface="DejaVu Sans" charset="0"/>
              </a:defRPr>
            </a:lvl5pPr>
            <a:lvl6pPr marL="4572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6pPr>
            <a:lvl7pPr marL="9144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7pPr>
            <a:lvl8pPr marL="13716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8pPr>
            <a:lvl9pPr marL="1828800" algn="l" defTabSz="449263" rtl="0" fontAlgn="base">
              <a:lnSpc>
                <a:spcPct val="95000"/>
              </a:lnSpc>
              <a:spcBef>
                <a:spcPct val="0"/>
              </a:spcBef>
              <a:spcAft>
                <a:spcPct val="0"/>
              </a:spcAft>
              <a:buClr>
                <a:srgbClr val="000000"/>
              </a:buClr>
              <a:buSzPct val="100000"/>
              <a:buFont typeface="Arial" charset="0"/>
              <a:defRPr sz="2400">
                <a:solidFill>
                  <a:srgbClr val="000000"/>
                </a:solidFill>
                <a:latin typeface="Arial" charset="0"/>
                <a:ea typeface="DejaVu Sans" charset="0"/>
                <a:cs typeface="DejaVu Sans" charset="0"/>
              </a:defRPr>
            </a:lvl9pPr>
          </a:lstStyle>
          <a:p>
            <a:pPr eaLnBrk="1" hangingPunct="1">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de-DE" sz="28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2532" name="Rectangle 4"/>
          <p:cNvSpPr>
            <a:spLocks noChangeArrowheads="1"/>
          </p:cNvSpPr>
          <p:nvPr/>
        </p:nvSpPr>
        <p:spPr bwMode="auto">
          <a:xfrm>
            <a:off x="488950" y="2133600"/>
            <a:ext cx="8185150" cy="4103688"/>
          </a:xfrm>
          <a:prstGeom prst="rect">
            <a:avLst/>
          </a:prstGeom>
          <a:no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10" name="Rectangle 1"/>
          <p:cNvSpPr txBox="1">
            <a:spLocks noChangeArrowheads="1"/>
          </p:cNvSpPr>
          <p:nvPr/>
        </p:nvSpPr>
        <p:spPr bwMode="auto">
          <a:xfrm>
            <a:off x="501650" y="2254250"/>
            <a:ext cx="8208963" cy="814388"/>
          </a:xfrm>
          <a:prstGeom prst="rect">
            <a:avLst/>
          </a:prstGeom>
          <a:noFill/>
          <a:ln w="9525">
            <a:noFill/>
            <a:miter lim="800000"/>
            <a:headEnd/>
            <a:tailEnd/>
          </a:ln>
        </p:spPr>
        <p:txBody>
          <a:bodyPr/>
          <a:lstStyle/>
          <a:p>
            <a:pPr defTabSz="449263">
              <a:lnSpc>
                <a:spcPct val="95000"/>
              </a:lnSpc>
              <a:spcBef>
                <a:spcPct val="50000"/>
              </a:spcBef>
              <a:buClr>
                <a:srgbClr val="000000"/>
              </a:buClr>
              <a:buSzPct val="100000"/>
              <a:buFont typeface="Arial" charset="0"/>
              <a:buNone/>
            </a:pPr>
            <a:endParaRPr lang="en-US" sz="2000">
              <a:solidFill>
                <a:schemeClr val="bg1"/>
              </a:solidFill>
              <a:latin typeface="Verdana" pitchFamily="34" charset="0"/>
            </a:endParaRPr>
          </a:p>
        </p:txBody>
      </p:sp>
      <p:sp>
        <p:nvSpPr>
          <p:cNvPr id="22534" name="Rectangle 4"/>
          <p:cNvSpPr>
            <a:spLocks noChangeArrowheads="1"/>
          </p:cNvSpPr>
          <p:nvPr/>
        </p:nvSpPr>
        <p:spPr bwMode="auto">
          <a:xfrm>
            <a:off x="466725" y="2205038"/>
            <a:ext cx="4176713" cy="4103687"/>
          </a:xfrm>
          <a:prstGeom prst="rect">
            <a:avLst/>
          </a:prstGeom>
          <a:noFill/>
          <a:ln w="9525">
            <a:noFill/>
            <a:miter lim="800000"/>
            <a:headEnd/>
            <a:tailEnd/>
          </a:ln>
        </p:spPr>
        <p:txBody>
          <a:bodyPr wrap="none" anchor="ctr"/>
          <a:lstStyle/>
          <a:p>
            <a:pPr>
              <a:lnSpc>
                <a:spcPct val="95000"/>
              </a:lnSpc>
              <a:buFont typeface="Times New Roman" pitchFamily="18" charset="0"/>
              <a:buNone/>
            </a:pPr>
            <a:endParaRPr lang="de-AT" altLang="de-DE" sz="2400">
              <a:solidFill>
                <a:schemeClr val="bg1"/>
              </a:solidFill>
              <a:latin typeface="Times New Roman" pitchFamily="18" charset="0"/>
              <a:ea typeface="ＭＳ Ｐゴシック" pitchFamily="34" charset="-128"/>
              <a:cs typeface="DejaVu Sans"/>
            </a:endParaRPr>
          </a:p>
        </p:txBody>
      </p:sp>
      <p:sp>
        <p:nvSpPr>
          <p:cNvPr id="22535" name="Rectangle 4"/>
          <p:cNvSpPr>
            <a:spLocks noChangeArrowheads="1"/>
          </p:cNvSpPr>
          <p:nvPr/>
        </p:nvSpPr>
        <p:spPr bwMode="auto">
          <a:xfrm>
            <a:off x="488950" y="2133600"/>
            <a:ext cx="8185150" cy="4103688"/>
          </a:xfrm>
          <a:prstGeom prst="rect">
            <a:avLst/>
          </a:prstGeom>
          <a:solidFill>
            <a:schemeClr val="bg1"/>
          </a:solidFill>
          <a:ln w="9525">
            <a:noFill/>
            <a:miter lim="800000"/>
            <a:headEnd/>
            <a:tailEnd/>
          </a:ln>
        </p:spPr>
        <p:txBody>
          <a:bodyPr wrap="none" anchor="ctr"/>
          <a:lstStyle/>
          <a:p>
            <a:pPr eaLnBrk="0" hangingPunct="0">
              <a:lnSpc>
                <a:spcPct val="95000"/>
              </a:lnSpc>
              <a:buFont typeface="Times New Roman" pitchFamily="18" charset="0"/>
              <a:buNone/>
            </a:pPr>
            <a:endParaRPr lang="de-AT" altLang="de-DE" sz="2000">
              <a:solidFill>
                <a:schemeClr val="bg1"/>
              </a:solidFill>
              <a:latin typeface="Verdana" pitchFamily="34" charset="0"/>
              <a:ea typeface="ＭＳ Ｐゴシック" pitchFamily="34" charset="-128"/>
              <a:cs typeface="DejaVu Sans"/>
            </a:endParaRPr>
          </a:p>
        </p:txBody>
      </p:sp>
      <p:sp>
        <p:nvSpPr>
          <p:cNvPr id="22536" name="Rechteck 1"/>
          <p:cNvSpPr>
            <a:spLocks noChangeArrowheads="1"/>
          </p:cNvSpPr>
          <p:nvPr/>
        </p:nvSpPr>
        <p:spPr bwMode="auto">
          <a:xfrm>
            <a:off x="477838" y="1504950"/>
            <a:ext cx="8196262" cy="2530475"/>
          </a:xfrm>
          <a:prstGeom prst="rect">
            <a:avLst/>
          </a:prstGeom>
          <a:noFill/>
          <a:ln w="9525">
            <a:noFill/>
            <a:miter lim="800000"/>
            <a:headEnd/>
            <a:tailEnd/>
          </a:ln>
        </p:spPr>
        <p:txBody>
          <a:bodyPr>
            <a:spAutoFit/>
          </a:bodyPr>
          <a:lstStyle/>
          <a:p>
            <a:r>
              <a:rPr lang="en-US" altLang="de-DE" sz="2000">
                <a:solidFill>
                  <a:schemeClr val="accent2"/>
                </a:solidFill>
                <a:latin typeface="Calibri" pitchFamily="34" charset="0"/>
              </a:rPr>
              <a:t>The definition of “research data” is characterized by the respective discipline</a:t>
            </a:r>
            <a:r>
              <a:rPr lang="en-US" altLang="de-DE" sz="2000">
                <a:solidFill>
                  <a:srgbClr val="009FDF"/>
                </a:solidFill>
                <a:latin typeface="Calibri" pitchFamily="34" charset="0"/>
              </a:rPr>
              <a:t>. </a:t>
            </a:r>
            <a:r>
              <a:rPr lang="en-US" altLang="de-DE" sz="2000">
                <a:latin typeface="Calibri" pitchFamily="34" charset="0"/>
              </a:rPr>
              <a:t>Data may be of heterogeneous origins, have different formats and different degrees of accessibility. Whether it is published as raw data, processed data, published data or Open Access data: </a:t>
            </a:r>
            <a:r>
              <a:rPr lang="en-US" altLang="de-DE" sz="2000">
                <a:solidFill>
                  <a:schemeClr val="accent2"/>
                </a:solidFill>
                <a:latin typeface="Calibri" pitchFamily="34" charset="0"/>
              </a:rPr>
              <a:t>for re-use, it must be identifiable, readable, citable, technically interchangeable, have understandable content, be legally secure and institutionally available</a:t>
            </a:r>
            <a:r>
              <a:rPr lang="en-US" altLang="de-DE" sz="2000">
                <a:solidFill>
                  <a:srgbClr val="009FDF"/>
                </a:solidFill>
                <a:latin typeface="Calibri" pitchFamily="34" charset="0"/>
              </a:rPr>
              <a:t>. </a:t>
            </a:r>
            <a:r>
              <a:rPr lang="en-US" altLang="de-DE" sz="2000">
                <a:latin typeface="Calibri" pitchFamily="34" charset="0"/>
              </a:rPr>
              <a:t>Long-term archiving of data is an ongoing process and many factors for its exchange and re-use are already determined in the course of data generation.</a:t>
            </a:r>
            <a:endParaRPr lang="de-AT" altLang="de-DE" sz="2000">
              <a:latin typeface="Calibri" pitchFamily="34" charset="0"/>
            </a:endParaRPr>
          </a:p>
        </p:txBody>
      </p:sp>
      <p:sp>
        <p:nvSpPr>
          <p:cNvPr id="18" name="Rectangle 1"/>
          <p:cNvSpPr txBox="1">
            <a:spLocks noChangeArrowheads="1"/>
          </p:cNvSpPr>
          <p:nvPr/>
        </p:nvSpPr>
        <p:spPr bwMode="auto">
          <a:xfrm>
            <a:off x="395288" y="708025"/>
            <a:ext cx="8208962" cy="814388"/>
          </a:xfrm>
          <a:prstGeom prst="rect">
            <a:avLst/>
          </a:prstGeom>
          <a:noFill/>
          <a:ln w="9525">
            <a:noFill/>
            <a:miter lim="800000"/>
            <a:headEnd/>
            <a:tailEnd/>
          </a:ln>
        </p:spPr>
        <p:txBody>
          <a:bodyPr/>
          <a:lstStyle/>
          <a:p>
            <a:pPr defTabSz="449263" eaLnBrk="0" hangingPunct="0">
              <a:lnSpc>
                <a:spcPct val="95000"/>
              </a:lnSpc>
              <a:buClr>
                <a:srgbClr val="000000"/>
              </a:buClr>
              <a:buSzPct val="100000"/>
              <a:buFont typeface="Arial" charset="0"/>
              <a:buNone/>
            </a:pPr>
            <a:r>
              <a:rPr lang="en-US" altLang="de-DE" sz="2400">
                <a:solidFill>
                  <a:srgbClr val="C00000"/>
                </a:solidFill>
                <a:latin typeface="Verdana" pitchFamily="34" charset="0"/>
              </a:rPr>
              <a:t>Focus research data and research support /2</a:t>
            </a:r>
            <a:endParaRPr lang="de-AT" altLang="de-DE" sz="2400">
              <a:solidFill>
                <a:srgbClr val="C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2028</Words>
  <Application>Microsoft Office PowerPoint</Application>
  <PresentationFormat>Bildschirmpräsentation (4:3)</PresentationFormat>
  <Paragraphs>274</Paragraphs>
  <Slides>34</Slides>
  <Notes>2</Notes>
  <HiddenSlides>0</HiddenSlides>
  <MMClips>0</MMClips>
  <ScaleCrop>false</ScaleCrop>
  <HeadingPairs>
    <vt:vector size="6" baseType="variant">
      <vt:variant>
        <vt:lpstr>Verwendete Schriftarten</vt:lpstr>
      </vt:variant>
      <vt:variant>
        <vt:i4>6</vt:i4>
      </vt:variant>
      <vt:variant>
        <vt:lpstr>Entwurfsvorlage</vt:lpstr>
      </vt:variant>
      <vt:variant>
        <vt:i4>1</vt:i4>
      </vt:variant>
      <vt:variant>
        <vt:lpstr>Folientitel</vt:lpstr>
      </vt:variant>
      <vt:variant>
        <vt:i4>34</vt:i4>
      </vt:variant>
    </vt:vector>
  </HeadingPairs>
  <TitlesOfParts>
    <vt:vector size="41" baseType="lpstr">
      <vt:lpstr>Arial</vt:lpstr>
      <vt:lpstr>Calibri</vt:lpstr>
      <vt:lpstr>Verdana</vt:lpstr>
      <vt:lpstr>Times New Roman</vt:lpstr>
      <vt:lpstr>ＭＳ Ｐゴシック</vt:lpstr>
      <vt:lpstr>DejaVu Sans</vt:lpstr>
      <vt:lpstr>Larissa</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Budroni, Paolo</dc:creator>
  <cp:lastModifiedBy>Paolo Budroni</cp:lastModifiedBy>
  <cp:revision>34</cp:revision>
  <dcterms:created xsi:type="dcterms:W3CDTF">2014-05-13T14:15:37Z</dcterms:created>
  <dcterms:modified xsi:type="dcterms:W3CDTF">2014-05-20T06:10:22Z</dcterms:modified>
</cp:coreProperties>
</file>