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7" r:id="rId19"/>
    <p:sldId id="278" r:id="rId20"/>
    <p:sldId id="279" r:id="rId21"/>
    <p:sldId id="280" r:id="rId22"/>
    <p:sldId id="281" r:id="rId23"/>
    <p:sldId id="289" r:id="rId24"/>
    <p:sldId id="291" r:id="rId25"/>
    <p:sldId id="292" r:id="rId26"/>
    <p:sldId id="293" r:id="rId27"/>
    <p:sldId id="294" r:id="rId28"/>
    <p:sldId id="295" r:id="rId29"/>
    <p:sldId id="296" r:id="rId30"/>
    <p:sldId id="297" r:id="rId31"/>
    <p:sldId id="298" r:id="rId32"/>
    <p:sldId id="299" r:id="rId33"/>
    <p:sldId id="300" r:id="rId34"/>
    <p:sldId id="282" r:id="rId35"/>
    <p:sldId id="283" r:id="rId36"/>
    <p:sldId id="284" r:id="rId37"/>
    <p:sldId id="285" r:id="rId38"/>
    <p:sldId id="286" r:id="rId39"/>
    <p:sldId id="287" r:id="rId40"/>
    <p:sldId id="288"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16DA5-9AD2-4ABD-BC57-FC79225C0705}" type="doc">
      <dgm:prSet loTypeId="urn:microsoft.com/office/officeart/2005/8/layout/venn1" loCatId="relationship" qsTypeId="urn:microsoft.com/office/officeart/2005/8/quickstyle/simple5" qsCatId="simple" csTypeId="urn:microsoft.com/office/officeart/2005/8/colors/colorful3" csCatId="colorful" phldr="1"/>
      <dgm:spPr/>
    </dgm:pt>
    <dgm:pt modelId="{D5ED22E9-BBD1-4F3E-BD57-84CDDC8BEBBD}">
      <dgm:prSet phldrT="[Text]"/>
      <dgm:spPr/>
      <dgm:t>
        <a:bodyPr/>
        <a:lstStyle/>
        <a:p>
          <a:r>
            <a:rPr lang="de-AT" dirty="0" smtClean="0"/>
            <a:t>Digital </a:t>
          </a:r>
          <a:r>
            <a:rPr lang="de-AT" dirty="0" err="1" smtClean="0"/>
            <a:t>Humanities</a:t>
          </a:r>
          <a:endParaRPr lang="de-AT" dirty="0"/>
        </a:p>
      </dgm:t>
    </dgm:pt>
    <dgm:pt modelId="{5DC4899C-306F-431D-920A-9FB8C0C77750}" type="parTrans" cxnId="{306EF7BC-A90C-400B-AB21-F5E110F7749A}">
      <dgm:prSet/>
      <dgm:spPr/>
      <dgm:t>
        <a:bodyPr/>
        <a:lstStyle/>
        <a:p>
          <a:endParaRPr lang="de-AT"/>
        </a:p>
      </dgm:t>
    </dgm:pt>
    <dgm:pt modelId="{9EDB1575-A439-4D8A-8F6C-31A7478A58A5}" type="sibTrans" cxnId="{306EF7BC-A90C-400B-AB21-F5E110F7749A}">
      <dgm:prSet/>
      <dgm:spPr/>
      <dgm:t>
        <a:bodyPr/>
        <a:lstStyle/>
        <a:p>
          <a:endParaRPr lang="de-AT"/>
        </a:p>
      </dgm:t>
    </dgm:pt>
    <dgm:pt modelId="{7A4E0146-F8D8-408A-958F-939E67D303F7}">
      <dgm:prSet phldrT="[Text]"/>
      <dgm:spPr/>
      <dgm:t>
        <a:bodyPr/>
        <a:lstStyle/>
        <a:p>
          <a:r>
            <a:rPr lang="de-AT" dirty="0" smtClean="0"/>
            <a:t>Multi-</a:t>
          </a:r>
          <a:r>
            <a:rPr lang="de-AT" dirty="0" err="1" smtClean="0"/>
            <a:t>lingualism</a:t>
          </a:r>
          <a:endParaRPr lang="de-AT" dirty="0"/>
        </a:p>
      </dgm:t>
    </dgm:pt>
    <dgm:pt modelId="{0063759C-7A9E-4B6B-8AAB-025EB3668D62}" type="parTrans" cxnId="{FD5E4615-E8FA-4A10-A47F-61060791C7DE}">
      <dgm:prSet/>
      <dgm:spPr/>
      <dgm:t>
        <a:bodyPr/>
        <a:lstStyle/>
        <a:p>
          <a:endParaRPr lang="de-AT"/>
        </a:p>
      </dgm:t>
    </dgm:pt>
    <dgm:pt modelId="{49BCF441-A360-4A59-810A-08EF8A037456}" type="sibTrans" cxnId="{FD5E4615-E8FA-4A10-A47F-61060791C7DE}">
      <dgm:prSet/>
      <dgm:spPr/>
      <dgm:t>
        <a:bodyPr/>
        <a:lstStyle/>
        <a:p>
          <a:endParaRPr lang="de-AT"/>
        </a:p>
      </dgm:t>
    </dgm:pt>
    <dgm:pt modelId="{BB766FE8-BD4B-4DE0-A7FD-1BBB6F0938C5}">
      <dgm:prSet phldrT="[Text]"/>
      <dgm:spPr/>
      <dgm:t>
        <a:bodyPr/>
        <a:lstStyle/>
        <a:p>
          <a:r>
            <a:rPr lang="de-AT" dirty="0" smtClean="0"/>
            <a:t>Language </a:t>
          </a:r>
          <a:r>
            <a:rPr lang="de-AT" dirty="0" err="1" smtClean="0"/>
            <a:t>Industry</a:t>
          </a:r>
          <a:endParaRPr lang="de-AT" dirty="0"/>
        </a:p>
      </dgm:t>
    </dgm:pt>
    <dgm:pt modelId="{0318DF49-2BEE-4881-BA8C-7FF1DA5B94FD}" type="parTrans" cxnId="{5F1F7FCC-4EAB-48F3-8707-6A6094DE88D4}">
      <dgm:prSet/>
      <dgm:spPr/>
      <dgm:t>
        <a:bodyPr/>
        <a:lstStyle/>
        <a:p>
          <a:endParaRPr lang="de-AT"/>
        </a:p>
      </dgm:t>
    </dgm:pt>
    <dgm:pt modelId="{993903EA-F151-42C5-B76B-1B9AAF210744}" type="sibTrans" cxnId="{5F1F7FCC-4EAB-48F3-8707-6A6094DE88D4}">
      <dgm:prSet/>
      <dgm:spPr/>
      <dgm:t>
        <a:bodyPr/>
        <a:lstStyle/>
        <a:p>
          <a:endParaRPr lang="de-AT"/>
        </a:p>
      </dgm:t>
    </dgm:pt>
    <dgm:pt modelId="{29690789-563E-4348-A591-FEDBB657251F}" type="pres">
      <dgm:prSet presAssocID="{33E16DA5-9AD2-4ABD-BC57-FC79225C0705}" presName="compositeShape" presStyleCnt="0">
        <dgm:presLayoutVars>
          <dgm:chMax val="7"/>
          <dgm:dir/>
          <dgm:resizeHandles val="exact"/>
        </dgm:presLayoutVars>
      </dgm:prSet>
      <dgm:spPr/>
    </dgm:pt>
    <dgm:pt modelId="{807D8284-8396-44D1-9D7B-0AA4E112716D}" type="pres">
      <dgm:prSet presAssocID="{D5ED22E9-BBD1-4F3E-BD57-84CDDC8BEBBD}" presName="circ1" presStyleLbl="vennNode1" presStyleIdx="0" presStyleCnt="3"/>
      <dgm:spPr/>
      <dgm:t>
        <a:bodyPr/>
        <a:lstStyle/>
        <a:p>
          <a:endParaRPr lang="de-AT"/>
        </a:p>
      </dgm:t>
    </dgm:pt>
    <dgm:pt modelId="{1E4C1E3F-BD88-4472-BFF1-255355DB7CE2}" type="pres">
      <dgm:prSet presAssocID="{D5ED22E9-BBD1-4F3E-BD57-84CDDC8BEBBD}" presName="circ1Tx" presStyleLbl="revTx" presStyleIdx="0" presStyleCnt="0">
        <dgm:presLayoutVars>
          <dgm:chMax val="0"/>
          <dgm:chPref val="0"/>
          <dgm:bulletEnabled val="1"/>
        </dgm:presLayoutVars>
      </dgm:prSet>
      <dgm:spPr/>
      <dgm:t>
        <a:bodyPr/>
        <a:lstStyle/>
        <a:p>
          <a:endParaRPr lang="de-AT"/>
        </a:p>
      </dgm:t>
    </dgm:pt>
    <dgm:pt modelId="{C4FFA63F-1B7F-4936-8624-847C8A83BECD}" type="pres">
      <dgm:prSet presAssocID="{7A4E0146-F8D8-408A-958F-939E67D303F7}" presName="circ2" presStyleLbl="vennNode1" presStyleIdx="1" presStyleCnt="3"/>
      <dgm:spPr/>
      <dgm:t>
        <a:bodyPr/>
        <a:lstStyle/>
        <a:p>
          <a:endParaRPr lang="de-AT"/>
        </a:p>
      </dgm:t>
    </dgm:pt>
    <dgm:pt modelId="{13B1EB53-27E2-4A0A-82C0-CFF3091F6D96}" type="pres">
      <dgm:prSet presAssocID="{7A4E0146-F8D8-408A-958F-939E67D303F7}" presName="circ2Tx" presStyleLbl="revTx" presStyleIdx="0" presStyleCnt="0">
        <dgm:presLayoutVars>
          <dgm:chMax val="0"/>
          <dgm:chPref val="0"/>
          <dgm:bulletEnabled val="1"/>
        </dgm:presLayoutVars>
      </dgm:prSet>
      <dgm:spPr/>
      <dgm:t>
        <a:bodyPr/>
        <a:lstStyle/>
        <a:p>
          <a:endParaRPr lang="de-AT"/>
        </a:p>
      </dgm:t>
    </dgm:pt>
    <dgm:pt modelId="{9A487D09-1FD7-42B7-863C-CD5F939AE281}" type="pres">
      <dgm:prSet presAssocID="{BB766FE8-BD4B-4DE0-A7FD-1BBB6F0938C5}" presName="circ3" presStyleLbl="vennNode1" presStyleIdx="2" presStyleCnt="3"/>
      <dgm:spPr/>
      <dgm:t>
        <a:bodyPr/>
        <a:lstStyle/>
        <a:p>
          <a:endParaRPr lang="de-AT"/>
        </a:p>
      </dgm:t>
    </dgm:pt>
    <dgm:pt modelId="{876FAD55-EF0C-45FF-AA87-951091EC40DD}" type="pres">
      <dgm:prSet presAssocID="{BB766FE8-BD4B-4DE0-A7FD-1BBB6F0938C5}" presName="circ3Tx" presStyleLbl="revTx" presStyleIdx="0" presStyleCnt="0">
        <dgm:presLayoutVars>
          <dgm:chMax val="0"/>
          <dgm:chPref val="0"/>
          <dgm:bulletEnabled val="1"/>
        </dgm:presLayoutVars>
      </dgm:prSet>
      <dgm:spPr/>
      <dgm:t>
        <a:bodyPr/>
        <a:lstStyle/>
        <a:p>
          <a:endParaRPr lang="de-AT"/>
        </a:p>
      </dgm:t>
    </dgm:pt>
  </dgm:ptLst>
  <dgm:cxnLst>
    <dgm:cxn modelId="{4D1A89B3-520F-4C73-B59F-78CB424FDA4C}" type="presOf" srcId="{D5ED22E9-BBD1-4F3E-BD57-84CDDC8BEBBD}" destId="{1E4C1E3F-BD88-4472-BFF1-255355DB7CE2}" srcOrd="1" destOrd="0" presId="urn:microsoft.com/office/officeart/2005/8/layout/venn1"/>
    <dgm:cxn modelId="{57E02CBF-B869-4115-89C9-AA45753676B3}" type="presOf" srcId="{7A4E0146-F8D8-408A-958F-939E67D303F7}" destId="{C4FFA63F-1B7F-4936-8624-847C8A83BECD}" srcOrd="0" destOrd="0" presId="urn:microsoft.com/office/officeart/2005/8/layout/venn1"/>
    <dgm:cxn modelId="{F6A2C89A-7B7E-4F4B-90BB-23F70E4531D6}" type="presOf" srcId="{BB766FE8-BD4B-4DE0-A7FD-1BBB6F0938C5}" destId="{876FAD55-EF0C-45FF-AA87-951091EC40DD}" srcOrd="1" destOrd="0" presId="urn:microsoft.com/office/officeart/2005/8/layout/venn1"/>
    <dgm:cxn modelId="{FD5E4615-E8FA-4A10-A47F-61060791C7DE}" srcId="{33E16DA5-9AD2-4ABD-BC57-FC79225C0705}" destId="{7A4E0146-F8D8-408A-958F-939E67D303F7}" srcOrd="1" destOrd="0" parTransId="{0063759C-7A9E-4B6B-8AAB-025EB3668D62}" sibTransId="{49BCF441-A360-4A59-810A-08EF8A037456}"/>
    <dgm:cxn modelId="{0251FD33-5766-4245-BA94-9D88A5A1E9AB}" type="presOf" srcId="{D5ED22E9-BBD1-4F3E-BD57-84CDDC8BEBBD}" destId="{807D8284-8396-44D1-9D7B-0AA4E112716D}" srcOrd="0" destOrd="0" presId="urn:microsoft.com/office/officeart/2005/8/layout/venn1"/>
    <dgm:cxn modelId="{5F1F7FCC-4EAB-48F3-8707-6A6094DE88D4}" srcId="{33E16DA5-9AD2-4ABD-BC57-FC79225C0705}" destId="{BB766FE8-BD4B-4DE0-A7FD-1BBB6F0938C5}" srcOrd="2" destOrd="0" parTransId="{0318DF49-2BEE-4881-BA8C-7FF1DA5B94FD}" sibTransId="{993903EA-F151-42C5-B76B-1B9AAF210744}"/>
    <dgm:cxn modelId="{F158A103-A0CA-4007-B3B3-9519384B3646}" type="presOf" srcId="{BB766FE8-BD4B-4DE0-A7FD-1BBB6F0938C5}" destId="{9A487D09-1FD7-42B7-863C-CD5F939AE281}" srcOrd="0" destOrd="0" presId="urn:microsoft.com/office/officeart/2005/8/layout/venn1"/>
    <dgm:cxn modelId="{36068DDB-A6AE-43B8-ACF3-064529CC9611}" type="presOf" srcId="{33E16DA5-9AD2-4ABD-BC57-FC79225C0705}" destId="{29690789-563E-4348-A591-FEDBB657251F}" srcOrd="0" destOrd="0" presId="urn:microsoft.com/office/officeart/2005/8/layout/venn1"/>
    <dgm:cxn modelId="{BADDE02B-9871-4CC6-B8AF-7170BCF0A24C}" type="presOf" srcId="{7A4E0146-F8D8-408A-958F-939E67D303F7}" destId="{13B1EB53-27E2-4A0A-82C0-CFF3091F6D96}" srcOrd="1" destOrd="0" presId="urn:microsoft.com/office/officeart/2005/8/layout/venn1"/>
    <dgm:cxn modelId="{306EF7BC-A90C-400B-AB21-F5E110F7749A}" srcId="{33E16DA5-9AD2-4ABD-BC57-FC79225C0705}" destId="{D5ED22E9-BBD1-4F3E-BD57-84CDDC8BEBBD}" srcOrd="0" destOrd="0" parTransId="{5DC4899C-306F-431D-920A-9FB8C0C77750}" sibTransId="{9EDB1575-A439-4D8A-8F6C-31A7478A58A5}"/>
    <dgm:cxn modelId="{2CA60DE8-5396-4B42-93ED-2D4DB497FD93}" type="presParOf" srcId="{29690789-563E-4348-A591-FEDBB657251F}" destId="{807D8284-8396-44D1-9D7B-0AA4E112716D}" srcOrd="0" destOrd="0" presId="urn:microsoft.com/office/officeart/2005/8/layout/venn1"/>
    <dgm:cxn modelId="{2D828301-7887-4D3D-A8FC-E5A4D83F326C}" type="presParOf" srcId="{29690789-563E-4348-A591-FEDBB657251F}" destId="{1E4C1E3F-BD88-4472-BFF1-255355DB7CE2}" srcOrd="1" destOrd="0" presId="urn:microsoft.com/office/officeart/2005/8/layout/venn1"/>
    <dgm:cxn modelId="{D766C2BA-D754-4031-AC7D-20A6C0310451}" type="presParOf" srcId="{29690789-563E-4348-A591-FEDBB657251F}" destId="{C4FFA63F-1B7F-4936-8624-847C8A83BECD}" srcOrd="2" destOrd="0" presId="urn:microsoft.com/office/officeart/2005/8/layout/venn1"/>
    <dgm:cxn modelId="{7E10C0E0-8E84-4526-93D6-FD47DE309324}" type="presParOf" srcId="{29690789-563E-4348-A591-FEDBB657251F}" destId="{13B1EB53-27E2-4A0A-82C0-CFF3091F6D96}" srcOrd="3" destOrd="0" presId="urn:microsoft.com/office/officeart/2005/8/layout/venn1"/>
    <dgm:cxn modelId="{45367D18-E613-4B36-AFE8-39D82CFD6BEA}" type="presParOf" srcId="{29690789-563E-4348-A591-FEDBB657251F}" destId="{9A487D09-1FD7-42B7-863C-CD5F939AE281}" srcOrd="4" destOrd="0" presId="urn:microsoft.com/office/officeart/2005/8/layout/venn1"/>
    <dgm:cxn modelId="{9F7F736C-9F05-444C-92D9-801E02665FC2}" type="presParOf" srcId="{29690789-563E-4348-A591-FEDBB657251F}" destId="{876FAD55-EF0C-45FF-AA87-951091EC40D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B949F-9D7D-43BF-838E-BA74E1CAE70B}"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de-AT"/>
        </a:p>
      </dgm:t>
    </dgm:pt>
    <dgm:pt modelId="{CCDA4A81-5C09-4075-86F7-FE79CDE993C3}">
      <dgm:prSet phldrT="[Text]"/>
      <dgm:spPr/>
      <dgm:t>
        <a:bodyPr/>
        <a:lstStyle/>
        <a:p>
          <a:r>
            <a:rPr lang="de-AT" dirty="0" smtClean="0"/>
            <a:t>Translation Studies</a:t>
          </a:r>
          <a:endParaRPr lang="de-AT" dirty="0"/>
        </a:p>
      </dgm:t>
    </dgm:pt>
    <dgm:pt modelId="{4A2BD357-593F-4C78-BEE1-67B504F2179A}" type="parTrans" cxnId="{8595B362-31AE-49EA-AA6A-6A9D04482030}">
      <dgm:prSet/>
      <dgm:spPr/>
      <dgm:t>
        <a:bodyPr/>
        <a:lstStyle/>
        <a:p>
          <a:endParaRPr lang="de-AT"/>
        </a:p>
      </dgm:t>
    </dgm:pt>
    <dgm:pt modelId="{5691CDB8-4A91-4815-9E78-D7BEC29ACDC2}" type="sibTrans" cxnId="{8595B362-31AE-49EA-AA6A-6A9D04482030}">
      <dgm:prSet/>
      <dgm:spPr/>
      <dgm:t>
        <a:bodyPr/>
        <a:lstStyle/>
        <a:p>
          <a:endParaRPr lang="de-AT"/>
        </a:p>
      </dgm:t>
    </dgm:pt>
    <dgm:pt modelId="{BC0AF8D7-EF12-442E-BD00-47CEB245F616}">
      <dgm:prSet phldrT="[Text]"/>
      <dgm:spPr/>
      <dgm:t>
        <a:bodyPr/>
        <a:lstStyle/>
        <a:p>
          <a:r>
            <a:rPr lang="de-AT" dirty="0" err="1" smtClean="0"/>
            <a:t>Computational</a:t>
          </a:r>
          <a:r>
            <a:rPr lang="de-AT" dirty="0" smtClean="0"/>
            <a:t> turn</a:t>
          </a:r>
          <a:endParaRPr lang="de-AT" dirty="0"/>
        </a:p>
      </dgm:t>
    </dgm:pt>
    <dgm:pt modelId="{F606B386-9275-4E7D-BFC2-B289639FE533}" type="parTrans" cxnId="{A3B2BFFF-4DB0-41F9-B05D-7C68FD259DF9}">
      <dgm:prSet/>
      <dgm:spPr/>
      <dgm:t>
        <a:bodyPr/>
        <a:lstStyle/>
        <a:p>
          <a:endParaRPr lang="de-AT"/>
        </a:p>
      </dgm:t>
    </dgm:pt>
    <dgm:pt modelId="{CA2BBC68-3FD2-4C75-9738-107F3980FC69}" type="sibTrans" cxnId="{A3B2BFFF-4DB0-41F9-B05D-7C68FD259DF9}">
      <dgm:prSet/>
      <dgm:spPr/>
      <dgm:t>
        <a:bodyPr/>
        <a:lstStyle/>
        <a:p>
          <a:endParaRPr lang="de-AT"/>
        </a:p>
      </dgm:t>
    </dgm:pt>
    <dgm:pt modelId="{BCD33BA2-C21C-450D-B760-063CFA1B17F6}">
      <dgm:prSet phldrT="[Text]"/>
      <dgm:spPr/>
      <dgm:t>
        <a:bodyPr/>
        <a:lstStyle/>
        <a:p>
          <a:r>
            <a:rPr lang="de-AT" dirty="0" err="1" smtClean="0"/>
            <a:t>Computational</a:t>
          </a:r>
          <a:r>
            <a:rPr lang="de-AT" dirty="0" smtClean="0"/>
            <a:t> Translation Studies</a:t>
          </a:r>
          <a:endParaRPr lang="de-AT" dirty="0"/>
        </a:p>
      </dgm:t>
    </dgm:pt>
    <dgm:pt modelId="{0B71D26B-9D99-467B-B245-88976198A0BB}" type="parTrans" cxnId="{9CA46068-D9E3-4010-82EF-F2F4CD75520E}">
      <dgm:prSet/>
      <dgm:spPr/>
      <dgm:t>
        <a:bodyPr/>
        <a:lstStyle/>
        <a:p>
          <a:endParaRPr lang="de-AT"/>
        </a:p>
      </dgm:t>
    </dgm:pt>
    <dgm:pt modelId="{885ADB13-4E83-484E-9D7C-4F115BF93F0A}" type="sibTrans" cxnId="{9CA46068-D9E3-4010-82EF-F2F4CD75520E}">
      <dgm:prSet/>
      <dgm:spPr/>
      <dgm:t>
        <a:bodyPr/>
        <a:lstStyle/>
        <a:p>
          <a:endParaRPr lang="de-AT"/>
        </a:p>
      </dgm:t>
    </dgm:pt>
    <dgm:pt modelId="{8E3A6CDA-5214-4C8F-8A96-DF0A355376CB}" type="pres">
      <dgm:prSet presAssocID="{068B949F-9D7D-43BF-838E-BA74E1CAE70B}" presName="Name0" presStyleCnt="0">
        <dgm:presLayoutVars>
          <dgm:dir/>
          <dgm:resizeHandles val="exact"/>
        </dgm:presLayoutVars>
      </dgm:prSet>
      <dgm:spPr/>
      <dgm:t>
        <a:bodyPr/>
        <a:lstStyle/>
        <a:p>
          <a:endParaRPr lang="de-AT"/>
        </a:p>
      </dgm:t>
    </dgm:pt>
    <dgm:pt modelId="{F797D988-960D-41D3-9DD9-F77797C291AE}" type="pres">
      <dgm:prSet presAssocID="{CCDA4A81-5C09-4075-86F7-FE79CDE993C3}" presName="node" presStyleLbl="node1" presStyleIdx="0" presStyleCnt="3" custLinFactNeighborY="-62415">
        <dgm:presLayoutVars>
          <dgm:bulletEnabled val="1"/>
        </dgm:presLayoutVars>
      </dgm:prSet>
      <dgm:spPr/>
      <dgm:t>
        <a:bodyPr/>
        <a:lstStyle/>
        <a:p>
          <a:endParaRPr lang="de-AT"/>
        </a:p>
      </dgm:t>
    </dgm:pt>
    <dgm:pt modelId="{D878472D-CEF9-4174-83BF-13F7DD9A049B}" type="pres">
      <dgm:prSet presAssocID="{5691CDB8-4A91-4815-9E78-D7BEC29ACDC2}" presName="sibTrans" presStyleLbl="sibTrans2D1" presStyleIdx="0" presStyleCnt="2"/>
      <dgm:spPr/>
      <dgm:t>
        <a:bodyPr/>
        <a:lstStyle/>
        <a:p>
          <a:endParaRPr lang="de-AT"/>
        </a:p>
      </dgm:t>
    </dgm:pt>
    <dgm:pt modelId="{B870A13F-A8A9-41D8-BAF0-CEEEC64E3ACA}" type="pres">
      <dgm:prSet presAssocID="{5691CDB8-4A91-4815-9E78-D7BEC29ACDC2}" presName="connectorText" presStyleLbl="sibTrans2D1" presStyleIdx="0" presStyleCnt="2"/>
      <dgm:spPr/>
      <dgm:t>
        <a:bodyPr/>
        <a:lstStyle/>
        <a:p>
          <a:endParaRPr lang="de-AT"/>
        </a:p>
      </dgm:t>
    </dgm:pt>
    <dgm:pt modelId="{582E2D57-FAEF-4486-98D8-0858012C8B1A}" type="pres">
      <dgm:prSet presAssocID="{BC0AF8D7-EF12-442E-BD00-47CEB245F616}" presName="node" presStyleLbl="node1" presStyleIdx="1" presStyleCnt="3" custLinFactNeighborY="-62415">
        <dgm:presLayoutVars>
          <dgm:bulletEnabled val="1"/>
        </dgm:presLayoutVars>
      </dgm:prSet>
      <dgm:spPr/>
      <dgm:t>
        <a:bodyPr/>
        <a:lstStyle/>
        <a:p>
          <a:endParaRPr lang="de-AT"/>
        </a:p>
      </dgm:t>
    </dgm:pt>
    <dgm:pt modelId="{30DA2773-26B2-4C54-AB98-5E82DFAF5B9E}" type="pres">
      <dgm:prSet presAssocID="{CA2BBC68-3FD2-4C75-9738-107F3980FC69}" presName="sibTrans" presStyleLbl="sibTrans2D1" presStyleIdx="1" presStyleCnt="2"/>
      <dgm:spPr/>
      <dgm:t>
        <a:bodyPr/>
        <a:lstStyle/>
        <a:p>
          <a:endParaRPr lang="de-AT"/>
        </a:p>
      </dgm:t>
    </dgm:pt>
    <dgm:pt modelId="{B392D981-F8EC-4303-B530-FB962EC5935B}" type="pres">
      <dgm:prSet presAssocID="{CA2BBC68-3FD2-4C75-9738-107F3980FC69}" presName="connectorText" presStyleLbl="sibTrans2D1" presStyleIdx="1" presStyleCnt="2"/>
      <dgm:spPr/>
      <dgm:t>
        <a:bodyPr/>
        <a:lstStyle/>
        <a:p>
          <a:endParaRPr lang="de-AT"/>
        </a:p>
      </dgm:t>
    </dgm:pt>
    <dgm:pt modelId="{46671CAA-8912-496D-9680-7CAD1CF5A3D5}" type="pres">
      <dgm:prSet presAssocID="{BCD33BA2-C21C-450D-B760-063CFA1B17F6}" presName="node" presStyleLbl="node1" presStyleIdx="2" presStyleCnt="3" custLinFactNeighborY="-62415">
        <dgm:presLayoutVars>
          <dgm:bulletEnabled val="1"/>
        </dgm:presLayoutVars>
      </dgm:prSet>
      <dgm:spPr/>
      <dgm:t>
        <a:bodyPr/>
        <a:lstStyle/>
        <a:p>
          <a:endParaRPr lang="de-AT"/>
        </a:p>
      </dgm:t>
    </dgm:pt>
  </dgm:ptLst>
  <dgm:cxnLst>
    <dgm:cxn modelId="{9CA46068-D9E3-4010-82EF-F2F4CD75520E}" srcId="{068B949F-9D7D-43BF-838E-BA74E1CAE70B}" destId="{BCD33BA2-C21C-450D-B760-063CFA1B17F6}" srcOrd="2" destOrd="0" parTransId="{0B71D26B-9D99-467B-B245-88976198A0BB}" sibTransId="{885ADB13-4E83-484E-9D7C-4F115BF93F0A}"/>
    <dgm:cxn modelId="{244D62B0-5128-4BE1-8192-4081F8746661}" type="presOf" srcId="{BC0AF8D7-EF12-442E-BD00-47CEB245F616}" destId="{582E2D57-FAEF-4486-98D8-0858012C8B1A}" srcOrd="0" destOrd="0" presId="urn:microsoft.com/office/officeart/2005/8/layout/process1"/>
    <dgm:cxn modelId="{9BDF3684-2FB4-4E22-8B5A-99C6BAB490FC}" type="presOf" srcId="{CA2BBC68-3FD2-4C75-9738-107F3980FC69}" destId="{B392D981-F8EC-4303-B530-FB962EC5935B}" srcOrd="1" destOrd="0" presId="urn:microsoft.com/office/officeart/2005/8/layout/process1"/>
    <dgm:cxn modelId="{E6E361A9-5FE6-4174-8CF0-59F25EF9A457}" type="presOf" srcId="{5691CDB8-4A91-4815-9E78-D7BEC29ACDC2}" destId="{D878472D-CEF9-4174-83BF-13F7DD9A049B}" srcOrd="0" destOrd="0" presId="urn:microsoft.com/office/officeart/2005/8/layout/process1"/>
    <dgm:cxn modelId="{66E2B997-C8D2-45E6-860F-EA1C7DE6A90E}" type="presOf" srcId="{BCD33BA2-C21C-450D-B760-063CFA1B17F6}" destId="{46671CAA-8912-496D-9680-7CAD1CF5A3D5}" srcOrd="0" destOrd="0" presId="urn:microsoft.com/office/officeart/2005/8/layout/process1"/>
    <dgm:cxn modelId="{524BEADF-836A-41D8-A6DC-C8BDBCF37280}" type="presOf" srcId="{CA2BBC68-3FD2-4C75-9738-107F3980FC69}" destId="{30DA2773-26B2-4C54-AB98-5E82DFAF5B9E}" srcOrd="0" destOrd="0" presId="urn:microsoft.com/office/officeart/2005/8/layout/process1"/>
    <dgm:cxn modelId="{C4B22734-4741-4EB7-B8F3-DA6727CF518B}" type="presOf" srcId="{068B949F-9D7D-43BF-838E-BA74E1CAE70B}" destId="{8E3A6CDA-5214-4C8F-8A96-DF0A355376CB}" srcOrd="0" destOrd="0" presId="urn:microsoft.com/office/officeart/2005/8/layout/process1"/>
    <dgm:cxn modelId="{8595B362-31AE-49EA-AA6A-6A9D04482030}" srcId="{068B949F-9D7D-43BF-838E-BA74E1CAE70B}" destId="{CCDA4A81-5C09-4075-86F7-FE79CDE993C3}" srcOrd="0" destOrd="0" parTransId="{4A2BD357-593F-4C78-BEE1-67B504F2179A}" sibTransId="{5691CDB8-4A91-4815-9E78-D7BEC29ACDC2}"/>
    <dgm:cxn modelId="{459A749C-AFBA-491E-9973-D6234C89DAA5}" type="presOf" srcId="{5691CDB8-4A91-4815-9E78-D7BEC29ACDC2}" destId="{B870A13F-A8A9-41D8-BAF0-CEEEC64E3ACA}" srcOrd="1" destOrd="0" presId="urn:microsoft.com/office/officeart/2005/8/layout/process1"/>
    <dgm:cxn modelId="{A3B2BFFF-4DB0-41F9-B05D-7C68FD259DF9}" srcId="{068B949F-9D7D-43BF-838E-BA74E1CAE70B}" destId="{BC0AF8D7-EF12-442E-BD00-47CEB245F616}" srcOrd="1" destOrd="0" parTransId="{F606B386-9275-4E7D-BFC2-B289639FE533}" sibTransId="{CA2BBC68-3FD2-4C75-9738-107F3980FC69}"/>
    <dgm:cxn modelId="{2EAA105E-F51C-42C7-AC43-F7D9D9338C70}" type="presOf" srcId="{CCDA4A81-5C09-4075-86F7-FE79CDE993C3}" destId="{F797D988-960D-41D3-9DD9-F77797C291AE}" srcOrd="0" destOrd="0" presId="urn:microsoft.com/office/officeart/2005/8/layout/process1"/>
    <dgm:cxn modelId="{0CE6B269-8922-4210-9B49-A305B031DCC5}" type="presParOf" srcId="{8E3A6CDA-5214-4C8F-8A96-DF0A355376CB}" destId="{F797D988-960D-41D3-9DD9-F77797C291AE}" srcOrd="0" destOrd="0" presId="urn:microsoft.com/office/officeart/2005/8/layout/process1"/>
    <dgm:cxn modelId="{4DC4029B-2926-42E5-9129-F5506510B9F0}" type="presParOf" srcId="{8E3A6CDA-5214-4C8F-8A96-DF0A355376CB}" destId="{D878472D-CEF9-4174-83BF-13F7DD9A049B}" srcOrd="1" destOrd="0" presId="urn:microsoft.com/office/officeart/2005/8/layout/process1"/>
    <dgm:cxn modelId="{E6EE556B-E1A9-46F5-9BD0-746F67022449}" type="presParOf" srcId="{D878472D-CEF9-4174-83BF-13F7DD9A049B}" destId="{B870A13F-A8A9-41D8-BAF0-CEEEC64E3ACA}" srcOrd="0" destOrd="0" presId="urn:microsoft.com/office/officeart/2005/8/layout/process1"/>
    <dgm:cxn modelId="{34E024A9-B9D3-4AE4-9B0C-BD9B18FEF843}" type="presParOf" srcId="{8E3A6CDA-5214-4C8F-8A96-DF0A355376CB}" destId="{582E2D57-FAEF-4486-98D8-0858012C8B1A}" srcOrd="2" destOrd="0" presId="urn:microsoft.com/office/officeart/2005/8/layout/process1"/>
    <dgm:cxn modelId="{A700E64C-4573-4352-ABE1-AD342A41DD69}" type="presParOf" srcId="{8E3A6CDA-5214-4C8F-8A96-DF0A355376CB}" destId="{30DA2773-26B2-4C54-AB98-5E82DFAF5B9E}" srcOrd="3" destOrd="0" presId="urn:microsoft.com/office/officeart/2005/8/layout/process1"/>
    <dgm:cxn modelId="{91E52C6A-4599-48DD-9C82-819D03308041}" type="presParOf" srcId="{30DA2773-26B2-4C54-AB98-5E82DFAF5B9E}" destId="{B392D981-F8EC-4303-B530-FB962EC5935B}" srcOrd="0" destOrd="0" presId="urn:microsoft.com/office/officeart/2005/8/layout/process1"/>
    <dgm:cxn modelId="{C946A72A-493F-4BD9-8F2E-64A95A552375}" type="presParOf" srcId="{8E3A6CDA-5214-4C8F-8A96-DF0A355376CB}" destId="{46671CAA-8912-496D-9680-7CAD1CF5A3D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0264F4-0A39-4D3D-BB6C-5201DFAD369D}" type="doc">
      <dgm:prSet loTypeId="urn:microsoft.com/office/officeart/2005/8/layout/process1" loCatId="process" qsTypeId="urn:microsoft.com/office/officeart/2005/8/quickstyle/simple1" qsCatId="simple" csTypeId="urn:microsoft.com/office/officeart/2005/8/colors/colorful1" csCatId="colorful" phldr="1"/>
      <dgm:spPr/>
    </dgm:pt>
    <dgm:pt modelId="{2E740E4F-D907-4658-B8D5-7E59CB6F784D}">
      <dgm:prSet phldrT="[Text]"/>
      <dgm:spPr/>
      <dgm:t>
        <a:bodyPr/>
        <a:lstStyle/>
        <a:p>
          <a:r>
            <a:rPr lang="de-AT" dirty="0" smtClean="0"/>
            <a:t>Traditional </a:t>
          </a:r>
          <a:r>
            <a:rPr lang="de-AT" dirty="0" err="1" smtClean="0"/>
            <a:t>translation</a:t>
          </a:r>
          <a:endParaRPr lang="de-AT" dirty="0"/>
        </a:p>
      </dgm:t>
    </dgm:pt>
    <dgm:pt modelId="{CF073A69-66A1-4EC1-B1CC-46B21F109E8C}" type="parTrans" cxnId="{081C3218-7DD9-41AA-AB3B-9FDE53A0AEC0}">
      <dgm:prSet/>
      <dgm:spPr/>
      <dgm:t>
        <a:bodyPr/>
        <a:lstStyle/>
        <a:p>
          <a:endParaRPr lang="de-AT"/>
        </a:p>
      </dgm:t>
    </dgm:pt>
    <dgm:pt modelId="{298C4AD9-AC3B-4368-BFB0-0EA7A4EBCC0F}" type="sibTrans" cxnId="{081C3218-7DD9-41AA-AB3B-9FDE53A0AEC0}">
      <dgm:prSet/>
      <dgm:spPr/>
      <dgm:t>
        <a:bodyPr/>
        <a:lstStyle/>
        <a:p>
          <a:endParaRPr lang="de-AT"/>
        </a:p>
      </dgm:t>
    </dgm:pt>
    <dgm:pt modelId="{39571B42-7090-4E8B-9F90-B528D3189E85}">
      <dgm:prSet phldrT="[Text]"/>
      <dgm:spPr/>
      <dgm:t>
        <a:bodyPr/>
        <a:lstStyle/>
        <a:p>
          <a:r>
            <a:rPr lang="de-AT" dirty="0" err="1" smtClean="0"/>
            <a:t>Computational</a:t>
          </a:r>
          <a:r>
            <a:rPr lang="de-AT" dirty="0" smtClean="0"/>
            <a:t> + </a:t>
          </a:r>
          <a:r>
            <a:rPr lang="de-AT" dirty="0" err="1" smtClean="0"/>
            <a:t>social</a:t>
          </a:r>
          <a:r>
            <a:rPr lang="de-AT" dirty="0" smtClean="0"/>
            <a:t> turn</a:t>
          </a:r>
          <a:endParaRPr lang="de-AT" dirty="0"/>
        </a:p>
      </dgm:t>
    </dgm:pt>
    <dgm:pt modelId="{8CD07C72-AD13-428F-9B29-A85004605EAE}" type="parTrans" cxnId="{70FD5D3F-7DE8-4B49-91A2-648729724C83}">
      <dgm:prSet/>
      <dgm:spPr/>
      <dgm:t>
        <a:bodyPr/>
        <a:lstStyle/>
        <a:p>
          <a:endParaRPr lang="de-AT"/>
        </a:p>
      </dgm:t>
    </dgm:pt>
    <dgm:pt modelId="{29ED4C52-818F-44D1-BCC2-0EDB2FDA1EE9}" type="sibTrans" cxnId="{70FD5D3F-7DE8-4B49-91A2-648729724C83}">
      <dgm:prSet/>
      <dgm:spPr/>
      <dgm:t>
        <a:bodyPr/>
        <a:lstStyle/>
        <a:p>
          <a:endParaRPr lang="de-AT"/>
        </a:p>
      </dgm:t>
    </dgm:pt>
    <dgm:pt modelId="{69B451F7-DCEC-4435-BCD8-59C88F017D98}">
      <dgm:prSet phldrT="[Text]"/>
      <dgm:spPr/>
      <dgm:t>
        <a:bodyPr/>
        <a:lstStyle/>
        <a:p>
          <a:r>
            <a:rPr lang="de-AT" dirty="0" smtClean="0"/>
            <a:t>Multilingual </a:t>
          </a:r>
          <a:r>
            <a:rPr lang="de-AT" dirty="0" err="1" smtClean="0"/>
            <a:t>communications</a:t>
          </a:r>
          <a:r>
            <a:rPr lang="de-AT" dirty="0" smtClean="0"/>
            <a:t> </a:t>
          </a:r>
          <a:r>
            <a:rPr lang="de-AT" dirty="0" err="1" smtClean="0"/>
            <a:t>and</a:t>
          </a:r>
          <a:r>
            <a:rPr lang="de-AT" dirty="0" smtClean="0"/>
            <a:t> </a:t>
          </a:r>
          <a:r>
            <a:rPr lang="de-AT" dirty="0" err="1" smtClean="0"/>
            <a:t>language</a:t>
          </a:r>
          <a:r>
            <a:rPr lang="de-AT" dirty="0" smtClean="0"/>
            <a:t> </a:t>
          </a:r>
          <a:r>
            <a:rPr lang="de-AT" dirty="0" err="1" smtClean="0"/>
            <a:t>resource</a:t>
          </a:r>
          <a:r>
            <a:rPr lang="de-AT" dirty="0" smtClean="0"/>
            <a:t> </a:t>
          </a:r>
          <a:r>
            <a:rPr lang="de-AT" dirty="0" err="1" smtClean="0"/>
            <a:t>management</a:t>
          </a:r>
          <a:endParaRPr lang="de-AT" dirty="0"/>
        </a:p>
      </dgm:t>
    </dgm:pt>
    <dgm:pt modelId="{792D9A9F-A6BE-4B83-8F9B-FE9EE48AD6C1}" type="parTrans" cxnId="{1950B4AC-D522-415F-BF70-B759D9ADBCD8}">
      <dgm:prSet/>
      <dgm:spPr/>
      <dgm:t>
        <a:bodyPr/>
        <a:lstStyle/>
        <a:p>
          <a:endParaRPr lang="de-AT"/>
        </a:p>
      </dgm:t>
    </dgm:pt>
    <dgm:pt modelId="{FDA82000-D2F4-417A-BBD0-459FD8EEB3CE}" type="sibTrans" cxnId="{1950B4AC-D522-415F-BF70-B759D9ADBCD8}">
      <dgm:prSet/>
      <dgm:spPr/>
      <dgm:t>
        <a:bodyPr/>
        <a:lstStyle/>
        <a:p>
          <a:endParaRPr lang="de-AT"/>
        </a:p>
      </dgm:t>
    </dgm:pt>
    <dgm:pt modelId="{38CAC533-AB73-413E-973E-F26638BDE98C}" type="pres">
      <dgm:prSet presAssocID="{310264F4-0A39-4D3D-BB6C-5201DFAD369D}" presName="Name0" presStyleCnt="0">
        <dgm:presLayoutVars>
          <dgm:dir/>
          <dgm:resizeHandles val="exact"/>
        </dgm:presLayoutVars>
      </dgm:prSet>
      <dgm:spPr/>
    </dgm:pt>
    <dgm:pt modelId="{D27007DA-BC2E-404D-8261-409A3B1A4AB2}" type="pres">
      <dgm:prSet presAssocID="{2E740E4F-D907-4658-B8D5-7E59CB6F784D}" presName="node" presStyleLbl="node1" presStyleIdx="0" presStyleCnt="3" custLinFactY="2460" custLinFactNeighborY="100000">
        <dgm:presLayoutVars>
          <dgm:bulletEnabled val="1"/>
        </dgm:presLayoutVars>
      </dgm:prSet>
      <dgm:spPr/>
      <dgm:t>
        <a:bodyPr/>
        <a:lstStyle/>
        <a:p>
          <a:endParaRPr lang="de-AT"/>
        </a:p>
      </dgm:t>
    </dgm:pt>
    <dgm:pt modelId="{E19AB776-B470-485A-90ED-CF4C7E390F7F}" type="pres">
      <dgm:prSet presAssocID="{298C4AD9-AC3B-4368-BFB0-0EA7A4EBCC0F}" presName="sibTrans" presStyleLbl="sibTrans2D1" presStyleIdx="0" presStyleCnt="2"/>
      <dgm:spPr/>
      <dgm:t>
        <a:bodyPr/>
        <a:lstStyle/>
        <a:p>
          <a:endParaRPr lang="de-AT"/>
        </a:p>
      </dgm:t>
    </dgm:pt>
    <dgm:pt modelId="{FFC644C1-19E8-4A4E-9DF5-688894BDAFB5}" type="pres">
      <dgm:prSet presAssocID="{298C4AD9-AC3B-4368-BFB0-0EA7A4EBCC0F}" presName="connectorText" presStyleLbl="sibTrans2D1" presStyleIdx="0" presStyleCnt="2"/>
      <dgm:spPr/>
      <dgm:t>
        <a:bodyPr/>
        <a:lstStyle/>
        <a:p>
          <a:endParaRPr lang="de-AT"/>
        </a:p>
      </dgm:t>
    </dgm:pt>
    <dgm:pt modelId="{64E0372E-4A41-4242-81B4-44B751D4AFF6}" type="pres">
      <dgm:prSet presAssocID="{39571B42-7090-4E8B-9F90-B528D3189E85}" presName="node" presStyleLbl="node1" presStyleIdx="1" presStyleCnt="3" custLinFactY="2460" custLinFactNeighborY="100000">
        <dgm:presLayoutVars>
          <dgm:bulletEnabled val="1"/>
        </dgm:presLayoutVars>
      </dgm:prSet>
      <dgm:spPr/>
      <dgm:t>
        <a:bodyPr/>
        <a:lstStyle/>
        <a:p>
          <a:endParaRPr lang="de-AT"/>
        </a:p>
      </dgm:t>
    </dgm:pt>
    <dgm:pt modelId="{2342FA14-34DA-4F6E-AFD6-82DB240113CF}" type="pres">
      <dgm:prSet presAssocID="{29ED4C52-818F-44D1-BCC2-0EDB2FDA1EE9}" presName="sibTrans" presStyleLbl="sibTrans2D1" presStyleIdx="1" presStyleCnt="2"/>
      <dgm:spPr/>
      <dgm:t>
        <a:bodyPr/>
        <a:lstStyle/>
        <a:p>
          <a:endParaRPr lang="de-AT"/>
        </a:p>
      </dgm:t>
    </dgm:pt>
    <dgm:pt modelId="{DA898D3B-EC8E-40D8-9375-1C909A438F5A}" type="pres">
      <dgm:prSet presAssocID="{29ED4C52-818F-44D1-BCC2-0EDB2FDA1EE9}" presName="connectorText" presStyleLbl="sibTrans2D1" presStyleIdx="1" presStyleCnt="2"/>
      <dgm:spPr/>
      <dgm:t>
        <a:bodyPr/>
        <a:lstStyle/>
        <a:p>
          <a:endParaRPr lang="de-AT"/>
        </a:p>
      </dgm:t>
    </dgm:pt>
    <dgm:pt modelId="{2CFFF368-1BE3-4E18-9B01-23134FE91F7F}" type="pres">
      <dgm:prSet presAssocID="{69B451F7-DCEC-4435-BCD8-59C88F017D98}" presName="node" presStyleLbl="node1" presStyleIdx="2" presStyleCnt="3" custLinFactNeighborY="99887">
        <dgm:presLayoutVars>
          <dgm:bulletEnabled val="1"/>
        </dgm:presLayoutVars>
      </dgm:prSet>
      <dgm:spPr/>
      <dgm:t>
        <a:bodyPr/>
        <a:lstStyle/>
        <a:p>
          <a:endParaRPr lang="de-AT"/>
        </a:p>
      </dgm:t>
    </dgm:pt>
  </dgm:ptLst>
  <dgm:cxnLst>
    <dgm:cxn modelId="{2DC06331-D78F-40EF-B7B7-BCDE0061B356}" type="presOf" srcId="{29ED4C52-818F-44D1-BCC2-0EDB2FDA1EE9}" destId="{DA898D3B-EC8E-40D8-9375-1C909A438F5A}" srcOrd="1" destOrd="0" presId="urn:microsoft.com/office/officeart/2005/8/layout/process1"/>
    <dgm:cxn modelId="{B2A01F21-B01E-4183-8147-C2BBA5982BBF}" type="presOf" srcId="{69B451F7-DCEC-4435-BCD8-59C88F017D98}" destId="{2CFFF368-1BE3-4E18-9B01-23134FE91F7F}" srcOrd="0" destOrd="0" presId="urn:microsoft.com/office/officeart/2005/8/layout/process1"/>
    <dgm:cxn modelId="{397B8D81-F9A2-4F5B-BAF4-73228AD57664}" type="presOf" srcId="{2E740E4F-D907-4658-B8D5-7E59CB6F784D}" destId="{D27007DA-BC2E-404D-8261-409A3B1A4AB2}" srcOrd="0" destOrd="0" presId="urn:microsoft.com/office/officeart/2005/8/layout/process1"/>
    <dgm:cxn modelId="{081C3218-7DD9-41AA-AB3B-9FDE53A0AEC0}" srcId="{310264F4-0A39-4D3D-BB6C-5201DFAD369D}" destId="{2E740E4F-D907-4658-B8D5-7E59CB6F784D}" srcOrd="0" destOrd="0" parTransId="{CF073A69-66A1-4EC1-B1CC-46B21F109E8C}" sibTransId="{298C4AD9-AC3B-4368-BFB0-0EA7A4EBCC0F}"/>
    <dgm:cxn modelId="{8C04766D-EF5D-4896-9DA1-3653E62C475F}" type="presOf" srcId="{39571B42-7090-4E8B-9F90-B528D3189E85}" destId="{64E0372E-4A41-4242-81B4-44B751D4AFF6}" srcOrd="0" destOrd="0" presId="urn:microsoft.com/office/officeart/2005/8/layout/process1"/>
    <dgm:cxn modelId="{1950B4AC-D522-415F-BF70-B759D9ADBCD8}" srcId="{310264F4-0A39-4D3D-BB6C-5201DFAD369D}" destId="{69B451F7-DCEC-4435-BCD8-59C88F017D98}" srcOrd="2" destOrd="0" parTransId="{792D9A9F-A6BE-4B83-8F9B-FE9EE48AD6C1}" sibTransId="{FDA82000-D2F4-417A-BBD0-459FD8EEB3CE}"/>
    <dgm:cxn modelId="{F7582DBC-4705-459F-B6F3-84AF9E93F08F}" type="presOf" srcId="{310264F4-0A39-4D3D-BB6C-5201DFAD369D}" destId="{38CAC533-AB73-413E-973E-F26638BDE98C}" srcOrd="0" destOrd="0" presId="urn:microsoft.com/office/officeart/2005/8/layout/process1"/>
    <dgm:cxn modelId="{5836F4EA-8E5A-40BE-BDBA-91907442784C}" type="presOf" srcId="{298C4AD9-AC3B-4368-BFB0-0EA7A4EBCC0F}" destId="{E19AB776-B470-485A-90ED-CF4C7E390F7F}" srcOrd="0" destOrd="0" presId="urn:microsoft.com/office/officeart/2005/8/layout/process1"/>
    <dgm:cxn modelId="{8A190B48-96C6-4F44-ABC8-74ACD65CDF0F}" type="presOf" srcId="{298C4AD9-AC3B-4368-BFB0-0EA7A4EBCC0F}" destId="{FFC644C1-19E8-4A4E-9DF5-688894BDAFB5}" srcOrd="1" destOrd="0" presId="urn:microsoft.com/office/officeart/2005/8/layout/process1"/>
    <dgm:cxn modelId="{70FD5D3F-7DE8-4B49-91A2-648729724C83}" srcId="{310264F4-0A39-4D3D-BB6C-5201DFAD369D}" destId="{39571B42-7090-4E8B-9F90-B528D3189E85}" srcOrd="1" destOrd="0" parTransId="{8CD07C72-AD13-428F-9B29-A85004605EAE}" sibTransId="{29ED4C52-818F-44D1-BCC2-0EDB2FDA1EE9}"/>
    <dgm:cxn modelId="{2FFC63A3-0093-417E-A5BC-94C5014F17AD}" type="presOf" srcId="{29ED4C52-818F-44D1-BCC2-0EDB2FDA1EE9}" destId="{2342FA14-34DA-4F6E-AFD6-82DB240113CF}" srcOrd="0" destOrd="0" presId="urn:microsoft.com/office/officeart/2005/8/layout/process1"/>
    <dgm:cxn modelId="{1EF591E4-D14D-46E0-ABCC-E595020D855D}" type="presParOf" srcId="{38CAC533-AB73-413E-973E-F26638BDE98C}" destId="{D27007DA-BC2E-404D-8261-409A3B1A4AB2}" srcOrd="0" destOrd="0" presId="urn:microsoft.com/office/officeart/2005/8/layout/process1"/>
    <dgm:cxn modelId="{651F77D4-CACE-4E72-8BC2-A211D10B650A}" type="presParOf" srcId="{38CAC533-AB73-413E-973E-F26638BDE98C}" destId="{E19AB776-B470-485A-90ED-CF4C7E390F7F}" srcOrd="1" destOrd="0" presId="urn:microsoft.com/office/officeart/2005/8/layout/process1"/>
    <dgm:cxn modelId="{F37FEFC1-720C-4B19-A78D-538995EF7A32}" type="presParOf" srcId="{E19AB776-B470-485A-90ED-CF4C7E390F7F}" destId="{FFC644C1-19E8-4A4E-9DF5-688894BDAFB5}" srcOrd="0" destOrd="0" presId="urn:microsoft.com/office/officeart/2005/8/layout/process1"/>
    <dgm:cxn modelId="{9854C400-3009-49CA-B220-3EE56F708F12}" type="presParOf" srcId="{38CAC533-AB73-413E-973E-F26638BDE98C}" destId="{64E0372E-4A41-4242-81B4-44B751D4AFF6}" srcOrd="2" destOrd="0" presId="urn:microsoft.com/office/officeart/2005/8/layout/process1"/>
    <dgm:cxn modelId="{7F491F8D-BFB4-42F4-AE98-0B9A60819D90}" type="presParOf" srcId="{38CAC533-AB73-413E-973E-F26638BDE98C}" destId="{2342FA14-34DA-4F6E-AFD6-82DB240113CF}" srcOrd="3" destOrd="0" presId="urn:microsoft.com/office/officeart/2005/8/layout/process1"/>
    <dgm:cxn modelId="{9D40E18C-666F-400A-8F25-F0C3DDB5E1BB}" type="presParOf" srcId="{2342FA14-34DA-4F6E-AFD6-82DB240113CF}" destId="{DA898D3B-EC8E-40D8-9375-1C909A438F5A}" srcOrd="0" destOrd="0" presId="urn:microsoft.com/office/officeart/2005/8/layout/process1"/>
    <dgm:cxn modelId="{1BF51750-B2C1-40F0-9937-CF66AD78D818}" type="presParOf" srcId="{38CAC533-AB73-413E-973E-F26638BDE98C}" destId="{2CFFF368-1BE3-4E18-9B01-23134FE91F7F}"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8D5AF1-CE15-426B-B287-54855491C9C5}" type="doc">
      <dgm:prSet loTypeId="urn:microsoft.com/office/officeart/2005/8/layout/target1" loCatId="relationship" qsTypeId="urn:microsoft.com/office/officeart/2005/8/quickstyle/simple1" qsCatId="simple" csTypeId="urn:microsoft.com/office/officeart/2005/8/colors/accent1_2" csCatId="accent1" phldr="1"/>
      <dgm:spPr/>
    </dgm:pt>
    <dgm:pt modelId="{0D7597E1-05F7-4706-A6F1-0D59DEDB3DB7}">
      <dgm:prSet phldrT="[Text]"/>
      <dgm:spPr/>
      <dgm:t>
        <a:bodyPr/>
        <a:lstStyle/>
        <a:p>
          <a:r>
            <a:rPr lang="de-AT" dirty="0" smtClean="0"/>
            <a:t>PHAIDRA, U:CRIS</a:t>
          </a:r>
        </a:p>
        <a:p>
          <a:r>
            <a:rPr lang="de-AT" dirty="0" smtClean="0"/>
            <a:t>MOODLE, Big Data </a:t>
          </a:r>
          <a:r>
            <a:rPr lang="de-AT" dirty="0" err="1" smtClean="0"/>
            <a:t>DigHum</a:t>
          </a:r>
          <a:r>
            <a:rPr lang="de-AT" dirty="0" smtClean="0"/>
            <a:t> Labs</a:t>
          </a:r>
          <a:endParaRPr lang="de-AT" dirty="0"/>
        </a:p>
      </dgm:t>
    </dgm:pt>
    <dgm:pt modelId="{47910FD9-9AF1-465D-8223-DF6F7282110D}" type="parTrans" cxnId="{1E74537C-67C0-40B0-8A00-0D2FA30D466C}">
      <dgm:prSet/>
      <dgm:spPr/>
      <dgm:t>
        <a:bodyPr/>
        <a:lstStyle/>
        <a:p>
          <a:endParaRPr lang="de-AT"/>
        </a:p>
      </dgm:t>
    </dgm:pt>
    <dgm:pt modelId="{D97789AE-061A-41A2-90E0-46D4E9EE7B37}" type="sibTrans" cxnId="{1E74537C-67C0-40B0-8A00-0D2FA30D466C}">
      <dgm:prSet/>
      <dgm:spPr/>
      <dgm:t>
        <a:bodyPr/>
        <a:lstStyle/>
        <a:p>
          <a:endParaRPr lang="de-AT"/>
        </a:p>
      </dgm:t>
    </dgm:pt>
    <dgm:pt modelId="{59E077BC-7EE9-4B50-87CA-E555EBDF6AEC}">
      <dgm:prSet phldrT="[Text]"/>
      <dgm:spPr/>
      <dgm:t>
        <a:bodyPr/>
        <a:lstStyle/>
        <a:p>
          <a:r>
            <a:rPr lang="de-AT" dirty="0" smtClean="0"/>
            <a:t>CLARIN-AT/-EU</a:t>
          </a:r>
        </a:p>
        <a:p>
          <a:r>
            <a:rPr lang="de-AT" dirty="0" smtClean="0"/>
            <a:t>DARIAH-AT/-EU</a:t>
          </a:r>
        </a:p>
        <a:p>
          <a:r>
            <a:rPr lang="de-AT" dirty="0" smtClean="0"/>
            <a:t>Other </a:t>
          </a:r>
          <a:r>
            <a:rPr lang="de-AT" dirty="0" err="1" smtClean="0"/>
            <a:t>Ris</a:t>
          </a:r>
          <a:r>
            <a:rPr lang="de-AT" dirty="0" smtClean="0"/>
            <a:t>…</a:t>
          </a:r>
          <a:endParaRPr lang="de-AT" dirty="0"/>
        </a:p>
      </dgm:t>
    </dgm:pt>
    <dgm:pt modelId="{9A249170-D7C7-4EDE-963C-0C08361BD7BF}" type="parTrans" cxnId="{6FFD3DDA-7F44-4B0E-B525-A097178E7030}">
      <dgm:prSet/>
      <dgm:spPr/>
      <dgm:t>
        <a:bodyPr/>
        <a:lstStyle/>
        <a:p>
          <a:endParaRPr lang="de-AT"/>
        </a:p>
      </dgm:t>
    </dgm:pt>
    <dgm:pt modelId="{919EFAEC-2523-47E3-BFF4-798A4AD6B436}" type="sibTrans" cxnId="{6FFD3DDA-7F44-4B0E-B525-A097178E7030}">
      <dgm:prSet/>
      <dgm:spPr/>
      <dgm:t>
        <a:bodyPr/>
        <a:lstStyle/>
        <a:p>
          <a:endParaRPr lang="de-AT"/>
        </a:p>
      </dgm:t>
    </dgm:pt>
    <dgm:pt modelId="{008A25E8-3B4C-4EEC-99A2-8117DD9911D6}">
      <dgm:prSet phldrT="[Text]"/>
      <dgm:spPr/>
      <dgm:t>
        <a:bodyPr/>
        <a:lstStyle/>
        <a:p>
          <a:r>
            <a:rPr lang="de-AT" dirty="0" smtClean="0"/>
            <a:t>Research </a:t>
          </a:r>
          <a:r>
            <a:rPr lang="de-AT" dirty="0" err="1" smtClean="0"/>
            <a:t>projects</a:t>
          </a:r>
          <a:r>
            <a:rPr lang="de-AT" dirty="0" smtClean="0"/>
            <a:t> intra- </a:t>
          </a:r>
          <a:r>
            <a:rPr lang="de-AT" dirty="0" err="1" smtClean="0"/>
            <a:t>and</a:t>
          </a:r>
          <a:r>
            <a:rPr lang="de-AT" dirty="0" smtClean="0"/>
            <a:t> </a:t>
          </a:r>
          <a:r>
            <a:rPr lang="de-AT" dirty="0" err="1" smtClean="0"/>
            <a:t>interdisciplinary</a:t>
          </a:r>
          <a:endParaRPr lang="de-AT" dirty="0" smtClean="0"/>
        </a:p>
        <a:p>
          <a:r>
            <a:rPr lang="de-AT" dirty="0" smtClean="0"/>
            <a:t>eLearning </a:t>
          </a:r>
          <a:endParaRPr lang="de-AT" dirty="0"/>
        </a:p>
      </dgm:t>
    </dgm:pt>
    <dgm:pt modelId="{E2B59A40-8E6A-49D1-A519-9CA75DE3B552}" type="parTrans" cxnId="{73BD02E3-EA86-49F2-BAF9-6F1BD00C40DA}">
      <dgm:prSet/>
      <dgm:spPr/>
      <dgm:t>
        <a:bodyPr/>
        <a:lstStyle/>
        <a:p>
          <a:endParaRPr lang="de-AT"/>
        </a:p>
      </dgm:t>
    </dgm:pt>
    <dgm:pt modelId="{E3AC67D4-A8F3-40C2-8E1F-71C48A5DCBC6}" type="sibTrans" cxnId="{73BD02E3-EA86-49F2-BAF9-6F1BD00C40DA}">
      <dgm:prSet/>
      <dgm:spPr/>
      <dgm:t>
        <a:bodyPr/>
        <a:lstStyle/>
        <a:p>
          <a:endParaRPr lang="de-AT"/>
        </a:p>
      </dgm:t>
    </dgm:pt>
    <dgm:pt modelId="{414CC3D2-53A3-49C1-A0C5-FA66FF726B39}" type="pres">
      <dgm:prSet presAssocID="{C78D5AF1-CE15-426B-B287-54855491C9C5}" presName="composite" presStyleCnt="0">
        <dgm:presLayoutVars>
          <dgm:chMax val="5"/>
          <dgm:dir/>
          <dgm:resizeHandles val="exact"/>
        </dgm:presLayoutVars>
      </dgm:prSet>
      <dgm:spPr/>
    </dgm:pt>
    <dgm:pt modelId="{2CCD1397-740C-4A7A-9D15-372F11D7D3EA}" type="pres">
      <dgm:prSet presAssocID="{0D7597E1-05F7-4706-A6F1-0D59DEDB3DB7}" presName="circle1" presStyleLbl="lnNode1" presStyleIdx="0" presStyleCnt="3"/>
      <dgm:spPr/>
    </dgm:pt>
    <dgm:pt modelId="{80B39EF8-FFC4-4F2F-924D-C46868643A2C}" type="pres">
      <dgm:prSet presAssocID="{0D7597E1-05F7-4706-A6F1-0D59DEDB3DB7}" presName="text1" presStyleLbl="revTx" presStyleIdx="0" presStyleCnt="3" custFlipHor="0" custScaleX="62348" custScaleY="242249" custLinFactNeighborX="-14175" custLinFactNeighborY="-59862">
        <dgm:presLayoutVars>
          <dgm:bulletEnabled val="1"/>
        </dgm:presLayoutVars>
      </dgm:prSet>
      <dgm:spPr/>
      <dgm:t>
        <a:bodyPr/>
        <a:lstStyle/>
        <a:p>
          <a:endParaRPr lang="de-AT"/>
        </a:p>
      </dgm:t>
    </dgm:pt>
    <dgm:pt modelId="{E03F9568-F909-4EBF-9B01-E9D2395C6705}" type="pres">
      <dgm:prSet presAssocID="{0D7597E1-05F7-4706-A6F1-0D59DEDB3DB7}" presName="line1" presStyleLbl="callout" presStyleIdx="0" presStyleCnt="6"/>
      <dgm:spPr/>
    </dgm:pt>
    <dgm:pt modelId="{CFAFE91B-A8E8-4BA1-9296-DF88017DEB0E}" type="pres">
      <dgm:prSet presAssocID="{0D7597E1-05F7-4706-A6F1-0D59DEDB3DB7}" presName="d1" presStyleLbl="callout" presStyleIdx="1" presStyleCnt="6"/>
      <dgm:spPr/>
    </dgm:pt>
    <dgm:pt modelId="{8A57D7B7-DEEE-4253-AB2C-35663431A76F}" type="pres">
      <dgm:prSet presAssocID="{59E077BC-7EE9-4B50-87CA-E555EBDF6AEC}" presName="circle2" presStyleLbl="lnNode1" presStyleIdx="1" presStyleCnt="3"/>
      <dgm:spPr/>
    </dgm:pt>
    <dgm:pt modelId="{937EBEDE-A535-44A0-85D8-C1C696652542}" type="pres">
      <dgm:prSet presAssocID="{59E077BC-7EE9-4B50-87CA-E555EBDF6AEC}" presName="text2" presStyleLbl="revTx" presStyleIdx="1" presStyleCnt="3" custLinFactNeighborY="45169">
        <dgm:presLayoutVars>
          <dgm:bulletEnabled val="1"/>
        </dgm:presLayoutVars>
      </dgm:prSet>
      <dgm:spPr/>
      <dgm:t>
        <a:bodyPr/>
        <a:lstStyle/>
        <a:p>
          <a:endParaRPr lang="de-AT"/>
        </a:p>
      </dgm:t>
    </dgm:pt>
    <dgm:pt modelId="{38EA7437-588D-4A7A-B46C-AB76A65123CA}" type="pres">
      <dgm:prSet presAssocID="{59E077BC-7EE9-4B50-87CA-E555EBDF6AEC}" presName="line2" presStyleLbl="callout" presStyleIdx="2" presStyleCnt="6" custLinFactY="700000" custLinFactNeighborX="-5426" custLinFactNeighborY="718379"/>
      <dgm:spPr/>
    </dgm:pt>
    <dgm:pt modelId="{F7D45AAE-41D4-40AC-A7F9-FDD6AD3654B7}" type="pres">
      <dgm:prSet presAssocID="{59E077BC-7EE9-4B50-87CA-E555EBDF6AEC}" presName="d2" presStyleLbl="callout" presStyleIdx="3" presStyleCnt="6" custScaleX="102648" custScaleY="82632" custLinFactNeighborX="-2903" custLinFactNeighborY="11877"/>
      <dgm:spPr/>
    </dgm:pt>
    <dgm:pt modelId="{72A9DCC5-CAE2-49A1-B2FC-4B88062E57D3}" type="pres">
      <dgm:prSet presAssocID="{008A25E8-3B4C-4EEC-99A2-8117DD9911D6}" presName="circle3" presStyleLbl="lnNode1" presStyleIdx="2" presStyleCnt="3" custScaleY="120703" custLinFactNeighborX="938" custLinFactNeighborY="-27521"/>
      <dgm:spPr/>
    </dgm:pt>
    <dgm:pt modelId="{CEE0FE05-6CE9-49D1-BE5F-29E1FDF0D4E1}" type="pres">
      <dgm:prSet presAssocID="{008A25E8-3B4C-4EEC-99A2-8117DD9911D6}" presName="text3" presStyleLbl="revTx" presStyleIdx="2" presStyleCnt="3" custLinFactNeighborX="13178" custLinFactNeighborY="79056">
        <dgm:presLayoutVars>
          <dgm:bulletEnabled val="1"/>
        </dgm:presLayoutVars>
      </dgm:prSet>
      <dgm:spPr/>
      <dgm:t>
        <a:bodyPr/>
        <a:lstStyle/>
        <a:p>
          <a:endParaRPr lang="de-AT"/>
        </a:p>
      </dgm:t>
    </dgm:pt>
    <dgm:pt modelId="{B8A62EE0-63C1-4DDD-B89C-7CFC6FF6E59A}" type="pres">
      <dgm:prSet presAssocID="{008A25E8-3B4C-4EEC-99A2-8117DD9911D6}" presName="line3" presStyleLbl="callout" presStyleIdx="4" presStyleCnt="6" custFlipVert="0" custSzY="45719" custScaleX="221458" custLinFactY="1100000" custLinFactNeighborX="0" custLinFactNeighborY="1100245"/>
      <dgm:spPr/>
    </dgm:pt>
    <dgm:pt modelId="{9EFEC0FC-733E-4CDB-9DDD-4EFBA042870C}" type="pres">
      <dgm:prSet presAssocID="{008A25E8-3B4C-4EEC-99A2-8117DD9911D6}" presName="d3" presStyleLbl="callout" presStyleIdx="5" presStyleCnt="6" custScaleX="51437" custScaleY="22439"/>
      <dgm:spPr/>
    </dgm:pt>
  </dgm:ptLst>
  <dgm:cxnLst>
    <dgm:cxn modelId="{3D9AB616-02AE-4B8A-A0AA-D85DB3E13D3E}" type="presOf" srcId="{C78D5AF1-CE15-426B-B287-54855491C9C5}" destId="{414CC3D2-53A3-49C1-A0C5-FA66FF726B39}" srcOrd="0" destOrd="0" presId="urn:microsoft.com/office/officeart/2005/8/layout/target1"/>
    <dgm:cxn modelId="{69BC3B92-534E-4EAB-B32D-E8640653C7D7}" type="presOf" srcId="{59E077BC-7EE9-4B50-87CA-E555EBDF6AEC}" destId="{937EBEDE-A535-44A0-85D8-C1C696652542}" srcOrd="0" destOrd="0" presId="urn:microsoft.com/office/officeart/2005/8/layout/target1"/>
    <dgm:cxn modelId="{A32ED970-8F15-4FA1-B4E6-85D2F77E301B}" type="presOf" srcId="{0D7597E1-05F7-4706-A6F1-0D59DEDB3DB7}" destId="{80B39EF8-FFC4-4F2F-924D-C46868643A2C}" srcOrd="0" destOrd="0" presId="urn:microsoft.com/office/officeart/2005/8/layout/target1"/>
    <dgm:cxn modelId="{319C4F1B-17AE-4CF7-8EE5-23114A1B2A26}" type="presOf" srcId="{008A25E8-3B4C-4EEC-99A2-8117DD9911D6}" destId="{CEE0FE05-6CE9-49D1-BE5F-29E1FDF0D4E1}" srcOrd="0" destOrd="0" presId="urn:microsoft.com/office/officeart/2005/8/layout/target1"/>
    <dgm:cxn modelId="{6FFD3DDA-7F44-4B0E-B525-A097178E7030}" srcId="{C78D5AF1-CE15-426B-B287-54855491C9C5}" destId="{59E077BC-7EE9-4B50-87CA-E555EBDF6AEC}" srcOrd="1" destOrd="0" parTransId="{9A249170-D7C7-4EDE-963C-0C08361BD7BF}" sibTransId="{919EFAEC-2523-47E3-BFF4-798A4AD6B436}"/>
    <dgm:cxn modelId="{1E74537C-67C0-40B0-8A00-0D2FA30D466C}" srcId="{C78D5AF1-CE15-426B-B287-54855491C9C5}" destId="{0D7597E1-05F7-4706-A6F1-0D59DEDB3DB7}" srcOrd="0" destOrd="0" parTransId="{47910FD9-9AF1-465D-8223-DF6F7282110D}" sibTransId="{D97789AE-061A-41A2-90E0-46D4E9EE7B37}"/>
    <dgm:cxn modelId="{73BD02E3-EA86-49F2-BAF9-6F1BD00C40DA}" srcId="{C78D5AF1-CE15-426B-B287-54855491C9C5}" destId="{008A25E8-3B4C-4EEC-99A2-8117DD9911D6}" srcOrd="2" destOrd="0" parTransId="{E2B59A40-8E6A-49D1-A519-9CA75DE3B552}" sibTransId="{E3AC67D4-A8F3-40C2-8E1F-71C48A5DCBC6}"/>
    <dgm:cxn modelId="{D3E83315-F189-492E-B3DB-7B37A0F6612F}" type="presParOf" srcId="{414CC3D2-53A3-49C1-A0C5-FA66FF726B39}" destId="{2CCD1397-740C-4A7A-9D15-372F11D7D3EA}" srcOrd="0" destOrd="0" presId="urn:microsoft.com/office/officeart/2005/8/layout/target1"/>
    <dgm:cxn modelId="{913E73D7-6A05-45A0-BC03-04139115D4BF}" type="presParOf" srcId="{414CC3D2-53A3-49C1-A0C5-FA66FF726B39}" destId="{80B39EF8-FFC4-4F2F-924D-C46868643A2C}" srcOrd="1" destOrd="0" presId="urn:microsoft.com/office/officeart/2005/8/layout/target1"/>
    <dgm:cxn modelId="{7E4AAFF3-6D2A-489B-8F49-72D0A0D9F928}" type="presParOf" srcId="{414CC3D2-53A3-49C1-A0C5-FA66FF726B39}" destId="{E03F9568-F909-4EBF-9B01-E9D2395C6705}" srcOrd="2" destOrd="0" presId="urn:microsoft.com/office/officeart/2005/8/layout/target1"/>
    <dgm:cxn modelId="{0CB0EB2A-B151-4044-85B8-5DDFD965E54D}" type="presParOf" srcId="{414CC3D2-53A3-49C1-A0C5-FA66FF726B39}" destId="{CFAFE91B-A8E8-4BA1-9296-DF88017DEB0E}" srcOrd="3" destOrd="0" presId="urn:microsoft.com/office/officeart/2005/8/layout/target1"/>
    <dgm:cxn modelId="{64D04814-E183-456B-92E1-ECB92F345769}" type="presParOf" srcId="{414CC3D2-53A3-49C1-A0C5-FA66FF726B39}" destId="{8A57D7B7-DEEE-4253-AB2C-35663431A76F}" srcOrd="4" destOrd="0" presId="urn:microsoft.com/office/officeart/2005/8/layout/target1"/>
    <dgm:cxn modelId="{725DB364-B433-4752-9B92-720046404EE4}" type="presParOf" srcId="{414CC3D2-53A3-49C1-A0C5-FA66FF726B39}" destId="{937EBEDE-A535-44A0-85D8-C1C696652542}" srcOrd="5" destOrd="0" presId="urn:microsoft.com/office/officeart/2005/8/layout/target1"/>
    <dgm:cxn modelId="{0BCAA4DE-7C5F-4891-AC74-D9EDF49FFE74}" type="presParOf" srcId="{414CC3D2-53A3-49C1-A0C5-FA66FF726B39}" destId="{38EA7437-588D-4A7A-B46C-AB76A65123CA}" srcOrd="6" destOrd="0" presId="urn:microsoft.com/office/officeart/2005/8/layout/target1"/>
    <dgm:cxn modelId="{B9B320D4-2E1A-4B60-9A93-DCBF7B2199A3}" type="presParOf" srcId="{414CC3D2-53A3-49C1-A0C5-FA66FF726B39}" destId="{F7D45AAE-41D4-40AC-A7F9-FDD6AD3654B7}" srcOrd="7" destOrd="0" presId="urn:microsoft.com/office/officeart/2005/8/layout/target1"/>
    <dgm:cxn modelId="{F88B47CB-2B02-4CFC-8467-A8C551A81883}" type="presParOf" srcId="{414CC3D2-53A3-49C1-A0C5-FA66FF726B39}" destId="{72A9DCC5-CAE2-49A1-B2FC-4B88062E57D3}" srcOrd="8" destOrd="0" presId="urn:microsoft.com/office/officeart/2005/8/layout/target1"/>
    <dgm:cxn modelId="{7A0DC48A-9B3C-4DC3-A4E7-88B88E1E2750}" type="presParOf" srcId="{414CC3D2-53A3-49C1-A0C5-FA66FF726B39}" destId="{CEE0FE05-6CE9-49D1-BE5F-29E1FDF0D4E1}" srcOrd="9" destOrd="0" presId="urn:microsoft.com/office/officeart/2005/8/layout/target1"/>
    <dgm:cxn modelId="{DF537F42-8821-48A8-9EAD-31B01661B3D1}" type="presParOf" srcId="{414CC3D2-53A3-49C1-A0C5-FA66FF726B39}" destId="{B8A62EE0-63C1-4DDD-B89C-7CFC6FF6E59A}" srcOrd="10" destOrd="0" presId="urn:microsoft.com/office/officeart/2005/8/layout/target1"/>
    <dgm:cxn modelId="{62FFBCED-1A9F-4D98-9D65-4C62A05B7F26}" type="presParOf" srcId="{414CC3D2-53A3-49C1-A0C5-FA66FF726B39}" destId="{9EFEC0FC-733E-4CDB-9DDD-4EFBA042870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8284-8396-44D1-9D7B-0AA4E112716D}">
      <dsp:nvSpPr>
        <dsp:cNvPr id="0" name=""/>
        <dsp:cNvSpPr/>
      </dsp:nvSpPr>
      <dsp:spPr>
        <a:xfrm>
          <a:off x="2790824" y="60721"/>
          <a:ext cx="2914650" cy="291465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de-AT" sz="3300" kern="1200" dirty="0" smtClean="0"/>
            <a:t>Digital </a:t>
          </a:r>
          <a:r>
            <a:rPr lang="de-AT" sz="3300" kern="1200" dirty="0" err="1" smtClean="0"/>
            <a:t>Humanities</a:t>
          </a:r>
          <a:endParaRPr lang="de-AT" sz="3300" kern="1200" dirty="0"/>
        </a:p>
      </dsp:txBody>
      <dsp:txXfrm>
        <a:off x="3179445" y="570785"/>
        <a:ext cx="2137410" cy="1311592"/>
      </dsp:txXfrm>
    </dsp:sp>
    <dsp:sp modelId="{C4FFA63F-1B7F-4936-8624-847C8A83BECD}">
      <dsp:nvSpPr>
        <dsp:cNvPr id="0" name=""/>
        <dsp:cNvSpPr/>
      </dsp:nvSpPr>
      <dsp:spPr>
        <a:xfrm>
          <a:off x="3842527" y="1882378"/>
          <a:ext cx="2914650" cy="2914650"/>
        </a:xfrm>
        <a:prstGeom prst="ellipse">
          <a:avLst/>
        </a:prstGeom>
        <a:gradFill rotWithShape="0">
          <a:gsLst>
            <a:gs pos="0">
              <a:schemeClr val="accent3">
                <a:alpha val="50000"/>
                <a:hueOff val="5625132"/>
                <a:satOff val="-8440"/>
                <a:lumOff val="-1373"/>
                <a:alphaOff val="0"/>
                <a:shade val="51000"/>
                <a:satMod val="130000"/>
              </a:schemeClr>
            </a:gs>
            <a:gs pos="80000">
              <a:schemeClr val="accent3">
                <a:alpha val="50000"/>
                <a:hueOff val="5625132"/>
                <a:satOff val="-8440"/>
                <a:lumOff val="-1373"/>
                <a:alphaOff val="0"/>
                <a:shade val="93000"/>
                <a:satMod val="130000"/>
              </a:schemeClr>
            </a:gs>
            <a:gs pos="100000">
              <a:schemeClr val="accent3">
                <a:alpha val="50000"/>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de-AT" sz="3300" kern="1200" dirty="0" smtClean="0"/>
            <a:t>Multi-</a:t>
          </a:r>
          <a:r>
            <a:rPr lang="de-AT" sz="3300" kern="1200" dirty="0" err="1" smtClean="0"/>
            <a:t>lingualism</a:t>
          </a:r>
          <a:endParaRPr lang="de-AT" sz="3300" kern="1200" dirty="0"/>
        </a:p>
      </dsp:txBody>
      <dsp:txXfrm>
        <a:off x="4733925" y="2635329"/>
        <a:ext cx="1748790" cy="1603057"/>
      </dsp:txXfrm>
    </dsp:sp>
    <dsp:sp modelId="{9A487D09-1FD7-42B7-863C-CD5F939AE281}">
      <dsp:nvSpPr>
        <dsp:cNvPr id="0" name=""/>
        <dsp:cNvSpPr/>
      </dsp:nvSpPr>
      <dsp:spPr>
        <a:xfrm>
          <a:off x="1739122" y="1882378"/>
          <a:ext cx="2914650" cy="2914650"/>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de-AT" sz="3300" kern="1200" dirty="0" smtClean="0"/>
            <a:t>Language </a:t>
          </a:r>
          <a:r>
            <a:rPr lang="de-AT" sz="3300" kern="1200" dirty="0" err="1" smtClean="0"/>
            <a:t>Industry</a:t>
          </a:r>
          <a:endParaRPr lang="de-AT" sz="3300" kern="1200" dirty="0"/>
        </a:p>
      </dsp:txBody>
      <dsp:txXfrm>
        <a:off x="2013584" y="2635329"/>
        <a:ext cx="1748790" cy="1603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7D988-960D-41D3-9DD9-F77797C291AE}">
      <dsp:nvSpPr>
        <dsp:cNvPr id="0" name=""/>
        <dsp:cNvSpPr/>
      </dsp:nvSpPr>
      <dsp:spPr>
        <a:xfrm>
          <a:off x="5357" y="951878"/>
          <a:ext cx="1601390" cy="9608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smtClean="0"/>
            <a:t>Translation Studies</a:t>
          </a:r>
          <a:endParaRPr lang="de-AT" sz="1800" kern="1200" dirty="0"/>
        </a:p>
      </dsp:txBody>
      <dsp:txXfrm>
        <a:off x="33499" y="980020"/>
        <a:ext cx="1545106" cy="904550"/>
      </dsp:txXfrm>
    </dsp:sp>
    <dsp:sp modelId="{D878472D-CEF9-4174-83BF-13F7DD9A049B}">
      <dsp:nvSpPr>
        <dsp:cNvPr id="0" name=""/>
        <dsp:cNvSpPr/>
      </dsp:nvSpPr>
      <dsp:spPr>
        <a:xfrm>
          <a:off x="1766887" y="1233722"/>
          <a:ext cx="339494" cy="3971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AT" sz="1400" kern="1200"/>
        </a:p>
      </dsp:txBody>
      <dsp:txXfrm>
        <a:off x="1766887" y="1313151"/>
        <a:ext cx="237646" cy="238286"/>
      </dsp:txXfrm>
    </dsp:sp>
    <dsp:sp modelId="{582E2D57-FAEF-4486-98D8-0858012C8B1A}">
      <dsp:nvSpPr>
        <dsp:cNvPr id="0" name=""/>
        <dsp:cNvSpPr/>
      </dsp:nvSpPr>
      <dsp:spPr>
        <a:xfrm>
          <a:off x="2247304" y="951878"/>
          <a:ext cx="1601390" cy="960834"/>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err="1" smtClean="0"/>
            <a:t>Computational</a:t>
          </a:r>
          <a:r>
            <a:rPr lang="de-AT" sz="1800" kern="1200" dirty="0" smtClean="0"/>
            <a:t> turn</a:t>
          </a:r>
          <a:endParaRPr lang="de-AT" sz="1800" kern="1200" dirty="0"/>
        </a:p>
      </dsp:txBody>
      <dsp:txXfrm>
        <a:off x="2275446" y="980020"/>
        <a:ext cx="1545106" cy="904550"/>
      </dsp:txXfrm>
    </dsp:sp>
    <dsp:sp modelId="{30DA2773-26B2-4C54-AB98-5E82DFAF5B9E}">
      <dsp:nvSpPr>
        <dsp:cNvPr id="0" name=""/>
        <dsp:cNvSpPr/>
      </dsp:nvSpPr>
      <dsp:spPr>
        <a:xfrm>
          <a:off x="4008834" y="1233722"/>
          <a:ext cx="339494" cy="397144"/>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AT" sz="1400" kern="1200"/>
        </a:p>
      </dsp:txBody>
      <dsp:txXfrm>
        <a:off x="4008834" y="1313151"/>
        <a:ext cx="237646" cy="238286"/>
      </dsp:txXfrm>
    </dsp:sp>
    <dsp:sp modelId="{46671CAA-8912-496D-9680-7CAD1CF5A3D5}">
      <dsp:nvSpPr>
        <dsp:cNvPr id="0" name=""/>
        <dsp:cNvSpPr/>
      </dsp:nvSpPr>
      <dsp:spPr>
        <a:xfrm>
          <a:off x="4489251" y="951878"/>
          <a:ext cx="1601390" cy="96083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err="1" smtClean="0"/>
            <a:t>Computational</a:t>
          </a:r>
          <a:r>
            <a:rPr lang="de-AT" sz="1800" kern="1200" dirty="0" smtClean="0"/>
            <a:t> Translation Studies</a:t>
          </a:r>
          <a:endParaRPr lang="de-AT" sz="1800" kern="1200" dirty="0"/>
        </a:p>
      </dsp:txBody>
      <dsp:txXfrm>
        <a:off x="4517393" y="980020"/>
        <a:ext cx="1545106" cy="90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007DA-BC2E-404D-8261-409A3B1A4AB2}">
      <dsp:nvSpPr>
        <dsp:cNvPr id="0" name=""/>
        <dsp:cNvSpPr/>
      </dsp:nvSpPr>
      <dsp:spPr>
        <a:xfrm>
          <a:off x="5357" y="2725073"/>
          <a:ext cx="1601390" cy="13211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AT" sz="1600" kern="1200" dirty="0" smtClean="0"/>
            <a:t>Traditional </a:t>
          </a:r>
          <a:r>
            <a:rPr lang="de-AT" sz="1600" kern="1200" dirty="0" err="1" smtClean="0"/>
            <a:t>translation</a:t>
          </a:r>
          <a:endParaRPr lang="de-AT" sz="1600" kern="1200" dirty="0"/>
        </a:p>
      </dsp:txBody>
      <dsp:txXfrm>
        <a:off x="44052" y="2763768"/>
        <a:ext cx="1524000" cy="1243757"/>
      </dsp:txXfrm>
    </dsp:sp>
    <dsp:sp modelId="{E19AB776-B470-485A-90ED-CF4C7E390F7F}">
      <dsp:nvSpPr>
        <dsp:cNvPr id="0" name=""/>
        <dsp:cNvSpPr/>
      </dsp:nvSpPr>
      <dsp:spPr>
        <a:xfrm>
          <a:off x="1766887" y="3187075"/>
          <a:ext cx="339494" cy="3971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AT" sz="1300" kern="1200"/>
        </a:p>
      </dsp:txBody>
      <dsp:txXfrm>
        <a:off x="1766887" y="3266504"/>
        <a:ext cx="237646" cy="238286"/>
      </dsp:txXfrm>
    </dsp:sp>
    <dsp:sp modelId="{64E0372E-4A41-4242-81B4-44B751D4AFF6}">
      <dsp:nvSpPr>
        <dsp:cNvPr id="0" name=""/>
        <dsp:cNvSpPr/>
      </dsp:nvSpPr>
      <dsp:spPr>
        <a:xfrm>
          <a:off x="2247304" y="2725073"/>
          <a:ext cx="1601390" cy="132114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AT" sz="1600" kern="1200" dirty="0" err="1" smtClean="0"/>
            <a:t>Computational</a:t>
          </a:r>
          <a:r>
            <a:rPr lang="de-AT" sz="1600" kern="1200" dirty="0" smtClean="0"/>
            <a:t> + </a:t>
          </a:r>
          <a:r>
            <a:rPr lang="de-AT" sz="1600" kern="1200" dirty="0" err="1" smtClean="0"/>
            <a:t>social</a:t>
          </a:r>
          <a:r>
            <a:rPr lang="de-AT" sz="1600" kern="1200" dirty="0" smtClean="0"/>
            <a:t> turn</a:t>
          </a:r>
          <a:endParaRPr lang="de-AT" sz="1600" kern="1200" dirty="0"/>
        </a:p>
      </dsp:txBody>
      <dsp:txXfrm>
        <a:off x="2285999" y="2763768"/>
        <a:ext cx="1524000" cy="1243757"/>
      </dsp:txXfrm>
    </dsp:sp>
    <dsp:sp modelId="{2342FA14-34DA-4F6E-AFD6-82DB240113CF}">
      <dsp:nvSpPr>
        <dsp:cNvPr id="0" name=""/>
        <dsp:cNvSpPr/>
      </dsp:nvSpPr>
      <dsp:spPr>
        <a:xfrm rot="21547880">
          <a:off x="4008814" y="3169932"/>
          <a:ext cx="339533" cy="3971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AT" sz="1300" kern="1200"/>
        </a:p>
      </dsp:txBody>
      <dsp:txXfrm>
        <a:off x="4008820" y="3250133"/>
        <a:ext cx="237673" cy="238286"/>
      </dsp:txXfrm>
    </dsp:sp>
    <dsp:sp modelId="{2CFFF368-1BE3-4E18-9B01-23134FE91F7F}">
      <dsp:nvSpPr>
        <dsp:cNvPr id="0" name=""/>
        <dsp:cNvSpPr/>
      </dsp:nvSpPr>
      <dsp:spPr>
        <a:xfrm>
          <a:off x="4489251" y="2691080"/>
          <a:ext cx="1601390" cy="13211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AT" sz="1600" kern="1200" dirty="0" smtClean="0"/>
            <a:t>Multilingual </a:t>
          </a:r>
          <a:r>
            <a:rPr lang="de-AT" sz="1600" kern="1200" dirty="0" err="1" smtClean="0"/>
            <a:t>communications</a:t>
          </a:r>
          <a:r>
            <a:rPr lang="de-AT" sz="1600" kern="1200" dirty="0" smtClean="0"/>
            <a:t> </a:t>
          </a:r>
          <a:r>
            <a:rPr lang="de-AT" sz="1600" kern="1200" dirty="0" err="1" smtClean="0"/>
            <a:t>and</a:t>
          </a:r>
          <a:r>
            <a:rPr lang="de-AT" sz="1600" kern="1200" dirty="0" smtClean="0"/>
            <a:t> </a:t>
          </a:r>
          <a:r>
            <a:rPr lang="de-AT" sz="1600" kern="1200" dirty="0" err="1" smtClean="0"/>
            <a:t>language</a:t>
          </a:r>
          <a:r>
            <a:rPr lang="de-AT" sz="1600" kern="1200" dirty="0" smtClean="0"/>
            <a:t> </a:t>
          </a:r>
          <a:r>
            <a:rPr lang="de-AT" sz="1600" kern="1200" dirty="0" err="1" smtClean="0"/>
            <a:t>resource</a:t>
          </a:r>
          <a:r>
            <a:rPr lang="de-AT" sz="1600" kern="1200" dirty="0" smtClean="0"/>
            <a:t> </a:t>
          </a:r>
          <a:r>
            <a:rPr lang="de-AT" sz="1600" kern="1200" dirty="0" err="1" smtClean="0"/>
            <a:t>management</a:t>
          </a:r>
          <a:endParaRPr lang="de-AT" sz="1600" kern="1200" dirty="0"/>
        </a:p>
      </dsp:txBody>
      <dsp:txXfrm>
        <a:off x="4527946" y="2729775"/>
        <a:ext cx="1524000" cy="1243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9DCC5-CAE2-49A1-B2FC-4B88062E57D3}">
      <dsp:nvSpPr>
        <dsp:cNvPr id="0" name=""/>
        <dsp:cNvSpPr/>
      </dsp:nvSpPr>
      <dsp:spPr>
        <a:xfrm>
          <a:off x="144029" y="32173"/>
          <a:ext cx="4894008" cy="5907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7D7B7-DEEE-4253-AB2C-35663431A76F}">
      <dsp:nvSpPr>
        <dsp:cNvPr id="0" name=""/>
        <dsp:cNvSpPr/>
      </dsp:nvSpPr>
      <dsp:spPr>
        <a:xfrm>
          <a:off x="1076925" y="2864458"/>
          <a:ext cx="2936404" cy="29364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D1397-740C-4A7A-9D15-372F11D7D3EA}">
      <dsp:nvSpPr>
        <dsp:cNvPr id="0" name=""/>
        <dsp:cNvSpPr/>
      </dsp:nvSpPr>
      <dsp:spPr>
        <a:xfrm>
          <a:off x="2055727" y="3843259"/>
          <a:ext cx="978801" cy="978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39EF8-FFC4-4F2F-924D-C46868643A2C}">
      <dsp:nvSpPr>
        <dsp:cNvPr id="0" name=""/>
        <dsp:cNvSpPr/>
      </dsp:nvSpPr>
      <dsp:spPr>
        <a:xfrm>
          <a:off x="5921610" y="-760923"/>
          <a:ext cx="1525658" cy="345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de-AT" sz="2200" kern="1200" dirty="0" smtClean="0"/>
            <a:t>PHAIDRA, U:CRIS</a:t>
          </a:r>
        </a:p>
        <a:p>
          <a:pPr lvl="0" algn="l" defTabSz="977900">
            <a:lnSpc>
              <a:spcPct val="90000"/>
            </a:lnSpc>
            <a:spcBef>
              <a:spcPct val="0"/>
            </a:spcBef>
            <a:spcAft>
              <a:spcPct val="35000"/>
            </a:spcAft>
          </a:pPr>
          <a:r>
            <a:rPr lang="de-AT" sz="2200" kern="1200" dirty="0" smtClean="0"/>
            <a:t>MOODLE, Big Data </a:t>
          </a:r>
          <a:r>
            <a:rPr lang="de-AT" sz="2200" kern="1200" dirty="0" err="1" smtClean="0"/>
            <a:t>DigHum</a:t>
          </a:r>
          <a:r>
            <a:rPr lang="de-AT" sz="2200" kern="1200" dirty="0" smtClean="0"/>
            <a:t> Labs</a:t>
          </a:r>
          <a:endParaRPr lang="de-AT" sz="2200" kern="1200" dirty="0"/>
        </a:p>
      </dsp:txBody>
      <dsp:txXfrm>
        <a:off x="5921610" y="-760923"/>
        <a:ext cx="1525658" cy="3457908"/>
      </dsp:txXfrm>
    </dsp:sp>
    <dsp:sp modelId="{E03F9568-F909-4EBF-9B01-E9D2395C6705}">
      <dsp:nvSpPr>
        <dsp:cNvPr id="0" name=""/>
        <dsp:cNvSpPr/>
      </dsp:nvSpPr>
      <dsp:spPr>
        <a:xfrm>
          <a:off x="5196049" y="968030"/>
          <a:ext cx="6117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AFE91B-A8E8-4BA1-9296-DF88017DEB0E}">
      <dsp:nvSpPr>
        <dsp:cNvPr id="0" name=""/>
        <dsp:cNvSpPr/>
      </dsp:nvSpPr>
      <dsp:spPr>
        <a:xfrm rot="5400000">
          <a:off x="2187457" y="1326516"/>
          <a:ext cx="3363814" cy="264847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7EBEDE-A535-44A0-85D8-C1C696652542}">
      <dsp:nvSpPr>
        <dsp:cNvPr id="0" name=""/>
        <dsp:cNvSpPr/>
      </dsp:nvSpPr>
      <dsp:spPr>
        <a:xfrm>
          <a:off x="5807800" y="2326490"/>
          <a:ext cx="2447004" cy="142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de-AT" sz="2200" kern="1200" dirty="0" smtClean="0"/>
            <a:t>CLARIN-AT/-EU</a:t>
          </a:r>
        </a:p>
        <a:p>
          <a:pPr lvl="0" algn="l" defTabSz="977900">
            <a:lnSpc>
              <a:spcPct val="90000"/>
            </a:lnSpc>
            <a:spcBef>
              <a:spcPct val="0"/>
            </a:spcBef>
            <a:spcAft>
              <a:spcPct val="35000"/>
            </a:spcAft>
          </a:pPr>
          <a:r>
            <a:rPr lang="de-AT" sz="2200" kern="1200" dirty="0" smtClean="0"/>
            <a:t>DARIAH-AT/-EU</a:t>
          </a:r>
        </a:p>
        <a:p>
          <a:pPr lvl="0" algn="l" defTabSz="977900">
            <a:lnSpc>
              <a:spcPct val="90000"/>
            </a:lnSpc>
            <a:spcBef>
              <a:spcPct val="0"/>
            </a:spcBef>
            <a:spcAft>
              <a:spcPct val="35000"/>
            </a:spcAft>
          </a:pPr>
          <a:r>
            <a:rPr lang="de-AT" sz="2200" kern="1200" dirty="0" smtClean="0"/>
            <a:t>Other </a:t>
          </a:r>
          <a:r>
            <a:rPr lang="de-AT" sz="2200" kern="1200" dirty="0" err="1" smtClean="0"/>
            <a:t>Ris</a:t>
          </a:r>
          <a:r>
            <a:rPr lang="de-AT" sz="2200" kern="1200" dirty="0" smtClean="0"/>
            <a:t>…</a:t>
          </a:r>
          <a:endParaRPr lang="de-AT" sz="2200" kern="1200" dirty="0"/>
        </a:p>
      </dsp:txBody>
      <dsp:txXfrm>
        <a:off x="5807800" y="2326490"/>
        <a:ext cx="2447004" cy="1427419"/>
      </dsp:txXfrm>
    </dsp:sp>
    <dsp:sp modelId="{38EA7437-588D-4A7A-B46C-AB76A65123CA}">
      <dsp:nvSpPr>
        <dsp:cNvPr id="0" name=""/>
        <dsp:cNvSpPr/>
      </dsp:nvSpPr>
      <dsp:spPr>
        <a:xfrm>
          <a:off x="5162855" y="2906065"/>
          <a:ext cx="61175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D45AAE-41D4-40AC-A7F9-FDD6AD3654B7}">
      <dsp:nvSpPr>
        <dsp:cNvPr id="0" name=""/>
        <dsp:cNvSpPr/>
      </dsp:nvSpPr>
      <dsp:spPr>
        <a:xfrm rot="5400000">
          <a:off x="3080593" y="3017212"/>
          <a:ext cx="2165975" cy="199855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E0FE05-6CE9-49D1-BE5F-29E1FDF0D4E1}">
      <dsp:nvSpPr>
        <dsp:cNvPr id="0" name=""/>
        <dsp:cNvSpPr/>
      </dsp:nvSpPr>
      <dsp:spPr>
        <a:xfrm>
          <a:off x="5905924" y="4237619"/>
          <a:ext cx="2447004" cy="1427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de-AT" sz="2200" kern="1200" dirty="0" smtClean="0"/>
            <a:t>Research </a:t>
          </a:r>
          <a:r>
            <a:rPr lang="de-AT" sz="2200" kern="1200" dirty="0" err="1" smtClean="0"/>
            <a:t>projects</a:t>
          </a:r>
          <a:r>
            <a:rPr lang="de-AT" sz="2200" kern="1200" dirty="0" smtClean="0"/>
            <a:t> intra- </a:t>
          </a:r>
          <a:r>
            <a:rPr lang="de-AT" sz="2200" kern="1200" dirty="0" err="1" smtClean="0"/>
            <a:t>and</a:t>
          </a:r>
          <a:r>
            <a:rPr lang="de-AT" sz="2200" kern="1200" dirty="0" smtClean="0"/>
            <a:t> </a:t>
          </a:r>
          <a:r>
            <a:rPr lang="de-AT" sz="2200" kern="1200" dirty="0" err="1" smtClean="0"/>
            <a:t>interdisciplinary</a:t>
          </a:r>
          <a:endParaRPr lang="de-AT" sz="2200" kern="1200" dirty="0" smtClean="0"/>
        </a:p>
        <a:p>
          <a:pPr lvl="0" algn="l" defTabSz="977900">
            <a:lnSpc>
              <a:spcPct val="90000"/>
            </a:lnSpc>
            <a:spcBef>
              <a:spcPct val="0"/>
            </a:spcBef>
            <a:spcAft>
              <a:spcPct val="35000"/>
            </a:spcAft>
          </a:pPr>
          <a:r>
            <a:rPr lang="de-AT" sz="2200" kern="1200" dirty="0" smtClean="0"/>
            <a:t>eLearning </a:t>
          </a:r>
          <a:endParaRPr lang="de-AT" sz="2200" kern="1200" dirty="0"/>
        </a:p>
      </dsp:txBody>
      <dsp:txXfrm>
        <a:off x="5905924" y="4237619"/>
        <a:ext cx="2447004" cy="1427419"/>
      </dsp:txXfrm>
    </dsp:sp>
    <dsp:sp modelId="{B8A62EE0-63C1-4DDD-B89C-7CFC6FF6E59A}">
      <dsp:nvSpPr>
        <dsp:cNvPr id="0" name=""/>
        <dsp:cNvSpPr/>
      </dsp:nvSpPr>
      <dsp:spPr>
        <a:xfrm>
          <a:off x="4824538" y="4805938"/>
          <a:ext cx="1354771" cy="4571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EC0FC-733E-4CDB-9DDD-4EFBA042870C}">
      <dsp:nvSpPr>
        <dsp:cNvPr id="0" name=""/>
        <dsp:cNvSpPr/>
      </dsp:nvSpPr>
      <dsp:spPr>
        <a:xfrm rot="5400000">
          <a:off x="4358684" y="4438109"/>
          <a:ext cx="420231" cy="64066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36B71-D137-4451-8780-22C2513A3B75}" type="datetimeFigureOut">
              <a:rPr lang="de-AT" smtClean="0"/>
              <a:t>20.05.2014</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F5D6A-4AE2-4059-AB39-59DDAA2515ED}" type="slidenum">
              <a:rPr lang="de-AT" smtClean="0"/>
              <a:t>‹Nr.›</a:t>
            </a:fld>
            <a:endParaRPr lang="de-AT"/>
          </a:p>
        </p:txBody>
      </p:sp>
    </p:spTree>
    <p:extLst>
      <p:ext uri="{BB962C8B-B14F-4D97-AF65-F5344CB8AC3E}">
        <p14:creationId xmlns:p14="http://schemas.microsoft.com/office/powerpoint/2010/main" val="113811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BCC5AFB-0845-4B78-8B0C-F2C4D6588FC5}" type="slidenum">
              <a:rPr lang="de-AT" smtClean="0"/>
              <a:t>10</a:t>
            </a:fld>
            <a:endParaRPr lang="de-AT"/>
          </a:p>
        </p:txBody>
      </p:sp>
    </p:spTree>
    <p:extLst>
      <p:ext uri="{BB962C8B-B14F-4D97-AF65-F5344CB8AC3E}">
        <p14:creationId xmlns:p14="http://schemas.microsoft.com/office/powerpoint/2010/main" val="88024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EB12A306-6695-41E2-9B16-753D01342960}" type="datetimeFigureOut">
              <a:rPr lang="de-AT" smtClean="0"/>
              <a:t>20.05.2014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42962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EB12A306-6695-41E2-9B16-753D01342960}" type="datetimeFigureOut">
              <a:rPr lang="de-AT" smtClean="0"/>
              <a:t>20.05.2014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423077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EB12A306-6695-41E2-9B16-753D01342960}" type="datetimeFigureOut">
              <a:rPr lang="de-AT" smtClean="0"/>
              <a:t>20.05.2014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50788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EB12A306-6695-41E2-9B16-753D01342960}" type="datetimeFigureOut">
              <a:rPr lang="de-AT" smtClean="0"/>
              <a:t>20.05.2014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405528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B12A306-6695-41E2-9B16-753D01342960}" type="datetimeFigureOut">
              <a:rPr lang="de-AT" smtClean="0"/>
              <a:t>20.05.2014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212686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EB12A306-6695-41E2-9B16-753D01342960}" type="datetimeFigureOut">
              <a:rPr lang="de-AT" smtClean="0"/>
              <a:t>20.05.2014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74103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EB12A306-6695-41E2-9B16-753D01342960}" type="datetimeFigureOut">
              <a:rPr lang="de-AT" smtClean="0"/>
              <a:t>20.05.2014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264526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EB12A306-6695-41E2-9B16-753D01342960}" type="datetimeFigureOut">
              <a:rPr lang="de-AT" smtClean="0"/>
              <a:t>20.05.2014</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173729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12A306-6695-41E2-9B16-753D01342960}" type="datetimeFigureOut">
              <a:rPr lang="de-AT" smtClean="0"/>
              <a:t>20.05.2014</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243423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B12A306-6695-41E2-9B16-753D01342960}" type="datetimeFigureOut">
              <a:rPr lang="de-AT" smtClean="0"/>
              <a:t>20.05.2014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260474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B12A306-6695-41E2-9B16-753D01342960}" type="datetimeFigureOut">
              <a:rPr lang="de-AT" smtClean="0"/>
              <a:t>20.05.2014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2D9F0A3-510B-4F75-B1C4-4432127CF1F0}" type="slidenum">
              <a:rPr lang="de-AT" smtClean="0"/>
              <a:t>‹Nr.›</a:t>
            </a:fld>
            <a:endParaRPr lang="de-AT"/>
          </a:p>
        </p:txBody>
      </p:sp>
    </p:spTree>
    <p:extLst>
      <p:ext uri="{BB962C8B-B14F-4D97-AF65-F5344CB8AC3E}">
        <p14:creationId xmlns:p14="http://schemas.microsoft.com/office/powerpoint/2010/main" val="257981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A306-6695-41E2-9B16-753D01342960}" type="datetimeFigureOut">
              <a:rPr lang="de-AT" smtClean="0"/>
              <a:t>20.05.2014</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9F0A3-510B-4F75-B1C4-4432127CF1F0}" type="slidenum">
              <a:rPr lang="de-AT" smtClean="0"/>
              <a:t>‹Nr.›</a:t>
            </a:fld>
            <a:endParaRPr lang="de-AT"/>
          </a:p>
        </p:txBody>
      </p:sp>
    </p:spTree>
    <p:extLst>
      <p:ext uri="{BB962C8B-B14F-4D97-AF65-F5344CB8AC3E}">
        <p14:creationId xmlns:p14="http://schemas.microsoft.com/office/powerpoint/2010/main" val="293925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2.wmf"/><Relationship Id="rId17" Type="http://schemas.openxmlformats.org/officeDocument/2006/relationships/image" Target="../media/image18.png"/><Relationship Id="rId2" Type="http://schemas.openxmlformats.org/officeDocument/2006/relationships/image" Target="../media/image5.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dariah.e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dasish.e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556792"/>
            <a:ext cx="8496944" cy="2088232"/>
          </a:xfrm>
        </p:spPr>
        <p:txBody>
          <a:bodyPr>
            <a:normAutofit/>
          </a:bodyPr>
          <a:lstStyle/>
          <a:p>
            <a:r>
              <a:rPr lang="de-AT" sz="2800" b="1" dirty="0" smtClean="0"/>
              <a:t>Collaborative Research Data Life Cycle Management –</a:t>
            </a:r>
            <a:br>
              <a:rPr lang="de-AT" sz="2800" b="1" dirty="0" smtClean="0"/>
            </a:br>
            <a:r>
              <a:rPr lang="de-AT" sz="2800" b="1" dirty="0" err="1" smtClean="0"/>
              <a:t>Strategies</a:t>
            </a:r>
            <a:r>
              <a:rPr lang="de-AT" sz="2800" b="1" dirty="0" smtClean="0"/>
              <a:t> </a:t>
            </a:r>
            <a:r>
              <a:rPr lang="de-AT" sz="2800" b="1" dirty="0" err="1" smtClean="0"/>
              <a:t>and</a:t>
            </a:r>
            <a:r>
              <a:rPr lang="de-AT" sz="2800" b="1" dirty="0" smtClean="0"/>
              <a:t> </a:t>
            </a:r>
            <a:r>
              <a:rPr lang="de-AT" sz="2800" b="1" dirty="0" err="1" smtClean="0"/>
              <a:t>Experiences</a:t>
            </a:r>
            <a:r>
              <a:rPr lang="de-AT" sz="2800" b="1" dirty="0" smtClean="0"/>
              <a:t> in European </a:t>
            </a:r>
            <a:br>
              <a:rPr lang="de-AT" sz="2800" b="1" dirty="0" smtClean="0"/>
            </a:br>
            <a:r>
              <a:rPr lang="de-AT" sz="2800" b="1" dirty="0" err="1" smtClean="0"/>
              <a:t>Humanities</a:t>
            </a:r>
            <a:r>
              <a:rPr lang="de-AT" sz="2800" b="1" dirty="0" smtClean="0"/>
              <a:t> Research </a:t>
            </a:r>
            <a:r>
              <a:rPr lang="de-AT" sz="2800" b="1" dirty="0" err="1" smtClean="0"/>
              <a:t>Infrastructures</a:t>
            </a:r>
            <a:endParaRPr lang="de-AT" sz="3200" dirty="0"/>
          </a:p>
        </p:txBody>
      </p:sp>
      <p:sp>
        <p:nvSpPr>
          <p:cNvPr id="3" name="Untertitel 2"/>
          <p:cNvSpPr>
            <a:spLocks noGrp="1"/>
          </p:cNvSpPr>
          <p:nvPr>
            <p:ph type="subTitle" idx="1"/>
          </p:nvPr>
        </p:nvSpPr>
        <p:spPr>
          <a:xfrm>
            <a:off x="683568" y="3717032"/>
            <a:ext cx="7776864" cy="3024336"/>
          </a:xfrm>
        </p:spPr>
        <p:txBody>
          <a:bodyPr>
            <a:normAutofit/>
          </a:bodyPr>
          <a:lstStyle/>
          <a:p>
            <a:r>
              <a:rPr lang="en-US" sz="2000" dirty="0" smtClean="0"/>
              <a:t>Gerhard Budin</a:t>
            </a:r>
          </a:p>
          <a:p>
            <a:endParaRPr lang="de-AT" sz="2000" dirty="0" smtClean="0"/>
          </a:p>
          <a:p>
            <a:r>
              <a:rPr lang="de-AT" sz="2000" dirty="0" smtClean="0"/>
              <a:t>University </a:t>
            </a:r>
            <a:r>
              <a:rPr lang="de-AT" sz="2000" dirty="0" err="1" smtClean="0"/>
              <a:t>of</a:t>
            </a:r>
            <a:r>
              <a:rPr lang="de-AT" sz="2000" dirty="0" smtClean="0"/>
              <a:t> Vienna, </a:t>
            </a:r>
            <a:r>
              <a:rPr lang="de-AT" sz="2000" dirty="0" err="1" smtClean="0"/>
              <a:t>Centre</a:t>
            </a:r>
            <a:r>
              <a:rPr lang="de-AT" sz="2000" dirty="0" smtClean="0"/>
              <a:t> </a:t>
            </a:r>
            <a:r>
              <a:rPr lang="de-AT" sz="2000" dirty="0" err="1" smtClean="0"/>
              <a:t>for</a:t>
            </a:r>
            <a:r>
              <a:rPr lang="de-AT" sz="2000" dirty="0" smtClean="0"/>
              <a:t> Translation Studies</a:t>
            </a:r>
          </a:p>
          <a:p>
            <a:r>
              <a:rPr lang="de-AT" sz="2000" dirty="0" smtClean="0"/>
              <a:t>UNESCO </a:t>
            </a:r>
            <a:r>
              <a:rPr lang="de-AT" sz="2000" dirty="0" err="1" smtClean="0"/>
              <a:t>Chair</a:t>
            </a:r>
            <a:r>
              <a:rPr lang="de-AT" sz="2000" dirty="0" smtClean="0"/>
              <a:t> on Multilingual, </a:t>
            </a:r>
            <a:r>
              <a:rPr lang="de-AT" sz="2000" dirty="0" err="1" smtClean="0"/>
              <a:t>Transcultural</a:t>
            </a:r>
            <a:r>
              <a:rPr lang="de-AT" sz="2000" dirty="0" smtClean="0"/>
              <a:t> Communication </a:t>
            </a:r>
          </a:p>
          <a:p>
            <a:r>
              <a:rPr lang="de-AT" sz="2000" dirty="0" smtClean="0"/>
              <a:t>in </a:t>
            </a:r>
            <a:r>
              <a:rPr lang="de-AT" sz="2000" dirty="0" err="1" smtClean="0"/>
              <a:t>the</a:t>
            </a:r>
            <a:r>
              <a:rPr lang="de-AT" sz="2000" dirty="0" smtClean="0"/>
              <a:t> Digital Age</a:t>
            </a:r>
          </a:p>
          <a:p>
            <a:r>
              <a:rPr lang="de-AT" sz="2000" dirty="0" smtClean="0"/>
              <a:t>Austrian Center </a:t>
            </a:r>
            <a:r>
              <a:rPr lang="de-AT" sz="2000" dirty="0" err="1" smtClean="0"/>
              <a:t>for</a:t>
            </a:r>
            <a:r>
              <a:rPr lang="de-AT" sz="2000" dirty="0" smtClean="0"/>
              <a:t> Digital </a:t>
            </a:r>
            <a:r>
              <a:rPr lang="de-AT" sz="2000" dirty="0" err="1" smtClean="0"/>
              <a:t>Humanities</a:t>
            </a:r>
            <a:r>
              <a:rPr lang="de-AT" sz="2000" dirty="0" smtClean="0"/>
              <a:t> (Network)</a:t>
            </a:r>
          </a:p>
          <a:p>
            <a:endParaRPr lang="de-AT" sz="2000" dirty="0"/>
          </a:p>
          <a:p>
            <a:r>
              <a:rPr lang="de-AT" sz="2000" dirty="0" smtClean="0"/>
              <a:t>LIBER Conference, Vienna, 20th </a:t>
            </a:r>
            <a:r>
              <a:rPr lang="de-AT" sz="2000" dirty="0" err="1" smtClean="0"/>
              <a:t>of</a:t>
            </a:r>
            <a:r>
              <a:rPr lang="de-AT" sz="2000" dirty="0" smtClean="0"/>
              <a:t> May, 2014</a:t>
            </a:r>
          </a:p>
        </p:txBody>
      </p:sp>
      <p:graphicFrame>
        <p:nvGraphicFramePr>
          <p:cNvPr id="4098" name="Object 2"/>
          <p:cNvGraphicFramePr>
            <a:graphicFrameLocks noChangeAspect="1"/>
          </p:cNvGraphicFramePr>
          <p:nvPr>
            <p:extLst>
              <p:ext uri="{D42A27DB-BD31-4B8C-83A1-F6EECF244321}">
                <p14:modId xmlns:p14="http://schemas.microsoft.com/office/powerpoint/2010/main" val="1231803168"/>
              </p:ext>
            </p:extLst>
          </p:nvPr>
        </p:nvGraphicFramePr>
        <p:xfrm>
          <a:off x="0" y="0"/>
          <a:ext cx="5868144" cy="1692818"/>
        </p:xfrm>
        <a:graphic>
          <a:graphicData uri="http://schemas.openxmlformats.org/presentationml/2006/ole">
            <mc:AlternateContent xmlns:mc="http://schemas.openxmlformats.org/markup-compatibility/2006">
              <mc:Choice xmlns:v="urn:schemas-microsoft-com:vml" Requires="v">
                <p:oleObj spid="_x0000_s1041" name="Acrobat Document" r:id="rId3" imgW="4638446" imgH="1409700" progId="AcroExch.Document.7">
                  <p:embed/>
                </p:oleObj>
              </mc:Choice>
              <mc:Fallback>
                <p:oleObj name="Acrobat Document" r:id="rId3" imgW="4638446" imgH="14097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868144" cy="1692818"/>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At </a:t>
            </a:r>
            <a:r>
              <a:rPr lang="de-AT" dirty="0" err="1" smtClean="0"/>
              <a:t>the</a:t>
            </a:r>
            <a:r>
              <a:rPr lang="de-AT" dirty="0" smtClean="0"/>
              <a:t> Core </a:t>
            </a:r>
            <a:r>
              <a:rPr lang="de-AT" dirty="0" err="1" smtClean="0"/>
              <a:t>of</a:t>
            </a:r>
            <a:r>
              <a:rPr lang="de-AT" dirty="0" smtClean="0"/>
              <a:t> </a:t>
            </a:r>
            <a:r>
              <a:rPr lang="de-AT" dirty="0" err="1" smtClean="0"/>
              <a:t>this</a:t>
            </a:r>
            <a:r>
              <a:rPr lang="de-AT" dirty="0" smtClean="0"/>
              <a:t> </a:t>
            </a:r>
            <a:r>
              <a:rPr lang="de-AT" dirty="0" err="1" smtClean="0"/>
              <a:t>Convergence</a:t>
            </a:r>
            <a:r>
              <a:rPr lang="de-AT" dirty="0" smtClean="0"/>
              <a:t>:</a:t>
            </a:r>
            <a:endParaRPr lang="de-AT" dirty="0"/>
          </a:p>
        </p:txBody>
      </p:sp>
      <p:sp>
        <p:nvSpPr>
          <p:cNvPr id="3" name="Inhaltsplatzhalter 2"/>
          <p:cNvSpPr>
            <a:spLocks noGrp="1"/>
          </p:cNvSpPr>
          <p:nvPr>
            <p:ph idx="1"/>
          </p:nvPr>
        </p:nvSpPr>
        <p:spPr/>
        <p:txBody>
          <a:bodyPr>
            <a:normAutofit fontScale="85000" lnSpcReduction="20000"/>
          </a:bodyPr>
          <a:lstStyle/>
          <a:p>
            <a:r>
              <a:rPr lang="en-US" dirty="0" smtClean="0"/>
              <a:t>Translation </a:t>
            </a:r>
            <a:r>
              <a:rPr lang="en-US" dirty="0"/>
              <a:t>studies and terminology studies serve here </a:t>
            </a:r>
            <a:r>
              <a:rPr lang="en-US" dirty="0" smtClean="0"/>
              <a:t>as </a:t>
            </a:r>
            <a:r>
              <a:rPr lang="en-US" dirty="0"/>
              <a:t>examples of humanities disciplines (although both are very inter- or even </a:t>
            </a:r>
            <a:r>
              <a:rPr lang="en-US" dirty="0" err="1"/>
              <a:t>transdisciplinary</a:t>
            </a:r>
            <a:r>
              <a:rPr lang="en-US" dirty="0"/>
              <a:t> in nature) that have become “drivers” of innovation, thus contributing to new best practices and more efficient processes in language </a:t>
            </a:r>
            <a:r>
              <a:rPr lang="en-US" dirty="0" smtClean="0"/>
              <a:t>industry and at the same time shaping the daily practice of multilingualism and its theoretical reflection.  </a:t>
            </a:r>
          </a:p>
          <a:p>
            <a:r>
              <a:rPr lang="en-US" dirty="0" smtClean="0"/>
              <a:t>Despite </a:t>
            </a:r>
            <a:r>
              <a:rPr lang="en-US" dirty="0"/>
              <a:t>their “computational turn”, these disciplines have also become active in a critical assessment of the rapid developments in language industry in the context of global collaborative networks and virtual research environments</a:t>
            </a:r>
            <a:r>
              <a:rPr lang="en-US" dirty="0" smtClean="0"/>
              <a:t>.</a:t>
            </a:r>
            <a:r>
              <a:rPr lang="en-US" dirty="0"/>
              <a:t> </a:t>
            </a:r>
            <a:endParaRPr lang="de-AT" dirty="0"/>
          </a:p>
          <a:p>
            <a:endParaRPr lang="de-AT" dirty="0"/>
          </a:p>
        </p:txBody>
      </p:sp>
    </p:spTree>
    <p:extLst>
      <p:ext uri="{BB962C8B-B14F-4D97-AF65-F5344CB8AC3E}">
        <p14:creationId xmlns:p14="http://schemas.microsoft.com/office/powerpoint/2010/main" val="2163504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dirty="0" smtClean="0"/>
              <a:t>ESFRI-Roadmap: </a:t>
            </a:r>
            <a:br>
              <a:rPr lang="en-US" sz="3600" dirty="0" smtClean="0"/>
            </a:br>
            <a:r>
              <a:rPr lang="de-AT" sz="3600" dirty="0" smtClean="0"/>
              <a:t>2 DH Initiatives</a:t>
            </a:r>
            <a:endParaRPr lang="de-AT" sz="3600" dirty="0"/>
          </a:p>
        </p:txBody>
      </p:sp>
      <p:sp>
        <p:nvSpPr>
          <p:cNvPr id="3" name="Inhaltsplatzhalter 2"/>
          <p:cNvSpPr>
            <a:spLocks noGrp="1"/>
          </p:cNvSpPr>
          <p:nvPr>
            <p:ph idx="1"/>
          </p:nvPr>
        </p:nvSpPr>
        <p:spPr>
          <a:xfrm>
            <a:off x="457200" y="1772817"/>
            <a:ext cx="8229600" cy="4032448"/>
          </a:xfrm>
        </p:spPr>
        <p:txBody>
          <a:bodyPr>
            <a:normAutofit/>
          </a:bodyPr>
          <a:lstStyle/>
          <a:p>
            <a:r>
              <a:rPr lang="de-AT" sz="2400" dirty="0" smtClean="0"/>
              <a:t>CLARIN (RI </a:t>
            </a:r>
            <a:r>
              <a:rPr lang="de-AT" sz="2400" dirty="0" err="1" smtClean="0"/>
              <a:t>for</a:t>
            </a:r>
            <a:r>
              <a:rPr lang="de-AT" sz="2400" dirty="0" smtClean="0"/>
              <a:t> </a:t>
            </a:r>
            <a:r>
              <a:rPr lang="de-AT" sz="2400" dirty="0" err="1" smtClean="0"/>
              <a:t>language</a:t>
            </a:r>
            <a:r>
              <a:rPr lang="de-AT" sz="2400" dirty="0" smtClean="0"/>
              <a:t> </a:t>
            </a:r>
            <a:r>
              <a:rPr lang="de-AT" sz="2400" dirty="0" err="1" smtClean="0"/>
              <a:t>resources</a:t>
            </a:r>
            <a:r>
              <a:rPr lang="de-AT" sz="2400" dirty="0" smtClean="0"/>
              <a:t> </a:t>
            </a:r>
            <a:r>
              <a:rPr lang="de-AT" sz="2400" dirty="0" err="1" smtClean="0"/>
              <a:t>and</a:t>
            </a:r>
            <a:r>
              <a:rPr lang="de-AT" sz="2400" dirty="0" smtClean="0"/>
              <a:t> </a:t>
            </a:r>
            <a:r>
              <a:rPr lang="de-AT" sz="2400" dirty="0" err="1" smtClean="0"/>
              <a:t>language</a:t>
            </a:r>
            <a:r>
              <a:rPr lang="de-AT" sz="2400" dirty="0" smtClean="0"/>
              <a:t> </a:t>
            </a:r>
            <a:r>
              <a:rPr lang="de-AT" sz="2400" dirty="0" err="1" smtClean="0"/>
              <a:t>technologies</a:t>
            </a:r>
            <a:r>
              <a:rPr lang="de-AT" sz="2400" dirty="0" smtClean="0"/>
              <a:t>)  </a:t>
            </a:r>
          </a:p>
          <a:p>
            <a:r>
              <a:rPr lang="de-AT" sz="2400" dirty="0" smtClean="0"/>
              <a:t>DARIAH (RI </a:t>
            </a:r>
            <a:r>
              <a:rPr lang="de-AT" sz="2400" dirty="0" err="1" smtClean="0"/>
              <a:t>for</a:t>
            </a:r>
            <a:r>
              <a:rPr lang="de-AT" sz="2400" dirty="0" smtClean="0"/>
              <a:t> </a:t>
            </a:r>
            <a:r>
              <a:rPr lang="de-AT" sz="2400" dirty="0" err="1" smtClean="0"/>
              <a:t>Arts</a:t>
            </a:r>
            <a:r>
              <a:rPr lang="de-AT" sz="2400" dirty="0" smtClean="0"/>
              <a:t> </a:t>
            </a:r>
            <a:r>
              <a:rPr lang="de-AT" sz="2400" dirty="0" err="1" smtClean="0"/>
              <a:t>and</a:t>
            </a:r>
            <a:r>
              <a:rPr lang="de-AT" sz="2400" dirty="0" smtClean="0"/>
              <a:t> </a:t>
            </a:r>
            <a:r>
              <a:rPr lang="de-AT" sz="2400" dirty="0" err="1" smtClean="0"/>
              <a:t>Humanities</a:t>
            </a:r>
            <a:r>
              <a:rPr lang="de-AT" sz="2400" dirty="0" smtClean="0"/>
              <a:t>)</a:t>
            </a:r>
          </a:p>
          <a:p>
            <a:r>
              <a:rPr lang="de-AT" sz="2400" dirty="0" err="1" smtClean="0"/>
              <a:t>Broad</a:t>
            </a:r>
            <a:r>
              <a:rPr lang="de-AT" sz="2400" dirty="0" smtClean="0"/>
              <a:t> </a:t>
            </a:r>
            <a:r>
              <a:rPr lang="de-AT" sz="2400" dirty="0" err="1" smtClean="0"/>
              <a:t>cooperation</a:t>
            </a:r>
            <a:r>
              <a:rPr lang="de-AT" sz="2400" dirty="0" smtClean="0"/>
              <a:t> </a:t>
            </a:r>
            <a:r>
              <a:rPr lang="de-AT" sz="2400" dirty="0" err="1" smtClean="0"/>
              <a:t>among</a:t>
            </a:r>
            <a:r>
              <a:rPr lang="de-AT" sz="2400" dirty="0" smtClean="0"/>
              <a:t> EU </a:t>
            </a:r>
            <a:r>
              <a:rPr lang="de-AT" sz="2400" dirty="0" err="1" smtClean="0"/>
              <a:t>member</a:t>
            </a:r>
            <a:r>
              <a:rPr lang="de-AT" sz="2400" dirty="0" smtClean="0"/>
              <a:t> </a:t>
            </a:r>
            <a:r>
              <a:rPr lang="de-AT" sz="2400" dirty="0" err="1" smtClean="0"/>
              <a:t>states</a:t>
            </a:r>
            <a:r>
              <a:rPr lang="de-AT" sz="2400" dirty="0" smtClean="0"/>
              <a:t>, international link in </a:t>
            </a:r>
            <a:r>
              <a:rPr lang="de-AT" sz="2400" dirty="0" err="1" smtClean="0"/>
              <a:t>particular</a:t>
            </a:r>
            <a:r>
              <a:rPr lang="de-AT" sz="2400" dirty="0" smtClean="0"/>
              <a:t> </a:t>
            </a:r>
            <a:r>
              <a:rPr lang="de-AT" sz="2400" dirty="0" err="1" smtClean="0"/>
              <a:t>to</a:t>
            </a:r>
            <a:r>
              <a:rPr lang="de-AT" sz="2400" dirty="0" smtClean="0"/>
              <a:t> </a:t>
            </a:r>
            <a:r>
              <a:rPr lang="de-AT" sz="2400" dirty="0" err="1" smtClean="0"/>
              <a:t>related</a:t>
            </a:r>
            <a:r>
              <a:rPr lang="de-AT" sz="2400" dirty="0" smtClean="0"/>
              <a:t> US initiatives </a:t>
            </a:r>
            <a:r>
              <a:rPr lang="de-AT" sz="2400" dirty="0" err="1" smtClean="0"/>
              <a:t>and</a:t>
            </a:r>
            <a:r>
              <a:rPr lang="de-AT" sz="2400" dirty="0" smtClean="0"/>
              <a:t> non-EU countries in Europe</a:t>
            </a:r>
          </a:p>
          <a:p>
            <a:r>
              <a:rPr lang="de-AT" sz="2400" dirty="0" smtClean="0"/>
              <a:t>Spin-off </a:t>
            </a:r>
            <a:r>
              <a:rPr lang="de-AT" sz="2400" dirty="0" err="1" smtClean="0"/>
              <a:t>and</a:t>
            </a:r>
            <a:r>
              <a:rPr lang="de-AT" sz="2400" dirty="0" smtClean="0"/>
              <a:t> </a:t>
            </a:r>
            <a:r>
              <a:rPr lang="de-AT" sz="2400" dirty="0" err="1" smtClean="0"/>
              <a:t>satellite</a:t>
            </a:r>
            <a:r>
              <a:rPr lang="de-AT" sz="2400" dirty="0" smtClean="0"/>
              <a:t> </a:t>
            </a:r>
            <a:r>
              <a:rPr lang="de-AT" sz="2400" dirty="0" err="1" smtClean="0"/>
              <a:t>projects</a:t>
            </a:r>
            <a:r>
              <a:rPr lang="de-AT" sz="2400" dirty="0" smtClean="0"/>
              <a:t> </a:t>
            </a:r>
            <a:r>
              <a:rPr lang="de-AT" sz="2400" dirty="0" err="1" smtClean="0"/>
              <a:t>to</a:t>
            </a:r>
            <a:r>
              <a:rPr lang="de-AT" sz="2400" dirty="0" smtClean="0"/>
              <a:t> </a:t>
            </a:r>
            <a:r>
              <a:rPr lang="de-AT" sz="2400" dirty="0" err="1" smtClean="0"/>
              <a:t>support</a:t>
            </a:r>
            <a:r>
              <a:rPr lang="de-AT" sz="2400" dirty="0" smtClean="0"/>
              <a:t> </a:t>
            </a:r>
            <a:r>
              <a:rPr lang="de-AT" sz="2400" dirty="0" err="1" smtClean="0"/>
              <a:t>and</a:t>
            </a:r>
            <a:r>
              <a:rPr lang="de-AT" sz="2400" dirty="0" smtClean="0"/>
              <a:t> </a:t>
            </a:r>
            <a:r>
              <a:rPr lang="de-AT" sz="2400" dirty="0" err="1" smtClean="0"/>
              <a:t>strengthen</a:t>
            </a:r>
            <a:r>
              <a:rPr lang="de-AT" sz="2400" dirty="0" smtClean="0"/>
              <a:t> </a:t>
            </a:r>
            <a:r>
              <a:rPr lang="de-AT" sz="2400" dirty="0" err="1" smtClean="0"/>
              <a:t>these</a:t>
            </a:r>
            <a:r>
              <a:rPr lang="de-AT" sz="2400" dirty="0" smtClean="0"/>
              <a:t> 2 </a:t>
            </a:r>
            <a:r>
              <a:rPr lang="de-AT" sz="2400" dirty="0" err="1" smtClean="0"/>
              <a:t>long</a:t>
            </a:r>
            <a:r>
              <a:rPr lang="de-AT" sz="2400" dirty="0" smtClean="0"/>
              <a:t>-term initiatives : e.g. </a:t>
            </a:r>
            <a:r>
              <a:rPr lang="de-AT" sz="2400" dirty="0" err="1" smtClean="0"/>
              <a:t>to</a:t>
            </a:r>
            <a:r>
              <a:rPr lang="de-AT" sz="2400" dirty="0" smtClean="0"/>
              <a:t> link DH </a:t>
            </a:r>
            <a:r>
              <a:rPr lang="de-AT" sz="2400" dirty="0" err="1" smtClean="0"/>
              <a:t>to</a:t>
            </a:r>
            <a:r>
              <a:rPr lang="de-AT" sz="2400" dirty="0" smtClean="0"/>
              <a:t> </a:t>
            </a:r>
            <a:r>
              <a:rPr lang="de-AT" sz="2400" dirty="0" err="1" smtClean="0"/>
              <a:t>social</a:t>
            </a:r>
            <a:r>
              <a:rPr lang="de-AT" sz="2400" dirty="0" smtClean="0"/>
              <a:t> </a:t>
            </a:r>
            <a:r>
              <a:rPr lang="de-AT" sz="2400" dirty="0" err="1" smtClean="0"/>
              <a:t>sciences</a:t>
            </a:r>
            <a:r>
              <a:rPr lang="de-AT" sz="2400" dirty="0" smtClean="0"/>
              <a:t> - SSH)</a:t>
            </a:r>
            <a:endParaRPr lang="en-US" sz="2400" dirty="0" smtClean="0"/>
          </a:p>
          <a:p>
            <a:r>
              <a:rPr lang="en-US" sz="2400" dirty="0" smtClean="0"/>
              <a:t>Continuous evaluation of ESFRI roadmap and the performance of initiatives</a:t>
            </a:r>
          </a:p>
          <a:p>
            <a:pPr>
              <a:buNone/>
            </a:pPr>
            <a:endParaRPr lang="en-US" sz="2400" dirty="0"/>
          </a:p>
        </p:txBody>
      </p:sp>
      <p:pic>
        <p:nvPicPr>
          <p:cNvPr id="4" name="Picture 4"/>
          <p:cNvPicPr>
            <a:picLocks noChangeAspect="1" noChangeArrowheads="1"/>
          </p:cNvPicPr>
          <p:nvPr/>
        </p:nvPicPr>
        <p:blipFill>
          <a:blip r:embed="rId2" cstate="print"/>
          <a:srcRect/>
          <a:stretch>
            <a:fillRect/>
          </a:stretch>
        </p:blipFill>
        <p:spPr bwMode="auto">
          <a:xfrm>
            <a:off x="2449041" y="5808663"/>
            <a:ext cx="4067175" cy="1049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57200" y="0"/>
            <a:ext cx="8229600" cy="764704"/>
          </a:xfrm>
        </p:spPr>
        <p:txBody>
          <a:bodyPr/>
          <a:lstStyle/>
          <a:p>
            <a:pPr eaLnBrk="1" hangingPunct="1"/>
            <a:r>
              <a:rPr lang="en-US" sz="3200" dirty="0" smtClean="0"/>
              <a:t>Information on CLARIN and its GOALS</a:t>
            </a:r>
          </a:p>
        </p:txBody>
      </p:sp>
      <p:sp>
        <p:nvSpPr>
          <p:cNvPr id="14338" name="Rectangle 3"/>
          <p:cNvSpPr>
            <a:spLocks noGrp="1" noChangeArrowheads="1"/>
          </p:cNvSpPr>
          <p:nvPr>
            <p:ph type="body" idx="1"/>
          </p:nvPr>
        </p:nvSpPr>
        <p:spPr>
          <a:xfrm>
            <a:off x="0" y="908720"/>
            <a:ext cx="9144000" cy="5112568"/>
          </a:xfrm>
        </p:spPr>
        <p:txBody>
          <a:bodyPr>
            <a:normAutofit lnSpcReduction="10000"/>
          </a:bodyPr>
          <a:lstStyle/>
          <a:p>
            <a:pPr eaLnBrk="1" hangingPunct="1"/>
            <a:r>
              <a:rPr lang="en-US" sz="1800" dirty="0" smtClean="0"/>
              <a:t>A European Network for building/ strengthening collaborative infrastructures for scientific research on language resources and language technologies</a:t>
            </a:r>
          </a:p>
          <a:p>
            <a:pPr eaLnBrk="1" hangingPunct="1"/>
            <a:r>
              <a:rPr lang="en-US" sz="1800" dirty="0" smtClean="0"/>
              <a:t>Started as an EU-FP7 project in ESFRI: preparatory phase 2008 – 2011; since Feb. 2012: CLARIN ERIC – European Research Infrastructure Consortium, construction phase until 2016, then exploitation phase</a:t>
            </a:r>
          </a:p>
          <a:p>
            <a:pPr eaLnBrk="1" hangingPunct="1"/>
            <a:r>
              <a:rPr lang="en-US" sz="1800" dirty="0" smtClean="0"/>
              <a:t>Interdisciplinary orientation (not only the „language“ sciences and not only computational linguistics, but all disciplines interested in language (data)</a:t>
            </a:r>
          </a:p>
          <a:p>
            <a:pPr eaLnBrk="1" hangingPunct="1"/>
            <a:r>
              <a:rPr lang="en-US" sz="1800" dirty="0" smtClean="0"/>
              <a:t>Builds upon existing and emerging research infrastructures (LIRICS, </a:t>
            </a:r>
            <a:r>
              <a:rPr lang="en-US" sz="1800" dirty="0" err="1" smtClean="0"/>
              <a:t>Elsnet</a:t>
            </a:r>
            <a:r>
              <a:rPr lang="en-US" sz="1800" dirty="0" smtClean="0"/>
              <a:t>, EAGLES, ISO, etc.) and focuses on sustainability, international link</a:t>
            </a:r>
          </a:p>
          <a:p>
            <a:pPr eaLnBrk="1" hangingPunct="1">
              <a:buNone/>
            </a:pPr>
            <a:endParaRPr lang="en-US" sz="1800" dirty="0" smtClean="0"/>
          </a:p>
          <a:p>
            <a:pPr eaLnBrk="1" hangingPunct="1"/>
            <a:r>
              <a:rPr lang="en-GB" sz="1800" dirty="0" smtClean="0"/>
              <a:t>Goals: provide language and speech technology tools as web services operating on (language) data in corpora/archives -&gt; SOA architecture using SW standards</a:t>
            </a:r>
          </a:p>
          <a:p>
            <a:pPr eaLnBrk="1" hangingPunct="1"/>
            <a:r>
              <a:rPr lang="en-GB" sz="1800" dirty="0" smtClean="0"/>
              <a:t>-&gt; developing and implementing interoperability standards</a:t>
            </a:r>
          </a:p>
          <a:p>
            <a:pPr eaLnBrk="1" hangingPunct="1"/>
            <a:r>
              <a:rPr lang="en-GB" sz="1800" dirty="0" smtClean="0"/>
              <a:t>Provide access to data for scholars, support them in their work (on CSCW platforms) and encourage them to provide their data and tools to colleagues</a:t>
            </a:r>
          </a:p>
          <a:p>
            <a:pPr eaLnBrk="1" hangingPunct="1"/>
            <a:r>
              <a:rPr lang="en-GB" sz="1800" dirty="0" smtClean="0"/>
              <a:t>Overcome high degree of fragmentation (due to lack of coordination, visibility, interoperability and of sustainability)</a:t>
            </a:r>
          </a:p>
        </p:txBody>
      </p:sp>
      <p:pic>
        <p:nvPicPr>
          <p:cNvPr id="14339" name="Picture 4"/>
          <p:cNvPicPr>
            <a:picLocks noChangeAspect="1" noChangeArrowheads="1"/>
          </p:cNvPicPr>
          <p:nvPr/>
        </p:nvPicPr>
        <p:blipFill>
          <a:blip r:embed="rId2" cstate="print"/>
          <a:srcRect/>
          <a:stretch>
            <a:fillRect/>
          </a:stretch>
        </p:blipFill>
        <p:spPr bwMode="auto">
          <a:xfrm>
            <a:off x="0" y="5877272"/>
            <a:ext cx="9144000"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457200" y="0"/>
            <a:ext cx="8229600" cy="620688"/>
          </a:xfrm>
        </p:spPr>
        <p:txBody>
          <a:bodyPr/>
          <a:lstStyle/>
          <a:p>
            <a:pPr eaLnBrk="1" hangingPunct="1"/>
            <a:r>
              <a:rPr lang="en-US" sz="3200" dirty="0" smtClean="0"/>
              <a:t>Scopes</a:t>
            </a:r>
          </a:p>
        </p:txBody>
      </p:sp>
      <p:sp>
        <p:nvSpPr>
          <p:cNvPr id="15362" name="Inhaltsplatzhalter 2"/>
          <p:cNvSpPr>
            <a:spLocks noGrp="1"/>
          </p:cNvSpPr>
          <p:nvPr>
            <p:ph idx="1"/>
          </p:nvPr>
        </p:nvSpPr>
        <p:spPr>
          <a:xfrm>
            <a:off x="179512" y="548680"/>
            <a:ext cx="8964488" cy="6309320"/>
          </a:xfrm>
        </p:spPr>
        <p:txBody>
          <a:bodyPr/>
          <a:lstStyle/>
          <a:p>
            <a:pPr eaLnBrk="1" hangingPunct="1"/>
            <a:r>
              <a:rPr lang="en-US" sz="1800" dirty="0" smtClean="0"/>
              <a:t>Computational linguistics; Corpus-based linguistics; Cognitive linguistics</a:t>
            </a:r>
          </a:p>
          <a:p>
            <a:pPr eaLnBrk="1" hangingPunct="1"/>
            <a:r>
              <a:rPr lang="en-US" sz="1800" dirty="0" smtClean="0"/>
              <a:t>Legal Informatics and other domain-specific computer science applications</a:t>
            </a:r>
          </a:p>
          <a:p>
            <a:pPr eaLnBrk="1" hangingPunct="1"/>
            <a:r>
              <a:rPr lang="en-US" sz="1800" dirty="0" smtClean="0"/>
              <a:t>Cognitive Science and Cognitive Informatics; Terminology/Ontology engineering</a:t>
            </a:r>
          </a:p>
          <a:p>
            <a:pPr eaLnBrk="1" hangingPunct="1"/>
            <a:r>
              <a:rPr lang="en-US" sz="1800" dirty="0" smtClean="0"/>
              <a:t>Translation Studies; Cross-cultural communication Studies; Multilingualism</a:t>
            </a:r>
          </a:p>
          <a:p>
            <a:pPr eaLnBrk="1" hangingPunct="1">
              <a:buNone/>
            </a:pPr>
            <a:endParaRPr lang="en-US" sz="1800" dirty="0" smtClean="0"/>
          </a:p>
          <a:p>
            <a:pPr eaLnBrk="1" hangingPunct="1">
              <a:lnSpc>
                <a:spcPct val="90000"/>
              </a:lnSpc>
            </a:pPr>
            <a:r>
              <a:rPr lang="en-US" sz="1800" dirty="0" smtClean="0"/>
              <a:t>Language resources:(digital) collections of language data, language corpora</a:t>
            </a:r>
          </a:p>
          <a:p>
            <a:pPr lvl="1" eaLnBrk="1" hangingPunct="1">
              <a:lnSpc>
                <a:spcPct val="90000"/>
              </a:lnSpc>
            </a:pPr>
            <a:r>
              <a:rPr lang="en-US" sz="1800" dirty="0" smtClean="0"/>
              <a:t>Full texts (in all languages, in diverse text types/genres)</a:t>
            </a:r>
          </a:p>
          <a:p>
            <a:pPr lvl="1" eaLnBrk="1" hangingPunct="1">
              <a:lnSpc>
                <a:spcPct val="90000"/>
              </a:lnSpc>
            </a:pPr>
            <a:r>
              <a:rPr lang="en-US" sz="1800" dirty="0" smtClean="0"/>
              <a:t>Digital lexical resources (MDRs, etc.), terminologies, ontologies </a:t>
            </a:r>
          </a:p>
          <a:p>
            <a:pPr lvl="1" eaLnBrk="1" hangingPunct="1">
              <a:lnSpc>
                <a:spcPct val="90000"/>
              </a:lnSpc>
            </a:pPr>
            <a:r>
              <a:rPr lang="en-US" sz="1800" dirty="0" smtClean="0"/>
              <a:t>Lexicographical and </a:t>
            </a:r>
            <a:r>
              <a:rPr lang="en-US" sz="1800" dirty="0" err="1" smtClean="0"/>
              <a:t>terminographical</a:t>
            </a:r>
            <a:r>
              <a:rPr lang="en-US" sz="1800" dirty="0" smtClean="0"/>
              <a:t> resources (e.g. for dictionary production)</a:t>
            </a:r>
          </a:p>
          <a:p>
            <a:pPr lvl="1" eaLnBrk="1" hangingPunct="1">
              <a:lnSpc>
                <a:spcPct val="90000"/>
              </a:lnSpc>
            </a:pPr>
            <a:r>
              <a:rPr lang="en-US" sz="1800" dirty="0" smtClean="0"/>
              <a:t>All modalities and presentation forms (spoken/speech, written, multi-modal)</a:t>
            </a:r>
          </a:p>
          <a:p>
            <a:pPr lvl="1" eaLnBrk="1" hangingPunct="1">
              <a:lnSpc>
                <a:spcPct val="90000"/>
              </a:lnSpc>
            </a:pPr>
            <a:r>
              <a:rPr lang="en-US" sz="1800" dirty="0" smtClean="0"/>
              <a:t>Most diverse forms of use and different purposes</a:t>
            </a:r>
          </a:p>
          <a:p>
            <a:pPr lvl="1" eaLnBrk="1" hangingPunct="1">
              <a:lnSpc>
                <a:spcPct val="90000"/>
              </a:lnSpc>
            </a:pPr>
            <a:r>
              <a:rPr lang="en-US" sz="1800" dirty="0" smtClean="0"/>
              <a:t>In all languages, in all domains, in all application contexts where they occur</a:t>
            </a:r>
          </a:p>
          <a:p>
            <a:pPr eaLnBrk="1" hangingPunct="1">
              <a:lnSpc>
                <a:spcPct val="90000"/>
              </a:lnSpc>
            </a:pPr>
            <a:endParaRPr lang="en-US" sz="1800" dirty="0" smtClean="0"/>
          </a:p>
          <a:p>
            <a:pPr eaLnBrk="1" hangingPunct="1">
              <a:lnSpc>
                <a:spcPct val="90000"/>
              </a:lnSpc>
            </a:pPr>
            <a:r>
              <a:rPr lang="en-US" sz="1800" dirty="0" smtClean="0"/>
              <a:t>Language technologies for </a:t>
            </a:r>
          </a:p>
          <a:p>
            <a:pPr lvl="1" eaLnBrk="1" hangingPunct="1">
              <a:lnSpc>
                <a:spcPct val="90000"/>
              </a:lnSpc>
            </a:pPr>
            <a:r>
              <a:rPr lang="en-US" sz="1800" dirty="0" smtClean="0"/>
              <a:t>Language analysis, corpus analysis, language processing, text technologies</a:t>
            </a:r>
          </a:p>
          <a:p>
            <a:pPr lvl="1" eaLnBrk="1" hangingPunct="1">
              <a:lnSpc>
                <a:spcPct val="90000"/>
              </a:lnSpc>
            </a:pPr>
            <a:r>
              <a:rPr lang="en-US" sz="1800" dirty="0" smtClean="0"/>
              <a:t>Speech recognition, speech production, text production (multi-modal)</a:t>
            </a:r>
          </a:p>
          <a:p>
            <a:pPr lvl="1" eaLnBrk="1" hangingPunct="1">
              <a:lnSpc>
                <a:spcPct val="90000"/>
              </a:lnSpc>
            </a:pPr>
            <a:r>
              <a:rPr lang="en-US" sz="1800" dirty="0" smtClean="0"/>
              <a:t>Machine translation, computer-assisted translation (multi-modal)</a:t>
            </a:r>
          </a:p>
          <a:p>
            <a:pPr lvl="1" eaLnBrk="1" hangingPunct="1">
              <a:lnSpc>
                <a:spcPct val="90000"/>
              </a:lnSpc>
            </a:pPr>
            <a:r>
              <a:rPr lang="en-US" sz="1800" dirty="0" smtClean="0"/>
              <a:t>Dictionary production</a:t>
            </a:r>
          </a:p>
          <a:p>
            <a:pPr lvl="1" eaLnBrk="1" hangingPunct="1">
              <a:lnSpc>
                <a:spcPct val="90000"/>
              </a:lnSpc>
            </a:pPr>
            <a:r>
              <a:rPr lang="en-US" sz="1800" dirty="0" smtClean="0"/>
              <a:t>Technical documentation, technical communication; HCI design, UE, etc.</a:t>
            </a:r>
          </a:p>
          <a:p>
            <a:pPr lvl="1" eaLnBrk="1" hangingPunct="1">
              <a:lnSpc>
                <a:spcPct val="90000"/>
              </a:lnSpc>
            </a:pPr>
            <a:r>
              <a:rPr lang="en-US" sz="1800" dirty="0" smtClean="0"/>
              <a:t>etc.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a:xfrm>
            <a:off x="0" y="0"/>
            <a:ext cx="9144000" cy="836712"/>
          </a:xfrm>
        </p:spPr>
        <p:txBody>
          <a:bodyPr/>
          <a:lstStyle/>
          <a:p>
            <a:pPr algn="l" eaLnBrk="1" hangingPunct="1"/>
            <a:r>
              <a:rPr lang="en-US" sz="3600" dirty="0" smtClean="0"/>
              <a:t>CLARIN Centre Austria - Distributed Lab</a:t>
            </a:r>
          </a:p>
        </p:txBody>
      </p:sp>
      <p:sp>
        <p:nvSpPr>
          <p:cNvPr id="41986" name="Inhaltsplatzhalter 2"/>
          <p:cNvSpPr>
            <a:spLocks noGrp="1"/>
          </p:cNvSpPr>
          <p:nvPr>
            <p:ph idx="1"/>
          </p:nvPr>
        </p:nvSpPr>
        <p:spPr>
          <a:xfrm>
            <a:off x="250825" y="908720"/>
            <a:ext cx="8569325" cy="5400253"/>
          </a:xfrm>
        </p:spPr>
        <p:txBody>
          <a:bodyPr>
            <a:normAutofit/>
          </a:bodyPr>
          <a:lstStyle/>
          <a:p>
            <a:pPr eaLnBrk="1" hangingPunct="1">
              <a:buFontTx/>
              <a:buNone/>
            </a:pPr>
            <a:r>
              <a:rPr lang="en-US" sz="1600" u="sng" dirty="0" smtClean="0"/>
              <a:t>University of Vienna</a:t>
            </a:r>
            <a:endParaRPr lang="de-DE" sz="1600" u="sng" dirty="0" smtClean="0"/>
          </a:p>
          <a:p>
            <a:pPr eaLnBrk="1" hangingPunct="1"/>
            <a:r>
              <a:rPr lang="en-US" sz="1400" u="sng" dirty="0" smtClean="0"/>
              <a:t>Centre for Translation Studies – Chair of  Terminology Studies and Translation Technologies</a:t>
            </a:r>
            <a:endParaRPr lang="de-DE" sz="1400" u="sng" dirty="0" smtClean="0"/>
          </a:p>
          <a:p>
            <a:pPr eaLnBrk="1" hangingPunct="1"/>
            <a:r>
              <a:rPr lang="en-US" sz="1400" dirty="0" smtClean="0"/>
              <a:t>Faculty of Philological and Cultural Studies (represented by the Departments for: English and American Studies, German Studies, Near Eastern Studies, Linguistics, etc.)</a:t>
            </a:r>
            <a:endParaRPr lang="de-DE" sz="1400" dirty="0" smtClean="0"/>
          </a:p>
          <a:p>
            <a:pPr eaLnBrk="1" hangingPunct="1"/>
            <a:r>
              <a:rPr lang="en-US" sz="1400" dirty="0" smtClean="0"/>
              <a:t>Faculty of Computer Science – Group on Data Analytics and Computing</a:t>
            </a:r>
            <a:endParaRPr lang="de-DE" sz="1400" dirty="0" smtClean="0"/>
          </a:p>
          <a:p>
            <a:pPr eaLnBrk="1" hangingPunct="1"/>
            <a:r>
              <a:rPr lang="en-US" sz="1400" dirty="0" smtClean="0"/>
              <a:t>University Library and University Computing Centre/Central Computing Service</a:t>
            </a:r>
            <a:endParaRPr lang="de-DE" sz="1400" dirty="0" smtClean="0"/>
          </a:p>
          <a:p>
            <a:pPr eaLnBrk="1" hangingPunct="1">
              <a:buFontTx/>
              <a:buNone/>
            </a:pPr>
            <a:r>
              <a:rPr lang="en-US" sz="1600" u="sng" dirty="0" smtClean="0"/>
              <a:t>Austrian Academy of Sciences</a:t>
            </a:r>
            <a:endParaRPr lang="de-DE" sz="1600" u="sng" dirty="0" smtClean="0"/>
          </a:p>
          <a:p>
            <a:pPr eaLnBrk="1" hangingPunct="1"/>
            <a:r>
              <a:rPr lang="en-US" sz="1400" u="sng" dirty="0" smtClean="0"/>
              <a:t>Institute for Corpus Linguistics and Text Technology</a:t>
            </a:r>
            <a:endParaRPr lang="de-DE" sz="1400" u="sng" dirty="0" smtClean="0"/>
          </a:p>
          <a:p>
            <a:pPr eaLnBrk="1" hangingPunct="1"/>
            <a:r>
              <a:rPr lang="en-US" sz="1400" dirty="0" smtClean="0"/>
              <a:t>Institute for Austrian Dialect and Names Lexica</a:t>
            </a:r>
            <a:endParaRPr lang="de-DE" sz="1400" dirty="0" smtClean="0"/>
          </a:p>
          <a:p>
            <a:pPr eaLnBrk="1" hangingPunct="1"/>
            <a:r>
              <a:rPr lang="de-DE" sz="1400" dirty="0" smtClean="0"/>
              <a:t>Phonogrammarchiv – </a:t>
            </a:r>
            <a:r>
              <a:rPr lang="de-DE" sz="1400" dirty="0" err="1" smtClean="0"/>
              <a:t>Audiovisual</a:t>
            </a:r>
            <a:r>
              <a:rPr lang="de-DE" sz="1400" dirty="0" smtClean="0"/>
              <a:t> Research Archive</a:t>
            </a:r>
          </a:p>
          <a:p>
            <a:pPr eaLnBrk="1" hangingPunct="1">
              <a:buFontTx/>
              <a:buNone/>
            </a:pPr>
            <a:r>
              <a:rPr lang="en-US" sz="1600" dirty="0" smtClean="0"/>
              <a:t>University of Graz</a:t>
            </a:r>
            <a:endParaRPr lang="de-DE" sz="1600" dirty="0" smtClean="0"/>
          </a:p>
          <a:p>
            <a:pPr eaLnBrk="1" hangingPunct="1"/>
            <a:r>
              <a:rPr lang="en-US" sz="1400" dirty="0" smtClean="0"/>
              <a:t>Research Unit on Austrian German</a:t>
            </a:r>
            <a:endParaRPr lang="de-DE" sz="1400" dirty="0" smtClean="0"/>
          </a:p>
          <a:p>
            <a:pPr eaLnBrk="1" hangingPunct="1"/>
            <a:r>
              <a:rPr lang="en-US" sz="1400" dirty="0" smtClean="0"/>
              <a:t>Department for Romance Studies, Humanities Faculty</a:t>
            </a:r>
            <a:endParaRPr lang="de-DE" sz="1400" dirty="0" smtClean="0"/>
          </a:p>
          <a:p>
            <a:pPr eaLnBrk="1" hangingPunct="1">
              <a:buFontTx/>
              <a:buNone/>
            </a:pPr>
            <a:r>
              <a:rPr lang="en-US" sz="1600" dirty="0" smtClean="0"/>
              <a:t>Technical University of Vienna</a:t>
            </a:r>
            <a:endParaRPr lang="de-DE" sz="1600" dirty="0" smtClean="0"/>
          </a:p>
          <a:p>
            <a:pPr eaLnBrk="1" hangingPunct="1"/>
            <a:r>
              <a:rPr lang="en-US" sz="1400" dirty="0" smtClean="0"/>
              <a:t>Information and Software Engineering &amp; Information Management and Preservation Group</a:t>
            </a:r>
            <a:endParaRPr lang="de-DE" sz="1400" dirty="0" smtClean="0"/>
          </a:p>
          <a:p>
            <a:pPr eaLnBrk="1" hangingPunct="1">
              <a:buFontTx/>
              <a:buNone/>
            </a:pPr>
            <a:r>
              <a:rPr lang="en-US" sz="1600" dirty="0" smtClean="0"/>
              <a:t>ÖFAI (</a:t>
            </a:r>
            <a:r>
              <a:rPr lang="de-AT" sz="1600" dirty="0" smtClean="0"/>
              <a:t>Austrian Research Society </a:t>
            </a:r>
            <a:r>
              <a:rPr lang="de-AT" sz="1600" dirty="0" err="1" smtClean="0"/>
              <a:t>for</a:t>
            </a:r>
            <a:r>
              <a:rPr lang="de-AT" sz="1600" dirty="0" smtClean="0"/>
              <a:t> </a:t>
            </a:r>
            <a:r>
              <a:rPr lang="de-DE" sz="1600" dirty="0" err="1" smtClean="0"/>
              <a:t>Articifial</a:t>
            </a:r>
            <a:r>
              <a:rPr lang="de-DE" sz="1600" dirty="0" smtClean="0"/>
              <a:t> </a:t>
            </a:r>
            <a:r>
              <a:rPr lang="de-DE" sz="1600" dirty="0" err="1" smtClean="0"/>
              <a:t>Intelligence</a:t>
            </a:r>
            <a:r>
              <a:rPr lang="de-DE" sz="1600" dirty="0" smtClean="0"/>
              <a:t>)</a:t>
            </a:r>
          </a:p>
          <a:p>
            <a:pPr eaLnBrk="1" hangingPunct="1">
              <a:buFontTx/>
              <a:buNone/>
            </a:pPr>
            <a:r>
              <a:rPr lang="de-DE" sz="1600" dirty="0" smtClean="0"/>
              <a:t>INFOTERM (International Information </a:t>
            </a:r>
            <a:r>
              <a:rPr lang="de-DE" sz="1600" dirty="0" err="1" smtClean="0"/>
              <a:t>Centre</a:t>
            </a:r>
            <a:r>
              <a:rPr lang="de-DE" sz="1600" dirty="0" smtClean="0"/>
              <a:t> </a:t>
            </a:r>
            <a:r>
              <a:rPr lang="de-DE" sz="1600" dirty="0" err="1" smtClean="0"/>
              <a:t>for</a:t>
            </a:r>
            <a:r>
              <a:rPr lang="de-DE" sz="1600" dirty="0" smtClean="0"/>
              <a:t> </a:t>
            </a:r>
            <a:r>
              <a:rPr lang="de-DE" sz="1600" dirty="0" err="1" smtClean="0"/>
              <a:t>Terminology</a:t>
            </a:r>
            <a:r>
              <a:rPr lang="de-DE" sz="1600" dirty="0" smtClean="0"/>
              <a:t>),</a:t>
            </a:r>
          </a:p>
          <a:p>
            <a:pPr eaLnBrk="1" hangingPunct="1">
              <a:buFontTx/>
              <a:buNone/>
            </a:pPr>
            <a:r>
              <a:rPr lang="de-DE" sz="1600" dirty="0" smtClean="0"/>
              <a:t>etc.</a:t>
            </a:r>
          </a:p>
          <a:p>
            <a:pPr eaLnBrk="1" hangingPunct="1">
              <a:buNone/>
            </a:pPr>
            <a:endParaRPr lang="en-US" dirty="0" smtClean="0"/>
          </a:p>
        </p:txBody>
      </p:sp>
      <p:pic>
        <p:nvPicPr>
          <p:cNvPr id="5" name="Grafik 3" descr="CLARIN-AT_Logo.jpg"/>
          <p:cNvPicPr>
            <a:picLocks noChangeAspect="1"/>
          </p:cNvPicPr>
          <p:nvPr/>
        </p:nvPicPr>
        <p:blipFill>
          <a:blip r:embed="rId2" cstate="print"/>
          <a:srcRect/>
          <a:stretch>
            <a:fillRect/>
          </a:stretch>
        </p:blipFill>
        <p:spPr bwMode="auto">
          <a:xfrm>
            <a:off x="5292080" y="6237312"/>
            <a:ext cx="385192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a:xfrm>
            <a:off x="457200" y="0"/>
            <a:ext cx="8229600" cy="549275"/>
          </a:xfrm>
        </p:spPr>
        <p:txBody>
          <a:bodyPr>
            <a:normAutofit fontScale="90000"/>
          </a:bodyPr>
          <a:lstStyle/>
          <a:p>
            <a:pPr eaLnBrk="1" hangingPunct="1"/>
            <a:r>
              <a:rPr lang="en-US" sz="3600" dirty="0" smtClean="0"/>
              <a:t>Research </a:t>
            </a:r>
            <a:r>
              <a:rPr lang="en-US" sz="3600" dirty="0" smtClean="0"/>
              <a:t>Activities based on and enabled by RIs </a:t>
            </a:r>
            <a:endParaRPr lang="en-US" sz="3600" dirty="0" smtClean="0"/>
          </a:p>
        </p:txBody>
      </p:sp>
      <p:sp>
        <p:nvSpPr>
          <p:cNvPr id="43010" name="Inhaltsplatzhalter 2"/>
          <p:cNvSpPr>
            <a:spLocks noGrp="1"/>
          </p:cNvSpPr>
          <p:nvPr>
            <p:ph idx="1"/>
          </p:nvPr>
        </p:nvSpPr>
        <p:spPr>
          <a:xfrm>
            <a:off x="179388" y="548680"/>
            <a:ext cx="8785225" cy="6193433"/>
          </a:xfrm>
        </p:spPr>
        <p:txBody>
          <a:bodyPr/>
          <a:lstStyle/>
          <a:p>
            <a:pPr eaLnBrk="1" hangingPunct="1">
              <a:buFontTx/>
              <a:buNone/>
            </a:pPr>
            <a:r>
              <a:rPr lang="en-US" sz="1400" dirty="0" smtClean="0"/>
              <a:t>Cognitive &amp; Computational linguistics, language engineering</a:t>
            </a:r>
            <a:endParaRPr lang="de-DE" sz="1400" dirty="0" smtClean="0"/>
          </a:p>
          <a:p>
            <a:pPr eaLnBrk="1" hangingPunct="1"/>
            <a:r>
              <a:rPr lang="en-US" sz="1400" dirty="0" smtClean="0"/>
              <a:t>Natural Language Processing, Natural Language Understanding, Natural Language Generation</a:t>
            </a:r>
            <a:endParaRPr lang="de-DE" sz="1400" dirty="0" smtClean="0"/>
          </a:p>
          <a:p>
            <a:pPr eaLnBrk="1" hangingPunct="1"/>
            <a:r>
              <a:rPr lang="en-US" sz="1400" dirty="0" smtClean="0"/>
              <a:t>Data analytics, information extraction; Meta-data, standards, semantic interoperability, MLSW</a:t>
            </a:r>
            <a:endParaRPr lang="de-DE" sz="1400" dirty="0" smtClean="0"/>
          </a:p>
          <a:p>
            <a:pPr eaLnBrk="1" hangingPunct="1"/>
            <a:r>
              <a:rPr lang="en-US" sz="1400" dirty="0" smtClean="0"/>
              <a:t>Language engineering for machine translation, CAT, multilingual cognitive systems</a:t>
            </a:r>
            <a:endParaRPr lang="de-DE" sz="1400" dirty="0" smtClean="0"/>
          </a:p>
          <a:p>
            <a:pPr eaLnBrk="1" hangingPunct="1">
              <a:buFontTx/>
              <a:buNone/>
            </a:pPr>
            <a:r>
              <a:rPr lang="en-US" sz="1400" dirty="0" smtClean="0"/>
              <a:t>Corpus linguistics </a:t>
            </a:r>
            <a:endParaRPr lang="de-DE" sz="1400" dirty="0" smtClean="0"/>
          </a:p>
          <a:p>
            <a:pPr eaLnBrk="1" hangingPunct="1"/>
            <a:r>
              <a:rPr lang="en-US" sz="1400" dirty="0" smtClean="0"/>
              <a:t>Methods of corpus building and corpus analysis, annotation schemes, semantic annotation</a:t>
            </a:r>
            <a:endParaRPr lang="de-DE" sz="1400" dirty="0" smtClean="0"/>
          </a:p>
          <a:p>
            <a:pPr eaLnBrk="1" hangingPunct="1"/>
            <a:r>
              <a:rPr lang="en-US" sz="1400" dirty="0" smtClean="0"/>
              <a:t>Reference corpora for the German language in Austria (literature, legal language, mass media, etc.)</a:t>
            </a:r>
            <a:endParaRPr lang="de-DE" sz="1400" dirty="0" smtClean="0"/>
          </a:p>
          <a:p>
            <a:pPr eaLnBrk="1" hangingPunct="1"/>
            <a:r>
              <a:rPr lang="en-US" sz="1400" dirty="0" smtClean="0"/>
              <a:t>Corpus-based fields of linguistics (lexicology, morphology, text linguistics, historical pragmatics, semantics, syntax, discourse studies, psycho-&amp; </a:t>
            </a:r>
            <a:r>
              <a:rPr lang="en-US" sz="1400" dirty="0" err="1" smtClean="0"/>
              <a:t>neurolinguistics</a:t>
            </a:r>
            <a:r>
              <a:rPr lang="en-US" sz="1400" dirty="0" smtClean="0"/>
              <a:t>, sociolinguistics, etc.)</a:t>
            </a:r>
            <a:endParaRPr lang="de-DE" sz="1400" dirty="0" smtClean="0"/>
          </a:p>
          <a:p>
            <a:pPr eaLnBrk="1" hangingPunct="1">
              <a:buFontTx/>
              <a:buNone/>
            </a:pPr>
            <a:r>
              <a:rPr lang="en-US" sz="1400" dirty="0" smtClean="0"/>
              <a:t>Corpus-based language studies</a:t>
            </a:r>
            <a:endParaRPr lang="de-DE" sz="1400" dirty="0" smtClean="0"/>
          </a:p>
          <a:p>
            <a:pPr eaLnBrk="1" hangingPunct="1"/>
            <a:r>
              <a:rPr lang="en-US" sz="1400" dirty="0" smtClean="0"/>
              <a:t>Corpora for to the national variety of German in Austria and for Austro-Bavarian dialects, geo-referencing</a:t>
            </a:r>
            <a:endParaRPr lang="de-DE" sz="1400" dirty="0" smtClean="0"/>
          </a:p>
          <a:p>
            <a:pPr eaLnBrk="1" hangingPunct="1"/>
            <a:r>
              <a:rPr lang="en-US" sz="1400" dirty="0" smtClean="0"/>
              <a:t>Corpora for spoken language documents</a:t>
            </a:r>
            <a:endParaRPr lang="de-DE" sz="1400" dirty="0" smtClean="0"/>
          </a:p>
          <a:p>
            <a:pPr eaLnBrk="1" hangingPunct="1"/>
            <a:r>
              <a:rPr lang="en-US" sz="1400" dirty="0" smtClean="0"/>
              <a:t>Corpora for other languages (English(</a:t>
            </a:r>
            <a:r>
              <a:rPr lang="en-US" sz="1400" dirty="0" err="1" smtClean="0"/>
              <a:t>es</a:t>
            </a:r>
            <a:r>
              <a:rPr lang="en-US" sz="1400" dirty="0" smtClean="0"/>
              <a:t>), French, etc.), multilingual corpora</a:t>
            </a:r>
            <a:endParaRPr lang="de-DE" sz="1400" dirty="0" smtClean="0"/>
          </a:p>
          <a:p>
            <a:pPr eaLnBrk="1" hangingPunct="1">
              <a:buFontTx/>
              <a:buNone/>
            </a:pPr>
            <a:r>
              <a:rPr lang="en-US" sz="1400" dirty="0" smtClean="0"/>
              <a:t>Computational terminology/ontology</a:t>
            </a:r>
            <a:endParaRPr lang="de-DE" sz="1400" dirty="0" smtClean="0"/>
          </a:p>
          <a:p>
            <a:pPr eaLnBrk="1" hangingPunct="1"/>
            <a:r>
              <a:rPr lang="en-US" sz="1400" dirty="0" smtClean="0"/>
              <a:t>Term recognition/extraction/NERC; Terminological corpora/lexica/databases, terminological ontologies</a:t>
            </a:r>
            <a:endParaRPr lang="de-DE" sz="1400" dirty="0" smtClean="0"/>
          </a:p>
          <a:p>
            <a:pPr eaLnBrk="1" hangingPunct="1">
              <a:buFontTx/>
              <a:buNone/>
            </a:pPr>
            <a:r>
              <a:rPr lang="en-US" sz="1400" dirty="0" smtClean="0"/>
              <a:t>Translation studies</a:t>
            </a:r>
            <a:endParaRPr lang="de-DE" sz="1400" dirty="0" smtClean="0"/>
          </a:p>
          <a:p>
            <a:pPr eaLnBrk="1" hangingPunct="1"/>
            <a:r>
              <a:rPr lang="en-US" sz="1400" dirty="0" smtClean="0"/>
              <a:t>Parallel corpora and translation corpora; Machine translation and computer-assisted translation</a:t>
            </a:r>
          </a:p>
          <a:p>
            <a:pPr eaLnBrk="1" hangingPunct="1"/>
            <a:r>
              <a:rPr lang="en-US" sz="1400" dirty="0" smtClean="0"/>
              <a:t>Cognitive translation and interpreting studies</a:t>
            </a:r>
            <a:endParaRPr lang="de-DE" sz="1400" dirty="0" smtClean="0"/>
          </a:p>
          <a:p>
            <a:pPr eaLnBrk="1" hangingPunct="1">
              <a:buFontTx/>
              <a:buNone/>
            </a:pPr>
            <a:r>
              <a:rPr lang="en-US" sz="1400" dirty="0" smtClean="0"/>
              <a:t>Preservation and Archiving of language data</a:t>
            </a:r>
            <a:endParaRPr lang="de-DE" sz="1400" dirty="0" smtClean="0"/>
          </a:p>
          <a:p>
            <a:pPr eaLnBrk="1" hangingPunct="1"/>
            <a:r>
              <a:rPr lang="en-US" sz="1400" dirty="0" smtClean="0"/>
              <a:t>Intelligent preservation studies, digital libraries, digital archiving</a:t>
            </a:r>
            <a:endParaRPr lang="de-DE" sz="1400" dirty="0" smtClean="0"/>
          </a:p>
          <a:p>
            <a:pPr eaLnBrk="1" hangingPunct="1"/>
            <a:r>
              <a:rPr lang="en-US" sz="1400" dirty="0" smtClean="0"/>
              <a:t>Audiovisual preservation – safeguarding linguistic heritage from analog sources incl. R&amp;D  technical methods; Digitization of written historical documents</a:t>
            </a:r>
            <a:endParaRPr lang="de-DE" sz="1400" dirty="0" smtClean="0"/>
          </a:p>
          <a:p>
            <a:pPr eaLnBrk="1" hangingPunct="1">
              <a:buFontTx/>
              <a:buNone/>
            </a:pPr>
            <a:r>
              <a:rPr lang="en-US" sz="1400" dirty="0" smtClean="0"/>
              <a:t>Foundational operations and services</a:t>
            </a:r>
            <a:endParaRPr lang="de-DE" sz="1400" dirty="0" smtClean="0"/>
          </a:p>
          <a:p>
            <a:pPr eaLnBrk="1" hangingPunct="1"/>
            <a:r>
              <a:rPr lang="en-US" sz="1400" dirty="0" smtClean="0"/>
              <a:t>Access and authentication services, data repositories</a:t>
            </a:r>
            <a:endParaRPr lang="de-DE" sz="1400" dirty="0" smtClean="0"/>
          </a:p>
        </p:txBody>
      </p:sp>
      <p:pic>
        <p:nvPicPr>
          <p:cNvPr id="5" name="Grafik 3" descr="CLARIN-AT_Logo.jpg"/>
          <p:cNvPicPr>
            <a:picLocks noChangeAspect="1"/>
          </p:cNvPicPr>
          <p:nvPr/>
        </p:nvPicPr>
        <p:blipFill>
          <a:blip r:embed="rId2" cstate="print"/>
          <a:srcRect/>
          <a:stretch>
            <a:fillRect/>
          </a:stretch>
        </p:blipFill>
        <p:spPr bwMode="auto">
          <a:xfrm>
            <a:off x="6085135" y="6347817"/>
            <a:ext cx="3023369" cy="465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8" y="-27384"/>
            <a:ext cx="8964488" cy="1080120"/>
          </a:xfrm>
        </p:spPr>
        <p:txBody>
          <a:bodyPr/>
          <a:lstStyle/>
          <a:p>
            <a:r>
              <a:rPr lang="en-US" sz="3200" dirty="0" smtClean="0"/>
              <a:t>“Translation – Cognition – Technologies” our focus on Computational Translation Studies</a:t>
            </a:r>
            <a:endParaRPr lang="en-US" sz="3200" dirty="0"/>
          </a:p>
        </p:txBody>
      </p:sp>
      <p:sp>
        <p:nvSpPr>
          <p:cNvPr id="3" name="Inhaltsplatzhalter 2"/>
          <p:cNvSpPr>
            <a:spLocks noGrp="1"/>
          </p:cNvSpPr>
          <p:nvPr>
            <p:ph idx="1"/>
          </p:nvPr>
        </p:nvSpPr>
        <p:spPr>
          <a:xfrm>
            <a:off x="0" y="1052736"/>
            <a:ext cx="9144000" cy="5285184"/>
          </a:xfrm>
        </p:spPr>
        <p:txBody>
          <a:bodyPr>
            <a:normAutofit lnSpcReduction="10000"/>
          </a:bodyPr>
          <a:lstStyle/>
          <a:p>
            <a:pPr>
              <a:buNone/>
            </a:pPr>
            <a:r>
              <a:rPr lang="en-US" sz="1800" dirty="0" smtClean="0"/>
              <a:t>Current projects funded by EU FP 7 and Austrian FFG: focus on cognitive aspects of Legal Informatics, Data Analytics, Environmental Informatics, Technologies of resource-based collaborative eLearning</a:t>
            </a:r>
            <a:endParaRPr lang="en-US" sz="1600" dirty="0" smtClean="0"/>
          </a:p>
          <a:p>
            <a:pPr lvl="1"/>
            <a:r>
              <a:rPr lang="en-US" sz="1800" dirty="0" smtClean="0"/>
              <a:t>LISE (legal terminologies in Europe: web-based semantic interoperability and data quality services) project consortium (Austria-Sweden-Italy-Iceland-Belgium)</a:t>
            </a:r>
          </a:p>
          <a:p>
            <a:pPr lvl="1"/>
            <a:r>
              <a:rPr lang="en-US" sz="1800" dirty="0" smtClean="0"/>
              <a:t>TES4IP term-based data analytics (industry/public service collaboration)</a:t>
            </a:r>
          </a:p>
          <a:p>
            <a:pPr lvl="1"/>
            <a:r>
              <a:rPr lang="en-US" sz="1800" dirty="0" smtClean="0"/>
              <a:t>DASISH/CLARIN/DARIAH – </a:t>
            </a:r>
            <a:r>
              <a:rPr lang="en-US" sz="1800" dirty="0" err="1" smtClean="0"/>
              <a:t>eScholarship</a:t>
            </a:r>
            <a:r>
              <a:rPr lang="en-US" sz="1800" dirty="0" smtClean="0"/>
              <a:t> in digital humanities data analytics based on large-scale distributed corpus repositories</a:t>
            </a:r>
          </a:p>
          <a:p>
            <a:pPr lvl="1"/>
            <a:r>
              <a:rPr lang="en-US" sz="1800" dirty="0" smtClean="0"/>
              <a:t>Immersive translation environments (</a:t>
            </a:r>
            <a:r>
              <a:rPr lang="en-US" sz="1800" dirty="0" err="1" smtClean="0"/>
              <a:t>telepresence</a:t>
            </a:r>
            <a:r>
              <a:rPr lang="en-US" sz="1800" dirty="0" smtClean="0"/>
              <a:t>, social interaction platform…) multimodal multilingual social web virtual environment for legal translation, ….</a:t>
            </a:r>
          </a:p>
          <a:p>
            <a:r>
              <a:rPr lang="en-US" sz="1800" dirty="0" smtClean="0"/>
              <a:t>eLearning</a:t>
            </a:r>
          </a:p>
          <a:p>
            <a:pPr lvl="1"/>
            <a:r>
              <a:rPr lang="en-US" sz="1800" dirty="0" smtClean="0"/>
              <a:t>ODS – collaborative resource-based eLearning </a:t>
            </a:r>
          </a:p>
          <a:p>
            <a:pPr lvl="1"/>
            <a:r>
              <a:rPr lang="en-US" sz="1800" dirty="0" smtClean="0"/>
              <a:t>Montific: dynamic learning ontologies for finance auditors’ online education</a:t>
            </a:r>
          </a:p>
          <a:p>
            <a:pPr lvl="1"/>
            <a:r>
              <a:rPr lang="en-US" sz="1800" dirty="0" smtClean="0"/>
              <a:t>Knowledge Experts – </a:t>
            </a:r>
            <a:r>
              <a:rPr lang="en-US" sz="1800" dirty="0" err="1" smtClean="0"/>
              <a:t>CoP</a:t>
            </a:r>
            <a:r>
              <a:rPr lang="en-US" sz="1800" dirty="0" smtClean="0"/>
              <a:t> in knowledge-based professional life-long learning</a:t>
            </a:r>
          </a:p>
          <a:p>
            <a:r>
              <a:rPr lang="en-US" sz="1800" dirty="0" smtClean="0"/>
              <a:t>Domain communication</a:t>
            </a:r>
          </a:p>
          <a:p>
            <a:pPr lvl="1"/>
            <a:r>
              <a:rPr lang="en-US" sz="1800" dirty="0" smtClean="0"/>
              <a:t>MGRM: Multilingual Glossary of Risk Management: risk ontologies </a:t>
            </a:r>
          </a:p>
          <a:p>
            <a:r>
              <a:rPr lang="en-US" sz="1800" dirty="0" smtClean="0"/>
              <a:t>Ontology engineering, dynamic knowledge representations</a:t>
            </a:r>
          </a:p>
          <a:p>
            <a:pPr lvl="1"/>
            <a:r>
              <a:rPr lang="en-US" sz="1800" dirty="0" err="1" smtClean="0"/>
              <a:t>Dynamont</a:t>
            </a:r>
            <a:r>
              <a:rPr lang="en-US" sz="1800" dirty="0" smtClean="0"/>
              <a:t>: dynamic ontologies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7504" y="692696"/>
            <a:ext cx="3059832" cy="792088"/>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a:off x="35496" y="3573016"/>
            <a:ext cx="6624736" cy="7920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07504" y="4509120"/>
            <a:ext cx="4392488" cy="1080120"/>
          </a:xfrm>
          <a:prstGeom prst="rect">
            <a:avLst/>
          </a:prstGeom>
          <a:noFill/>
          <a:ln w="9525">
            <a:noFill/>
            <a:miter lim="800000"/>
            <a:headEnd/>
            <a:tailEnd/>
          </a:ln>
        </p:spPr>
      </p:pic>
      <p:pic>
        <p:nvPicPr>
          <p:cNvPr id="6" name="Picture 4" descr="logo"/>
          <p:cNvPicPr>
            <a:picLocks noChangeAspect="1" noChangeArrowheads="1"/>
          </p:cNvPicPr>
          <p:nvPr/>
        </p:nvPicPr>
        <p:blipFill>
          <a:blip r:embed="rId5" cstate="print"/>
          <a:srcRect/>
          <a:stretch>
            <a:fillRect/>
          </a:stretch>
        </p:blipFill>
        <p:spPr bwMode="auto">
          <a:xfrm>
            <a:off x="6084168" y="6021288"/>
            <a:ext cx="2843808" cy="792088"/>
          </a:xfrm>
          <a:prstGeom prst="rect">
            <a:avLst/>
          </a:prstGeom>
          <a:noFill/>
        </p:spPr>
      </p:pic>
      <p:pic>
        <p:nvPicPr>
          <p:cNvPr id="9" name="Picture 2"/>
          <p:cNvPicPr>
            <a:picLocks noChangeAspect="1" noChangeArrowheads="1"/>
          </p:cNvPicPr>
          <p:nvPr/>
        </p:nvPicPr>
        <p:blipFill>
          <a:blip r:embed="rId6" cstate="print"/>
          <a:srcRect/>
          <a:stretch>
            <a:fillRect/>
          </a:stretch>
        </p:blipFill>
        <p:spPr bwMode="auto">
          <a:xfrm>
            <a:off x="3635896" y="5661248"/>
            <a:ext cx="2088232" cy="1052736"/>
          </a:xfrm>
          <a:prstGeom prst="rect">
            <a:avLst/>
          </a:prstGeom>
          <a:noFill/>
          <a:ln w="9525">
            <a:noFill/>
            <a:miter lim="800000"/>
            <a:headEnd/>
            <a:tailEnd/>
          </a:ln>
        </p:spPr>
      </p:pic>
      <p:pic>
        <p:nvPicPr>
          <p:cNvPr id="1028" name="Picture 5" descr="Unbenannt"/>
          <p:cNvPicPr>
            <a:picLocks noChangeAspect="1" noChangeArrowheads="1"/>
          </p:cNvPicPr>
          <p:nvPr/>
        </p:nvPicPr>
        <p:blipFill>
          <a:blip r:embed="rId7" cstate="print"/>
          <a:srcRect/>
          <a:stretch>
            <a:fillRect/>
          </a:stretch>
        </p:blipFill>
        <p:spPr bwMode="auto">
          <a:xfrm>
            <a:off x="6286834" y="4365104"/>
            <a:ext cx="2749662" cy="720080"/>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107504" y="5904656"/>
            <a:ext cx="3184451" cy="836712"/>
          </a:xfrm>
          <a:prstGeom prst="rect">
            <a:avLst/>
          </a:prstGeom>
          <a:noFill/>
          <a:ln w="9525">
            <a:noFill/>
            <a:miter lim="800000"/>
            <a:headEnd/>
            <a:tailEnd/>
          </a:ln>
        </p:spPr>
      </p:pic>
      <p:pic>
        <p:nvPicPr>
          <p:cNvPr id="13" name="Picture 13"/>
          <p:cNvPicPr>
            <a:picLocks noChangeAspect="1" noChangeArrowheads="1"/>
          </p:cNvPicPr>
          <p:nvPr/>
        </p:nvPicPr>
        <p:blipFill>
          <a:blip r:embed="rId9" cstate="print"/>
          <a:srcRect/>
          <a:stretch>
            <a:fillRect/>
          </a:stretch>
        </p:blipFill>
        <p:spPr bwMode="auto">
          <a:xfrm>
            <a:off x="4788024" y="2636912"/>
            <a:ext cx="4176464" cy="792088"/>
          </a:xfrm>
          <a:prstGeom prst="rect">
            <a:avLst/>
          </a:prstGeom>
          <a:noFill/>
          <a:ln w="9525">
            <a:noFill/>
            <a:round/>
            <a:headEnd/>
            <a:tailEnd/>
          </a:ln>
          <a:effectLst/>
        </p:spPr>
      </p:pic>
      <p:pic>
        <p:nvPicPr>
          <p:cNvPr id="14" name="Picture 9"/>
          <p:cNvPicPr>
            <a:picLocks noChangeAspect="1" noChangeArrowheads="1"/>
          </p:cNvPicPr>
          <p:nvPr/>
        </p:nvPicPr>
        <p:blipFill>
          <a:blip r:embed="rId10" cstate="print"/>
          <a:srcRect/>
          <a:stretch>
            <a:fillRect/>
          </a:stretch>
        </p:blipFill>
        <p:spPr bwMode="auto">
          <a:xfrm>
            <a:off x="4787354" y="2384884"/>
            <a:ext cx="3241030" cy="504056"/>
          </a:xfrm>
          <a:prstGeom prst="rect">
            <a:avLst/>
          </a:prstGeom>
          <a:noFill/>
          <a:ln w="9525">
            <a:noFill/>
            <a:round/>
            <a:headEnd/>
            <a:tailEnd/>
          </a:ln>
          <a:effectLst/>
        </p:spPr>
      </p:pic>
      <p:pic>
        <p:nvPicPr>
          <p:cNvPr id="14338" name="Picture 2"/>
          <p:cNvPicPr>
            <a:picLocks noChangeAspect="1" noChangeArrowheads="1"/>
          </p:cNvPicPr>
          <p:nvPr/>
        </p:nvPicPr>
        <p:blipFill>
          <a:blip r:embed="rId11" cstate="print"/>
          <a:srcRect/>
          <a:stretch>
            <a:fillRect/>
          </a:stretch>
        </p:blipFill>
        <p:spPr bwMode="auto">
          <a:xfrm>
            <a:off x="6317278" y="697780"/>
            <a:ext cx="2736304" cy="1656184"/>
          </a:xfrm>
          <a:prstGeom prst="rect">
            <a:avLst/>
          </a:prstGeom>
          <a:noFill/>
          <a:ln w="9525">
            <a:noFill/>
            <a:miter lim="800000"/>
            <a:headEnd/>
            <a:tailEnd/>
          </a:ln>
        </p:spPr>
      </p:pic>
      <p:sp>
        <p:nvSpPr>
          <p:cNvPr id="16" name="Rechteck 15"/>
          <p:cNvSpPr/>
          <p:nvPr/>
        </p:nvSpPr>
        <p:spPr>
          <a:xfrm>
            <a:off x="971600" y="0"/>
            <a:ext cx="7056784" cy="620688"/>
          </a:xfrm>
          <a:prstGeom prst="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 selection of projects, initiatives, </a:t>
            </a:r>
            <a:r>
              <a:rPr lang="en-US" sz="2000" dirty="0" err="1" smtClean="0">
                <a:solidFill>
                  <a:schemeClr val="tx1"/>
                </a:solidFill>
              </a:rPr>
              <a:t>organisational</a:t>
            </a:r>
            <a:r>
              <a:rPr lang="en-US" sz="2000" dirty="0" smtClean="0">
                <a:solidFill>
                  <a:schemeClr val="tx1"/>
                </a:solidFill>
              </a:rPr>
              <a:t> settings</a:t>
            </a:r>
            <a:endParaRPr lang="en-US" sz="2000" dirty="0">
              <a:solidFill>
                <a:schemeClr val="tx1"/>
              </a:solidFill>
            </a:endParaRPr>
          </a:p>
        </p:txBody>
      </p:sp>
      <p:pic>
        <p:nvPicPr>
          <p:cNvPr id="17" name="Picture 4"/>
          <p:cNvPicPr>
            <a:picLocks noChangeAspect="1" noChangeArrowheads="1"/>
          </p:cNvPicPr>
          <p:nvPr/>
        </p:nvPicPr>
        <p:blipFill>
          <a:blip r:embed="rId12" cstate="print"/>
          <a:srcRect/>
          <a:stretch>
            <a:fillRect/>
          </a:stretch>
        </p:blipFill>
        <p:spPr bwMode="auto">
          <a:xfrm>
            <a:off x="6228184" y="3573016"/>
            <a:ext cx="2880320" cy="792088"/>
          </a:xfrm>
          <a:prstGeom prst="rect">
            <a:avLst/>
          </a:prstGeom>
          <a:noFill/>
          <a:ln w="9525">
            <a:noFill/>
            <a:miter lim="800000"/>
            <a:headEnd/>
            <a:tailEnd/>
          </a:ln>
        </p:spPr>
      </p:pic>
      <p:pic>
        <p:nvPicPr>
          <p:cNvPr id="14339" name="Picture 3"/>
          <p:cNvPicPr>
            <a:picLocks noChangeAspect="1" noChangeArrowheads="1"/>
          </p:cNvPicPr>
          <p:nvPr/>
        </p:nvPicPr>
        <p:blipFill>
          <a:blip r:embed="rId13" cstate="print"/>
          <a:srcRect/>
          <a:stretch>
            <a:fillRect/>
          </a:stretch>
        </p:blipFill>
        <p:spPr bwMode="auto">
          <a:xfrm>
            <a:off x="4644008" y="4662847"/>
            <a:ext cx="1403648" cy="772666"/>
          </a:xfrm>
          <a:prstGeom prst="rect">
            <a:avLst/>
          </a:prstGeom>
          <a:noFill/>
          <a:ln w="9525">
            <a:noFill/>
            <a:miter lim="800000"/>
            <a:headEnd/>
            <a:tailEnd/>
          </a:ln>
        </p:spPr>
      </p:pic>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3849" y="754872"/>
            <a:ext cx="2880320" cy="114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77396" y="5157192"/>
            <a:ext cx="278709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Bild 5" descr="unitwin_de_wien_en.pdf"/>
          <p:cNvPicPr/>
          <p:nvPr/>
        </p:nvPicPr>
        <p:blipFill>
          <a:blip r:embed="rId16" cstate="print"/>
          <a:stretch>
            <a:fillRect/>
          </a:stretch>
        </p:blipFill>
        <p:spPr>
          <a:xfrm>
            <a:off x="107504" y="2204864"/>
            <a:ext cx="4536504" cy="1377475"/>
          </a:xfrm>
          <a:prstGeom prst="rect">
            <a:avLst/>
          </a:prstGeom>
        </p:spPr>
      </p:pic>
      <p:pic>
        <p:nvPicPr>
          <p:cNvPr id="20" name="Picture 9" descr="openerLogo_en"/>
          <p:cNvPicPr>
            <a:picLocks noChangeAspect="1" noChangeArrowheads="1"/>
          </p:cNvPicPr>
          <p:nvPr/>
        </p:nvPicPr>
        <p:blipFill>
          <a:blip r:embed="rId17" cstate="print"/>
          <a:srcRect/>
          <a:stretch>
            <a:fillRect/>
          </a:stretch>
        </p:blipFill>
        <p:spPr bwMode="auto">
          <a:xfrm>
            <a:off x="63228" y="1484784"/>
            <a:ext cx="2276524" cy="83226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850106"/>
          </a:xfrm>
        </p:spPr>
        <p:txBody>
          <a:bodyPr/>
          <a:lstStyle/>
          <a:p>
            <a:r>
              <a:rPr lang="en-US" sz="3600" dirty="0" smtClean="0"/>
              <a:t>Exploiting Diversity &amp; Convergences</a:t>
            </a:r>
            <a:endParaRPr lang="en-US" sz="3600" dirty="0"/>
          </a:p>
        </p:txBody>
      </p:sp>
      <p:sp>
        <p:nvSpPr>
          <p:cNvPr id="3" name="Inhaltsplatzhalter 2"/>
          <p:cNvSpPr>
            <a:spLocks noGrp="1"/>
          </p:cNvSpPr>
          <p:nvPr>
            <p:ph idx="1"/>
          </p:nvPr>
        </p:nvSpPr>
        <p:spPr>
          <a:xfrm>
            <a:off x="457200" y="980728"/>
            <a:ext cx="8229600" cy="5616624"/>
          </a:xfrm>
        </p:spPr>
        <p:txBody>
          <a:bodyPr/>
          <a:lstStyle/>
          <a:p>
            <a:r>
              <a:rPr lang="en-US" sz="2400" dirty="0" smtClean="0"/>
              <a:t>Among and across</a:t>
            </a:r>
          </a:p>
          <a:p>
            <a:pPr lvl="1"/>
            <a:r>
              <a:rPr lang="en-US" sz="2000" dirty="0" smtClean="0"/>
              <a:t>Academic research disciplines</a:t>
            </a:r>
          </a:p>
          <a:p>
            <a:pPr lvl="1"/>
            <a:r>
              <a:rPr lang="en-US" sz="2000" dirty="0" smtClean="0"/>
              <a:t>Industry sectors</a:t>
            </a:r>
          </a:p>
          <a:p>
            <a:pPr lvl="1"/>
            <a:r>
              <a:rPr lang="en-US" sz="2000" dirty="0" smtClean="0"/>
              <a:t>Public sectors</a:t>
            </a:r>
          </a:p>
          <a:p>
            <a:pPr lvl="1"/>
            <a:r>
              <a:rPr lang="en-US" sz="2000" dirty="0" smtClean="0"/>
              <a:t>Language communities</a:t>
            </a:r>
          </a:p>
          <a:p>
            <a:pPr lvl="1"/>
            <a:r>
              <a:rPr lang="en-US" sz="2000" dirty="0" smtClean="0"/>
              <a:t>World regions (geo-political, socio-economic dimensions)</a:t>
            </a:r>
          </a:p>
          <a:p>
            <a:pPr lvl="1"/>
            <a:r>
              <a:rPr lang="en-US" sz="2000" dirty="0" smtClean="0"/>
              <a:t>Cultures</a:t>
            </a:r>
          </a:p>
          <a:p>
            <a:pPr lvl="2"/>
            <a:r>
              <a:rPr lang="en-US" sz="1600" dirty="0" err="1" smtClean="0"/>
              <a:t>Organisational</a:t>
            </a:r>
            <a:r>
              <a:rPr lang="en-US" sz="1600" dirty="0" smtClean="0"/>
              <a:t> cultures</a:t>
            </a:r>
          </a:p>
          <a:p>
            <a:pPr lvl="2"/>
            <a:r>
              <a:rPr lang="en-US" sz="1600" dirty="0" smtClean="0"/>
              <a:t>Professional cultures/domains</a:t>
            </a:r>
          </a:p>
          <a:p>
            <a:pPr lvl="2"/>
            <a:r>
              <a:rPr lang="en-US" sz="1600" dirty="0" smtClean="0"/>
              <a:t>Social cultures</a:t>
            </a:r>
          </a:p>
          <a:p>
            <a:pPr lvl="2"/>
            <a:r>
              <a:rPr lang="en-US" sz="1600" dirty="0" smtClean="0"/>
              <a:t>National/ethnic/linguistic cultures</a:t>
            </a:r>
          </a:p>
          <a:p>
            <a:pPr lvl="2"/>
            <a:endParaRPr lang="en-US" sz="1600" dirty="0" smtClean="0"/>
          </a:p>
          <a:p>
            <a:pPr>
              <a:buNone/>
            </a:pPr>
            <a:r>
              <a:rPr lang="en-US" sz="2400" dirty="0" smtClean="0"/>
              <a:t>-&gt; Cross-cultural management is helpful in order </a:t>
            </a:r>
            <a:r>
              <a:rPr lang="en-US" sz="2400" dirty="0" err="1" smtClean="0"/>
              <a:t>organise</a:t>
            </a:r>
            <a:r>
              <a:rPr lang="en-US" sz="2400" dirty="0" smtClean="0"/>
              <a:t> settings enabling us to exploit this diversity as well as to identify, enable, foster, and implement convergences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44450"/>
            <a:ext cx="8229600" cy="561975"/>
          </a:xfrm>
        </p:spPr>
        <p:txBody>
          <a:bodyPr>
            <a:normAutofit fontScale="90000"/>
          </a:bodyPr>
          <a:lstStyle/>
          <a:p>
            <a:pPr eaLnBrk="1" hangingPunct="1"/>
            <a:r>
              <a:rPr lang="en-US" sz="3200" smtClean="0"/>
              <a:t>What are language resources?</a:t>
            </a:r>
          </a:p>
        </p:txBody>
      </p:sp>
      <p:sp>
        <p:nvSpPr>
          <p:cNvPr id="16386" name="Rectangle 3"/>
          <p:cNvSpPr>
            <a:spLocks noGrp="1" noChangeArrowheads="1"/>
          </p:cNvSpPr>
          <p:nvPr>
            <p:ph type="body" idx="1"/>
          </p:nvPr>
        </p:nvSpPr>
        <p:spPr>
          <a:xfrm>
            <a:off x="323850" y="692150"/>
            <a:ext cx="8496300" cy="5113338"/>
          </a:xfrm>
        </p:spPr>
        <p:txBody>
          <a:bodyPr/>
          <a:lstStyle/>
          <a:p>
            <a:pPr eaLnBrk="1" hangingPunct="1">
              <a:lnSpc>
                <a:spcPct val="90000"/>
              </a:lnSpc>
            </a:pPr>
            <a:r>
              <a:rPr lang="en-US" sz="2400" smtClean="0"/>
              <a:t>(digital) collections of language data, language corpora</a:t>
            </a:r>
          </a:p>
          <a:p>
            <a:pPr lvl="1" eaLnBrk="1" hangingPunct="1">
              <a:lnSpc>
                <a:spcPct val="90000"/>
              </a:lnSpc>
            </a:pPr>
            <a:r>
              <a:rPr lang="en-US" sz="2400" smtClean="0"/>
              <a:t>Full texts (in all languages, in diverse text types/genres)</a:t>
            </a:r>
          </a:p>
          <a:p>
            <a:pPr lvl="1" eaLnBrk="1" hangingPunct="1">
              <a:lnSpc>
                <a:spcPct val="90000"/>
              </a:lnSpc>
            </a:pPr>
            <a:r>
              <a:rPr lang="en-US" sz="2400" smtClean="0"/>
              <a:t>Digital lexical resources (MDRs, etc.), terminologies, ontologies </a:t>
            </a:r>
          </a:p>
          <a:p>
            <a:pPr lvl="1" eaLnBrk="1" hangingPunct="1">
              <a:lnSpc>
                <a:spcPct val="90000"/>
              </a:lnSpc>
            </a:pPr>
            <a:r>
              <a:rPr lang="en-US" sz="2400" smtClean="0"/>
              <a:t>Lexicographical and terminographical resources (e.g. for dictionary production)</a:t>
            </a:r>
          </a:p>
          <a:p>
            <a:pPr lvl="1" eaLnBrk="1" hangingPunct="1">
              <a:lnSpc>
                <a:spcPct val="90000"/>
              </a:lnSpc>
            </a:pPr>
            <a:r>
              <a:rPr lang="en-US" sz="2400" smtClean="0"/>
              <a:t>All modalities and presentation forms (spoken/speech, written, multi-modal, etc.)</a:t>
            </a:r>
          </a:p>
          <a:p>
            <a:pPr lvl="1" eaLnBrk="1" hangingPunct="1">
              <a:lnSpc>
                <a:spcPct val="90000"/>
              </a:lnSpc>
            </a:pPr>
            <a:r>
              <a:rPr lang="en-US" sz="2400" smtClean="0"/>
              <a:t>Most diverse forms of use and different purposes</a:t>
            </a:r>
          </a:p>
          <a:p>
            <a:pPr lvl="1" eaLnBrk="1" hangingPunct="1">
              <a:lnSpc>
                <a:spcPct val="90000"/>
              </a:lnSpc>
            </a:pPr>
            <a:r>
              <a:rPr lang="en-US" sz="2400" smtClean="0"/>
              <a:t>In all languages, in all domains, in all application contexts where they occur (…but needed for research)</a:t>
            </a:r>
          </a:p>
          <a:p>
            <a:pPr eaLnBrk="1" hangingPunct="1">
              <a:lnSpc>
                <a:spcPct val="90000"/>
              </a:lnSpc>
            </a:pPr>
            <a:r>
              <a:rPr lang="en-US" sz="2400" smtClean="0"/>
              <a:t>…what is the difference between language resources and corpora? The former concept is broader than the latter</a:t>
            </a:r>
          </a:p>
        </p:txBody>
      </p:sp>
      <p:pic>
        <p:nvPicPr>
          <p:cNvPr id="16387" name="Picture 4"/>
          <p:cNvPicPr>
            <a:picLocks noChangeAspect="1" noChangeArrowheads="1"/>
          </p:cNvPicPr>
          <p:nvPr/>
        </p:nvPicPr>
        <p:blipFill>
          <a:blip r:embed="rId2" cstate="print"/>
          <a:srcRect/>
          <a:stretch>
            <a:fillRect/>
          </a:stretch>
        </p:blipFill>
        <p:spPr bwMode="auto">
          <a:xfrm>
            <a:off x="0" y="5732463"/>
            <a:ext cx="9144000"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Focus </a:t>
            </a:r>
            <a:r>
              <a:rPr lang="de-AT" dirty="0" err="1" smtClean="0"/>
              <a:t>of</a:t>
            </a:r>
            <a:r>
              <a:rPr lang="de-AT" dirty="0" smtClean="0"/>
              <a:t> </a:t>
            </a:r>
            <a:r>
              <a:rPr lang="de-AT" dirty="0" err="1" smtClean="0"/>
              <a:t>this</a:t>
            </a:r>
            <a:r>
              <a:rPr lang="de-AT" dirty="0" smtClean="0"/>
              <a:t> </a:t>
            </a:r>
            <a:r>
              <a:rPr lang="de-AT" dirty="0" err="1" smtClean="0"/>
              <a:t>presentation</a:t>
            </a:r>
            <a:endParaRPr lang="de-AT" dirty="0"/>
          </a:p>
        </p:txBody>
      </p:sp>
      <p:sp>
        <p:nvSpPr>
          <p:cNvPr id="3" name="Inhaltsplatzhalter 2"/>
          <p:cNvSpPr>
            <a:spLocks noGrp="1"/>
          </p:cNvSpPr>
          <p:nvPr>
            <p:ph idx="1"/>
          </p:nvPr>
        </p:nvSpPr>
        <p:spPr/>
        <p:txBody>
          <a:bodyPr>
            <a:normAutofit/>
          </a:bodyPr>
          <a:lstStyle/>
          <a:p>
            <a:pPr marL="0" indent="0">
              <a:buNone/>
            </a:pPr>
            <a:r>
              <a:rPr lang="de-AT" sz="2800" b="1" dirty="0" smtClean="0"/>
              <a:t>A </a:t>
            </a:r>
            <a:r>
              <a:rPr lang="de-AT" sz="2800" b="1" dirty="0" err="1" smtClean="0"/>
              <a:t>convergent</a:t>
            </a:r>
            <a:r>
              <a:rPr lang="de-AT" sz="2800" b="1" dirty="0" smtClean="0"/>
              <a:t> </a:t>
            </a:r>
            <a:r>
              <a:rPr lang="de-AT" sz="2800" b="1" dirty="0" err="1" smtClean="0"/>
              <a:t>view</a:t>
            </a:r>
            <a:r>
              <a:rPr lang="de-AT" sz="2800" b="1" dirty="0" smtClean="0"/>
              <a:t> on</a:t>
            </a:r>
          </a:p>
          <a:p>
            <a:r>
              <a:rPr lang="de-AT" sz="2800" dirty="0" smtClean="0"/>
              <a:t>Collaborative </a:t>
            </a:r>
            <a:r>
              <a:rPr lang="de-AT" sz="2800" dirty="0" err="1" smtClean="0"/>
              <a:t>Scholarly</a:t>
            </a:r>
            <a:r>
              <a:rPr lang="de-AT" sz="2800" dirty="0" smtClean="0"/>
              <a:t> Research </a:t>
            </a:r>
          </a:p>
          <a:p>
            <a:r>
              <a:rPr lang="de-AT" sz="2800" dirty="0" smtClean="0"/>
              <a:t>Research Data </a:t>
            </a:r>
          </a:p>
          <a:p>
            <a:r>
              <a:rPr lang="de-AT" sz="2800" dirty="0" smtClean="0"/>
              <a:t>Data Life Cycle Management </a:t>
            </a:r>
          </a:p>
          <a:p>
            <a:r>
              <a:rPr lang="de-AT" sz="2800" dirty="0" smtClean="0"/>
              <a:t>Digital </a:t>
            </a:r>
            <a:r>
              <a:rPr lang="de-AT" sz="2800" dirty="0" err="1" smtClean="0"/>
              <a:t>Humanities</a:t>
            </a:r>
            <a:endParaRPr lang="de-AT" sz="2800" dirty="0" smtClean="0"/>
          </a:p>
          <a:p>
            <a:r>
              <a:rPr lang="de-AT" sz="2800" dirty="0" smtClean="0"/>
              <a:t>European </a:t>
            </a:r>
            <a:r>
              <a:rPr lang="de-AT" sz="2800" dirty="0" err="1" smtClean="0"/>
              <a:t>Humanities</a:t>
            </a:r>
            <a:r>
              <a:rPr lang="de-AT" sz="2800" dirty="0" smtClean="0"/>
              <a:t> Research </a:t>
            </a:r>
            <a:r>
              <a:rPr lang="de-AT" sz="2800" dirty="0" err="1" smtClean="0"/>
              <a:t>Infrastructures</a:t>
            </a:r>
            <a:endParaRPr lang="de-AT" sz="2800" dirty="0" smtClean="0"/>
          </a:p>
          <a:p>
            <a:r>
              <a:rPr lang="de-AT" sz="2800" dirty="0" smtClean="0"/>
              <a:t>In </a:t>
            </a:r>
            <a:r>
              <a:rPr lang="de-AT" sz="2800" dirty="0" err="1" smtClean="0"/>
              <a:t>this</a:t>
            </a:r>
            <a:r>
              <a:rPr lang="de-AT" sz="2800" dirty="0" smtClean="0"/>
              <a:t> </a:t>
            </a:r>
            <a:r>
              <a:rPr lang="de-AT" sz="2800" dirty="0" err="1" smtClean="0"/>
              <a:t>context</a:t>
            </a:r>
            <a:r>
              <a:rPr lang="de-AT" sz="2800" dirty="0" smtClean="0"/>
              <a:t>: -&gt; </a:t>
            </a:r>
            <a:r>
              <a:rPr lang="de-AT" sz="2800" dirty="0" err="1" smtClean="0"/>
              <a:t>Computational</a:t>
            </a:r>
            <a:r>
              <a:rPr lang="de-AT" sz="2800" dirty="0" smtClean="0"/>
              <a:t> Translation Studies (at </a:t>
            </a:r>
            <a:r>
              <a:rPr lang="de-AT" sz="2800" dirty="0" err="1" smtClean="0"/>
              <a:t>the</a:t>
            </a:r>
            <a:r>
              <a:rPr lang="de-AT" sz="2800" dirty="0" smtClean="0"/>
              <a:t> University </a:t>
            </a:r>
            <a:r>
              <a:rPr lang="de-AT" sz="2800" dirty="0" err="1" smtClean="0"/>
              <a:t>of</a:t>
            </a:r>
            <a:r>
              <a:rPr lang="de-AT" sz="2800" dirty="0" smtClean="0"/>
              <a:t> Vienna) </a:t>
            </a:r>
            <a:r>
              <a:rPr lang="de-AT" sz="2800" dirty="0" err="1" smtClean="0"/>
              <a:t>as</a:t>
            </a:r>
            <a:r>
              <a:rPr lang="de-AT" sz="2800" dirty="0" smtClean="0"/>
              <a:t> a </a:t>
            </a:r>
            <a:r>
              <a:rPr lang="de-AT" sz="2800" dirty="0" err="1" smtClean="0"/>
              <a:t>case</a:t>
            </a:r>
            <a:r>
              <a:rPr lang="de-AT" sz="2800" dirty="0" smtClean="0"/>
              <a:t> </a:t>
            </a:r>
            <a:r>
              <a:rPr lang="de-AT" sz="2800" dirty="0" err="1" smtClean="0"/>
              <a:t>study</a:t>
            </a:r>
            <a:endParaRPr lang="de-AT" sz="2800" dirty="0"/>
          </a:p>
        </p:txBody>
      </p:sp>
    </p:spTree>
    <p:extLst>
      <p:ext uri="{BB962C8B-B14F-4D97-AF65-F5344CB8AC3E}">
        <p14:creationId xmlns:p14="http://schemas.microsoft.com/office/powerpoint/2010/main" val="424981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274638"/>
            <a:ext cx="8229600" cy="561975"/>
          </a:xfrm>
        </p:spPr>
        <p:txBody>
          <a:bodyPr>
            <a:normAutofit fontScale="90000"/>
          </a:bodyPr>
          <a:lstStyle/>
          <a:p>
            <a:pPr eaLnBrk="1" hangingPunct="1"/>
            <a:r>
              <a:rPr lang="en-US" sz="3200" smtClean="0"/>
              <a:t>What are language technologies?</a:t>
            </a:r>
          </a:p>
        </p:txBody>
      </p:sp>
      <p:sp>
        <p:nvSpPr>
          <p:cNvPr id="17410" name="Rectangle 3"/>
          <p:cNvSpPr>
            <a:spLocks noGrp="1" noChangeArrowheads="1"/>
          </p:cNvSpPr>
          <p:nvPr>
            <p:ph type="body" idx="1"/>
          </p:nvPr>
        </p:nvSpPr>
        <p:spPr>
          <a:xfrm>
            <a:off x="457200" y="1196975"/>
            <a:ext cx="8229600" cy="4464050"/>
          </a:xfrm>
        </p:spPr>
        <p:txBody>
          <a:bodyPr/>
          <a:lstStyle/>
          <a:p>
            <a:pPr eaLnBrk="1" hangingPunct="1">
              <a:lnSpc>
                <a:spcPct val="90000"/>
              </a:lnSpc>
            </a:pPr>
            <a:r>
              <a:rPr lang="en-US" sz="2400" smtClean="0"/>
              <a:t>Technologies for </a:t>
            </a:r>
          </a:p>
          <a:p>
            <a:pPr lvl="1" eaLnBrk="1" hangingPunct="1">
              <a:lnSpc>
                <a:spcPct val="90000"/>
              </a:lnSpc>
            </a:pPr>
            <a:r>
              <a:rPr lang="en-US" sz="2400" smtClean="0"/>
              <a:t>Language analysis, corpus analysis, language processing, text technologies</a:t>
            </a:r>
          </a:p>
          <a:p>
            <a:pPr lvl="1" eaLnBrk="1" hangingPunct="1">
              <a:lnSpc>
                <a:spcPct val="90000"/>
              </a:lnSpc>
            </a:pPr>
            <a:r>
              <a:rPr lang="en-US" sz="2400" smtClean="0"/>
              <a:t>Speech recognition, speech production, text production (multi-modal)</a:t>
            </a:r>
          </a:p>
          <a:p>
            <a:pPr lvl="1" eaLnBrk="1" hangingPunct="1">
              <a:lnSpc>
                <a:spcPct val="90000"/>
              </a:lnSpc>
            </a:pPr>
            <a:r>
              <a:rPr lang="en-US" sz="2400" smtClean="0"/>
              <a:t>Machine translation, computer-assisted translation (multi-modal)</a:t>
            </a:r>
          </a:p>
          <a:p>
            <a:pPr lvl="1" eaLnBrk="1" hangingPunct="1">
              <a:lnSpc>
                <a:spcPct val="90000"/>
              </a:lnSpc>
            </a:pPr>
            <a:r>
              <a:rPr lang="en-US" sz="2400" smtClean="0"/>
              <a:t>Dictionary production</a:t>
            </a:r>
          </a:p>
          <a:p>
            <a:pPr lvl="1" eaLnBrk="1" hangingPunct="1">
              <a:lnSpc>
                <a:spcPct val="90000"/>
              </a:lnSpc>
            </a:pPr>
            <a:r>
              <a:rPr lang="en-US" sz="2400" smtClean="0"/>
              <a:t>Technical documentation, technical communication</a:t>
            </a:r>
          </a:p>
          <a:p>
            <a:pPr lvl="1" eaLnBrk="1" hangingPunct="1">
              <a:lnSpc>
                <a:spcPct val="90000"/>
              </a:lnSpc>
            </a:pPr>
            <a:r>
              <a:rPr lang="en-US" sz="2400" smtClean="0"/>
              <a:t>And many more</a:t>
            </a:r>
          </a:p>
        </p:txBody>
      </p:sp>
      <p:pic>
        <p:nvPicPr>
          <p:cNvPr id="17411" name="Picture 4"/>
          <p:cNvPicPr>
            <a:picLocks noChangeAspect="1" noChangeArrowheads="1"/>
          </p:cNvPicPr>
          <p:nvPr/>
        </p:nvPicPr>
        <p:blipFill>
          <a:blip r:embed="rId2" cstate="print"/>
          <a:srcRect/>
          <a:stretch>
            <a:fillRect/>
          </a:stretch>
        </p:blipFill>
        <p:spPr bwMode="auto">
          <a:xfrm>
            <a:off x="0" y="5732463"/>
            <a:ext cx="9144000"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95288" y="-144463"/>
            <a:ext cx="8229600" cy="981076"/>
          </a:xfrm>
        </p:spPr>
        <p:txBody>
          <a:bodyPr/>
          <a:lstStyle/>
          <a:p>
            <a:pPr eaLnBrk="1" hangingPunct="1"/>
            <a:r>
              <a:rPr lang="de-AT" sz="3600" smtClean="0"/>
              <a:t>Goals</a:t>
            </a:r>
            <a:endParaRPr lang="de-DE" sz="3600" smtClean="0"/>
          </a:p>
        </p:txBody>
      </p:sp>
      <p:sp>
        <p:nvSpPr>
          <p:cNvPr id="18434" name="Rectangle 3"/>
          <p:cNvSpPr>
            <a:spLocks noGrp="1" noChangeArrowheads="1"/>
          </p:cNvSpPr>
          <p:nvPr>
            <p:ph type="body" idx="1"/>
          </p:nvPr>
        </p:nvSpPr>
        <p:spPr>
          <a:xfrm>
            <a:off x="457200" y="765175"/>
            <a:ext cx="8229600" cy="5040313"/>
          </a:xfrm>
        </p:spPr>
        <p:txBody>
          <a:bodyPr/>
          <a:lstStyle/>
          <a:p>
            <a:pPr eaLnBrk="1" hangingPunct="1">
              <a:lnSpc>
                <a:spcPct val="80000"/>
              </a:lnSpc>
            </a:pPr>
            <a:r>
              <a:rPr lang="en-GB" sz="2400" smtClean="0"/>
              <a:t>unite existing digital archives into a federation of connected archives with unified web access</a:t>
            </a:r>
          </a:p>
          <a:p>
            <a:pPr eaLnBrk="1" hangingPunct="1">
              <a:lnSpc>
                <a:spcPct val="80000"/>
              </a:lnSpc>
            </a:pPr>
            <a:r>
              <a:rPr lang="en-GB" sz="2400" smtClean="0"/>
              <a:t>provide language and speech technology tools as web services operating on (language) data in archives -&gt; SOA architecture using SW standards</a:t>
            </a:r>
          </a:p>
          <a:p>
            <a:pPr eaLnBrk="1" hangingPunct="1">
              <a:lnSpc>
                <a:spcPct val="80000"/>
              </a:lnSpc>
            </a:pPr>
            <a:r>
              <a:rPr lang="en-GB" sz="2400" smtClean="0"/>
              <a:t>-&gt; implementation of relevant interoperability standards</a:t>
            </a:r>
          </a:p>
          <a:p>
            <a:pPr eaLnBrk="1" hangingPunct="1">
              <a:lnSpc>
                <a:spcPct val="80000"/>
              </a:lnSpc>
            </a:pPr>
            <a:r>
              <a:rPr lang="en-GB" sz="2400" smtClean="0"/>
              <a:t>Provide access to data for scholars, support them in their work (on collaborative platforms) and encourage them to provide their data and tools to research colleagues free of charge (if possible)</a:t>
            </a:r>
          </a:p>
          <a:p>
            <a:pPr eaLnBrk="1" hangingPunct="1">
              <a:lnSpc>
                <a:spcPct val="80000"/>
              </a:lnSpc>
            </a:pPr>
            <a:r>
              <a:rPr lang="en-GB" sz="2400" smtClean="0"/>
              <a:t>Overcome high degree of fragmentation (due to lack of coordination, visibility, interoperability and of sustainability) </a:t>
            </a:r>
          </a:p>
          <a:p>
            <a:pPr eaLnBrk="1" hangingPunct="1">
              <a:lnSpc>
                <a:spcPct val="80000"/>
              </a:lnSpc>
            </a:pPr>
            <a:r>
              <a:rPr lang="en-GB" sz="2400" smtClean="0"/>
              <a:t>Provide expertise in all countries (service network)</a:t>
            </a:r>
          </a:p>
          <a:p>
            <a:pPr eaLnBrk="1" hangingPunct="1">
              <a:lnSpc>
                <a:spcPct val="80000"/>
              </a:lnSpc>
            </a:pPr>
            <a:r>
              <a:rPr lang="en-GB" sz="2400" smtClean="0"/>
              <a:t>Provide language independent tools that can be shared</a:t>
            </a:r>
          </a:p>
          <a:p>
            <a:pPr eaLnBrk="1" hangingPunct="1">
              <a:lnSpc>
                <a:spcPct val="80000"/>
              </a:lnSpc>
            </a:pPr>
            <a:endParaRPr lang="de-DE" sz="2400" smtClean="0"/>
          </a:p>
        </p:txBody>
      </p:sp>
      <p:pic>
        <p:nvPicPr>
          <p:cNvPr id="18435" name="Picture 4"/>
          <p:cNvPicPr>
            <a:picLocks noChangeAspect="1" noChangeArrowheads="1"/>
          </p:cNvPicPr>
          <p:nvPr/>
        </p:nvPicPr>
        <p:blipFill>
          <a:blip r:embed="rId2" cstate="print"/>
          <a:srcRect/>
          <a:stretch>
            <a:fillRect/>
          </a:stretch>
        </p:blipFill>
        <p:spPr bwMode="auto">
          <a:xfrm>
            <a:off x="0" y="5732463"/>
            <a:ext cx="9144000"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0"/>
            <a:ext cx="8229600" cy="765175"/>
          </a:xfrm>
        </p:spPr>
        <p:txBody>
          <a:bodyPr/>
          <a:lstStyle/>
          <a:p>
            <a:pPr eaLnBrk="1" hangingPunct="1"/>
            <a:r>
              <a:rPr lang="de-AT" sz="3200" smtClean="0"/>
              <a:t>User scenarios – survey and needs analysis</a:t>
            </a:r>
            <a:endParaRPr lang="de-DE" sz="3200" smtClean="0"/>
          </a:p>
        </p:txBody>
      </p:sp>
      <p:sp>
        <p:nvSpPr>
          <p:cNvPr id="44034" name="Rectangle 3"/>
          <p:cNvSpPr>
            <a:spLocks noGrp="1" noChangeArrowheads="1"/>
          </p:cNvSpPr>
          <p:nvPr>
            <p:ph type="body" idx="1"/>
          </p:nvPr>
        </p:nvSpPr>
        <p:spPr>
          <a:xfrm>
            <a:off x="457200" y="765175"/>
            <a:ext cx="8229600" cy="4824413"/>
          </a:xfrm>
        </p:spPr>
        <p:txBody>
          <a:bodyPr/>
          <a:lstStyle/>
          <a:p>
            <a:pPr eaLnBrk="1" hangingPunct="1">
              <a:lnSpc>
                <a:spcPct val="80000"/>
              </a:lnSpc>
            </a:pPr>
            <a:r>
              <a:rPr lang="en-US" sz="2000" dirty="0" smtClean="0"/>
              <a:t>Corpus analysis (socio-linguistic/text  linguistic perspectives on language use, etc.)</a:t>
            </a:r>
          </a:p>
          <a:p>
            <a:pPr eaLnBrk="1" hangingPunct="1">
              <a:lnSpc>
                <a:spcPct val="80000"/>
              </a:lnSpc>
            </a:pPr>
            <a:r>
              <a:rPr lang="en-US" sz="2000" dirty="0" smtClean="0"/>
              <a:t>preparing terminological and lexicographical resources</a:t>
            </a:r>
          </a:p>
          <a:p>
            <a:pPr eaLnBrk="1" hangingPunct="1">
              <a:lnSpc>
                <a:spcPct val="80000"/>
              </a:lnSpc>
            </a:pPr>
            <a:r>
              <a:rPr lang="en-US" sz="2000" dirty="0" smtClean="0"/>
              <a:t>Mono- and multilingual identification and extraction of terminology and phraseology from full text corpora</a:t>
            </a:r>
          </a:p>
          <a:p>
            <a:pPr eaLnBrk="1" hangingPunct="1">
              <a:lnSpc>
                <a:spcPct val="80000"/>
              </a:lnSpc>
            </a:pPr>
            <a:r>
              <a:rPr lang="en-US" sz="2000" dirty="0" smtClean="0"/>
              <a:t>Analysis of speech, multimodal resources (speeches, discourse data, videos, film, etc.): essential for empirical research in interpreting, in cross-cultural communication and translation studies</a:t>
            </a:r>
          </a:p>
          <a:p>
            <a:pPr eaLnBrk="1" hangingPunct="1">
              <a:lnSpc>
                <a:spcPct val="80000"/>
              </a:lnSpc>
            </a:pPr>
            <a:r>
              <a:rPr lang="en-US" sz="2000" dirty="0" smtClean="0"/>
              <a:t>Automatic corpus generation</a:t>
            </a:r>
          </a:p>
          <a:p>
            <a:pPr eaLnBrk="1" hangingPunct="1">
              <a:lnSpc>
                <a:spcPct val="80000"/>
              </a:lnSpc>
            </a:pPr>
            <a:r>
              <a:rPr lang="en-US" sz="2000" dirty="0" smtClean="0"/>
              <a:t>eLearning support – corpus-based language learning</a:t>
            </a:r>
          </a:p>
          <a:p>
            <a:pPr eaLnBrk="1" hangingPunct="1">
              <a:lnSpc>
                <a:spcPct val="80000"/>
              </a:lnSpc>
            </a:pPr>
            <a:r>
              <a:rPr lang="en-US" sz="2000" dirty="0" smtClean="0"/>
              <a:t>Dialectology support</a:t>
            </a:r>
          </a:p>
          <a:p>
            <a:pPr eaLnBrk="1" hangingPunct="1">
              <a:lnSpc>
                <a:spcPct val="80000"/>
              </a:lnSpc>
            </a:pPr>
            <a:r>
              <a:rPr lang="en-US" sz="2000" dirty="0" smtClean="0"/>
              <a:t>Historical semantics, historical lexicology</a:t>
            </a:r>
          </a:p>
          <a:p>
            <a:pPr eaLnBrk="1" hangingPunct="1">
              <a:lnSpc>
                <a:spcPct val="80000"/>
              </a:lnSpc>
            </a:pPr>
            <a:r>
              <a:rPr lang="en-US" sz="2000" dirty="0" smtClean="0"/>
              <a:t>Automated metadata generation for corpora</a:t>
            </a:r>
          </a:p>
          <a:p>
            <a:pPr eaLnBrk="1" hangingPunct="1">
              <a:lnSpc>
                <a:spcPct val="80000"/>
              </a:lnSpc>
            </a:pPr>
            <a:r>
              <a:rPr lang="en-US" sz="2000" dirty="0" smtClean="0"/>
              <a:t>Multiword extraction </a:t>
            </a:r>
          </a:p>
          <a:p>
            <a:pPr eaLnBrk="1" hangingPunct="1">
              <a:lnSpc>
                <a:spcPct val="80000"/>
              </a:lnSpc>
            </a:pPr>
            <a:r>
              <a:rPr lang="en-US" sz="2000" dirty="0" smtClean="0"/>
              <a:t>Annotation support</a:t>
            </a:r>
          </a:p>
          <a:p>
            <a:pPr eaLnBrk="1" hangingPunct="1">
              <a:lnSpc>
                <a:spcPct val="80000"/>
              </a:lnSpc>
            </a:pPr>
            <a:r>
              <a:rPr lang="en-US" sz="2000" dirty="0" smtClean="0"/>
              <a:t>Collaborative work-flows!</a:t>
            </a:r>
          </a:p>
        </p:txBody>
      </p:sp>
      <p:pic>
        <p:nvPicPr>
          <p:cNvPr id="44035" name="Picture 4"/>
          <p:cNvPicPr>
            <a:picLocks noChangeAspect="1" noChangeArrowheads="1"/>
          </p:cNvPicPr>
          <p:nvPr/>
        </p:nvPicPr>
        <p:blipFill>
          <a:blip r:embed="rId2" cstate="print"/>
          <a:srcRect/>
          <a:stretch>
            <a:fillRect/>
          </a:stretch>
        </p:blipFill>
        <p:spPr bwMode="auto">
          <a:xfrm>
            <a:off x="0" y="5732463"/>
            <a:ext cx="9144000"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678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altLang="de-DE" sz="3600"/>
              <a:t>From texts and terminologies to ontologies</a:t>
            </a:r>
          </a:p>
        </p:txBody>
      </p:sp>
      <p:sp>
        <p:nvSpPr>
          <p:cNvPr id="11267" name="Rectangle 3"/>
          <p:cNvSpPr>
            <a:spLocks noGrp="1" noChangeArrowheads="1"/>
          </p:cNvSpPr>
          <p:nvPr>
            <p:ph type="body" idx="1"/>
          </p:nvPr>
        </p:nvSpPr>
        <p:spPr>
          <a:noFill/>
          <a:ln/>
        </p:spPr>
        <p:txBody>
          <a:bodyPr/>
          <a:lstStyle/>
          <a:p>
            <a:pPr>
              <a:lnSpc>
                <a:spcPct val="80000"/>
              </a:lnSpc>
            </a:pPr>
            <a:r>
              <a:rPr lang="en-US" altLang="de-DE" sz="2000"/>
              <a:t>Using the Risk scenario</a:t>
            </a:r>
          </a:p>
          <a:p>
            <a:pPr lvl="1">
              <a:lnSpc>
                <a:spcPct val="80000"/>
              </a:lnSpc>
            </a:pPr>
            <a:r>
              <a:rPr lang="en-US" altLang="de-DE" sz="2000"/>
              <a:t>Termbase</a:t>
            </a:r>
          </a:p>
          <a:p>
            <a:pPr lvl="2">
              <a:lnSpc>
                <a:spcPct val="80000"/>
              </a:lnSpc>
            </a:pPr>
            <a:r>
              <a:rPr lang="en-US" altLang="de-DE" sz="2000"/>
              <a:t>Export XML</a:t>
            </a:r>
          </a:p>
          <a:p>
            <a:pPr lvl="2">
              <a:lnSpc>
                <a:spcPct val="80000"/>
              </a:lnSpc>
            </a:pPr>
            <a:r>
              <a:rPr lang="en-US" altLang="de-DE" sz="2000"/>
              <a:t>Domain Models – meta-models -&gt; patterns</a:t>
            </a:r>
          </a:p>
          <a:p>
            <a:pPr lvl="1">
              <a:lnSpc>
                <a:spcPct val="80000"/>
              </a:lnSpc>
            </a:pPr>
            <a:r>
              <a:rPr lang="en-US" altLang="de-DE" sz="2000"/>
              <a:t>Text corpus</a:t>
            </a:r>
          </a:p>
          <a:p>
            <a:pPr lvl="2">
              <a:lnSpc>
                <a:spcPct val="80000"/>
              </a:lnSpc>
            </a:pPr>
            <a:r>
              <a:rPr lang="en-US" altLang="de-DE" sz="2000"/>
              <a:t>Term extraction – comparative testing ProTerm, MultiTerm Extract, MultiCorpora</a:t>
            </a:r>
          </a:p>
          <a:p>
            <a:pPr lvl="2">
              <a:lnSpc>
                <a:spcPct val="80000"/>
              </a:lnSpc>
            </a:pPr>
            <a:r>
              <a:rPr lang="en-US" altLang="de-DE" sz="2000"/>
              <a:t>Aligning with termbase</a:t>
            </a:r>
          </a:p>
          <a:p>
            <a:pPr lvl="2">
              <a:lnSpc>
                <a:spcPct val="80000"/>
              </a:lnSpc>
            </a:pPr>
            <a:r>
              <a:rPr lang="en-US" altLang="de-DE" sz="2000"/>
              <a:t>Convert to RDF</a:t>
            </a:r>
          </a:p>
          <a:p>
            <a:pPr lvl="1">
              <a:lnSpc>
                <a:spcPct val="80000"/>
              </a:lnSpc>
            </a:pPr>
            <a:r>
              <a:rPr lang="en-US" altLang="de-DE" sz="2000"/>
              <a:t>Ontology import -&gt; editor</a:t>
            </a:r>
          </a:p>
          <a:p>
            <a:pPr lvl="1">
              <a:lnSpc>
                <a:spcPct val="80000"/>
              </a:lnSpc>
            </a:pPr>
            <a:r>
              <a:rPr lang="en-US" altLang="de-DE" sz="2000"/>
              <a:t>Mappings (GMT, XML, RDF, OWL, UML, comma delimited, RDB, for different kinds of lex-term resources, FN-&gt;OWL, etc.) </a:t>
            </a:r>
          </a:p>
          <a:p>
            <a:pPr>
              <a:lnSpc>
                <a:spcPct val="80000"/>
              </a:lnSpc>
            </a:pPr>
            <a:r>
              <a:rPr lang="en-US" altLang="de-DE" sz="2400"/>
              <a:t>The MULTH-WIN Project as an example of methods integration: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p:spPr>
        <p:txBody>
          <a:bodyPr/>
          <a:lstStyle/>
          <a:p>
            <a:endParaRPr lang="de-DE" altLang="de-DE"/>
          </a:p>
        </p:txBody>
      </p:sp>
      <p:sp>
        <p:nvSpPr>
          <p:cNvPr id="19459" name="Rectangle 3"/>
          <p:cNvSpPr>
            <a:spLocks noGrp="1" noChangeArrowheads="1"/>
          </p:cNvSpPr>
          <p:nvPr>
            <p:ph type="body" idx="1"/>
          </p:nvPr>
        </p:nvSpPr>
        <p:spPr>
          <a:ln/>
        </p:spPr>
        <p:txBody>
          <a:bodyPr/>
          <a:lstStyle/>
          <a:p>
            <a:endParaRPr lang="de-DE" altLang="de-DE"/>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p:spPr>
        <p:txBody>
          <a:bodyPr/>
          <a:lstStyle/>
          <a:p>
            <a:endParaRPr lang="de-DE" altLang="de-DE"/>
          </a:p>
        </p:txBody>
      </p:sp>
      <p:sp>
        <p:nvSpPr>
          <p:cNvPr id="13315" name="Rectangle 3"/>
          <p:cNvSpPr>
            <a:spLocks noGrp="1" noChangeArrowheads="1"/>
          </p:cNvSpPr>
          <p:nvPr>
            <p:ph type="body" idx="1"/>
          </p:nvPr>
        </p:nvSpPr>
        <p:spPr>
          <a:ln/>
        </p:spPr>
        <p:txBody>
          <a:bodyPr/>
          <a:lstStyle/>
          <a:p>
            <a:endParaRPr lang="de-DE" altLang="de-DE"/>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77875"/>
          </a:xfrm>
        </p:spPr>
        <p:txBody>
          <a:bodyPr/>
          <a:lstStyle/>
          <a:p>
            <a:r>
              <a:rPr lang="en-US" altLang="de-DE" sz="3600"/>
              <a:t>Terminological frame semantics</a:t>
            </a:r>
          </a:p>
        </p:txBody>
      </p:sp>
      <p:sp>
        <p:nvSpPr>
          <p:cNvPr id="15363" name="Rectangle 3"/>
          <p:cNvSpPr>
            <a:spLocks noGrp="1" noChangeArrowheads="1"/>
          </p:cNvSpPr>
          <p:nvPr>
            <p:ph type="body" idx="1"/>
          </p:nvPr>
        </p:nvSpPr>
        <p:spPr/>
        <p:txBody>
          <a:bodyPr/>
          <a:lstStyle/>
          <a:p>
            <a:pPr>
              <a:lnSpc>
                <a:spcPct val="80000"/>
              </a:lnSpc>
            </a:pPr>
            <a:r>
              <a:rPr lang="en-GB" altLang="de-DE" sz="1400"/>
              <a:t>INTERVENTION (ACTOR(S), ACTIVITIES/PHASES):</a:t>
            </a:r>
            <a:endParaRPr lang="en-GB" altLang="de-DE" sz="1400" b="1"/>
          </a:p>
          <a:p>
            <a:pPr>
              <a:lnSpc>
                <a:spcPct val="80000"/>
              </a:lnSpc>
            </a:pPr>
            <a:r>
              <a:rPr lang="en-GB" altLang="de-DE" sz="1400" b="1"/>
              <a:t>RISK DETECTING (PRE-EVENT)</a:t>
            </a:r>
          </a:p>
          <a:p>
            <a:pPr>
              <a:lnSpc>
                <a:spcPct val="80000"/>
              </a:lnSpc>
            </a:pPr>
            <a:r>
              <a:rPr lang="en-GB" altLang="de-DE" sz="1400" b="1"/>
              <a:t>-	R-ASSESSMENT</a:t>
            </a:r>
            <a:endParaRPr lang="en-GB" altLang="de-DE" sz="1400"/>
          </a:p>
          <a:p>
            <a:pPr>
              <a:lnSpc>
                <a:spcPct val="80000"/>
              </a:lnSpc>
            </a:pPr>
            <a:r>
              <a:rPr lang="en-GB" altLang="de-DE" sz="1400"/>
              <a:t>	-	R-PERCEPTION (</a:t>
            </a:r>
            <a:r>
              <a:rPr lang="en-GB" altLang="de-DE" sz="1400" i="1"/>
              <a:t>X is risk</a:t>
            </a:r>
            <a:r>
              <a:rPr lang="en-GB" altLang="de-DE" sz="1400"/>
              <a:t>)</a:t>
            </a:r>
          </a:p>
          <a:p>
            <a:pPr>
              <a:lnSpc>
                <a:spcPct val="80000"/>
              </a:lnSpc>
            </a:pPr>
            <a:r>
              <a:rPr lang="en-GB" altLang="de-DE" sz="1400"/>
              <a:t>		-	EXPERIENCE (statistics, case studies)</a:t>
            </a:r>
          </a:p>
          <a:p>
            <a:pPr>
              <a:lnSpc>
                <a:spcPct val="80000"/>
              </a:lnSpc>
            </a:pPr>
            <a:r>
              <a:rPr lang="en-GB" altLang="de-DE" sz="1400"/>
              <a:t>		-	OBSERVATION (monitoring)</a:t>
            </a:r>
          </a:p>
          <a:p>
            <a:pPr>
              <a:lnSpc>
                <a:spcPct val="80000"/>
              </a:lnSpc>
            </a:pPr>
            <a:r>
              <a:rPr lang="en-GB" altLang="de-DE" sz="1400"/>
              <a:t>			-	METHOD </a:t>
            </a:r>
          </a:p>
          <a:p>
            <a:pPr>
              <a:lnSpc>
                <a:spcPct val="80000"/>
              </a:lnSpc>
            </a:pPr>
            <a:r>
              <a:rPr lang="en-GB" altLang="de-DE" sz="1400"/>
              <a:t>				-	SATELLITE</a:t>
            </a:r>
          </a:p>
          <a:p>
            <a:pPr>
              <a:lnSpc>
                <a:spcPct val="80000"/>
              </a:lnSpc>
            </a:pPr>
            <a:r>
              <a:rPr lang="en-GB" altLang="de-DE" sz="1400"/>
              <a:t>		-	PROGNOSES</a:t>
            </a:r>
          </a:p>
          <a:p>
            <a:pPr>
              <a:lnSpc>
                <a:spcPct val="80000"/>
              </a:lnSpc>
            </a:pPr>
            <a:r>
              <a:rPr lang="en-GB" altLang="de-DE" sz="1400"/>
              <a:t>	-	R-ANALYSIS</a:t>
            </a:r>
          </a:p>
          <a:p>
            <a:pPr>
              <a:lnSpc>
                <a:spcPct val="80000"/>
              </a:lnSpc>
            </a:pPr>
            <a:r>
              <a:rPr lang="en-GB" altLang="de-DE" sz="1400"/>
              <a:t>		-	R-FEATURES</a:t>
            </a:r>
          </a:p>
          <a:p>
            <a:pPr>
              <a:lnSpc>
                <a:spcPct val="80000"/>
              </a:lnSpc>
            </a:pPr>
            <a:r>
              <a:rPr lang="en-GB" altLang="de-DE" sz="1400"/>
              <a:t>		-	SITUATION/CONTEXT (danger/hazard)</a:t>
            </a:r>
          </a:p>
          <a:p>
            <a:pPr>
              <a:lnSpc>
                <a:spcPct val="80000"/>
              </a:lnSpc>
            </a:pPr>
            <a:r>
              <a:rPr lang="en-GB" altLang="de-DE" sz="1400"/>
              <a:t>		-	SIMULATION (course of events)</a:t>
            </a:r>
          </a:p>
          <a:p>
            <a:pPr>
              <a:lnSpc>
                <a:spcPct val="80000"/>
              </a:lnSpc>
            </a:pPr>
            <a:r>
              <a:rPr lang="en-GB" altLang="de-DE" sz="1400"/>
              <a:t>		-	PROBALISTIC METHODS (safety)</a:t>
            </a:r>
          </a:p>
          <a:p>
            <a:pPr>
              <a:lnSpc>
                <a:spcPct val="80000"/>
              </a:lnSpc>
            </a:pPr>
            <a:r>
              <a:rPr lang="en-GB" altLang="de-DE" sz="1400"/>
              <a:t>		-	RELIABILITY</a:t>
            </a:r>
          </a:p>
          <a:p>
            <a:pPr>
              <a:lnSpc>
                <a:spcPct val="80000"/>
              </a:lnSpc>
            </a:pPr>
            <a:r>
              <a:rPr lang="en-GB" altLang="de-DE" sz="1400"/>
              <a:t>	-	R-IDENTIFICATION (DAMAGE)</a:t>
            </a:r>
          </a:p>
          <a:p>
            <a:pPr>
              <a:lnSpc>
                <a:spcPct val="80000"/>
              </a:lnSpc>
            </a:pPr>
            <a:r>
              <a:rPr lang="en-GB" altLang="de-DE" sz="1400"/>
              <a:t>		-	R-SOURCE</a:t>
            </a:r>
          </a:p>
          <a:p>
            <a:pPr>
              <a:lnSpc>
                <a:spcPct val="80000"/>
              </a:lnSpc>
            </a:pPr>
            <a:r>
              <a:rPr lang="en-GB" altLang="de-DE" sz="1400"/>
              <a:t>		-	DAMAGE CAUSE</a:t>
            </a:r>
          </a:p>
          <a:p>
            <a:pPr>
              <a:lnSpc>
                <a:spcPct val="80000"/>
              </a:lnSpc>
            </a:pPr>
            <a:r>
              <a:rPr lang="en-GB" altLang="de-DE" sz="1400"/>
              <a:t>		-	VULNERABILITY (DAMAGE TARGET)</a:t>
            </a:r>
          </a:p>
          <a:p>
            <a:pPr>
              <a:lnSpc>
                <a:spcPct val="80000"/>
              </a:lnSpc>
            </a:pPr>
            <a:r>
              <a:rPr lang="en-GB" altLang="de-DE" sz="1400"/>
              <a:t>		-	SUSCEPTABILITY (capacity/people)</a:t>
            </a:r>
            <a:endParaRPr lang="de-DE" altLang="de-DE" sz="1400"/>
          </a:p>
        </p:txBody>
      </p:sp>
      <p:sp>
        <p:nvSpPr>
          <p:cNvPr id="15364" name="Text Box 4"/>
          <p:cNvSpPr txBox="1">
            <a:spLocks noChangeArrowheads="1"/>
          </p:cNvSpPr>
          <p:nvPr/>
        </p:nvSpPr>
        <p:spPr bwMode="auto">
          <a:xfrm>
            <a:off x="7019925" y="6237288"/>
            <a:ext cx="1223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200"/>
              <a:t>Rothkegel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50900"/>
          </a:xfrm>
        </p:spPr>
        <p:txBody>
          <a:bodyPr/>
          <a:lstStyle/>
          <a:p>
            <a:r>
              <a:rPr lang="en-US" altLang="de-DE" sz="3600"/>
              <a:t>Terminological frame semantics</a:t>
            </a:r>
          </a:p>
        </p:txBody>
      </p:sp>
      <p:sp>
        <p:nvSpPr>
          <p:cNvPr id="16387" name="Rectangle 3"/>
          <p:cNvSpPr>
            <a:spLocks noGrp="1" noChangeArrowheads="1"/>
          </p:cNvSpPr>
          <p:nvPr>
            <p:ph type="body" idx="1"/>
          </p:nvPr>
        </p:nvSpPr>
        <p:spPr/>
        <p:txBody>
          <a:bodyPr/>
          <a:lstStyle/>
          <a:p>
            <a:pPr>
              <a:lnSpc>
                <a:spcPct val="80000"/>
              </a:lnSpc>
              <a:buFontTx/>
              <a:buNone/>
            </a:pPr>
            <a:r>
              <a:rPr lang="en-GB" altLang="de-DE" sz="2000" b="1"/>
              <a:t>I. Pre-event B. Public awareness and planning, II. In-event: C. Events and response</a:t>
            </a:r>
            <a:endParaRPr lang="fr-FR" altLang="de-DE" sz="2000" b="1"/>
          </a:p>
          <a:p>
            <a:pPr>
              <a:lnSpc>
                <a:spcPct val="80000"/>
              </a:lnSpc>
              <a:buFontTx/>
              <a:buNone/>
            </a:pPr>
            <a:r>
              <a:rPr lang="en-GB" altLang="de-DE" sz="2000"/>
              <a:t>	</a:t>
            </a:r>
            <a:endParaRPr lang="de-DE" altLang="de-DE" sz="2000" b="1"/>
          </a:p>
          <a:p>
            <a:pPr>
              <a:lnSpc>
                <a:spcPct val="80000"/>
              </a:lnSpc>
              <a:buFontTx/>
              <a:buNone/>
            </a:pPr>
            <a:r>
              <a:rPr lang="de-DE" altLang="de-DE" sz="2000" b="1"/>
              <a:t>afflux/Hochwasser durch Aufstau</a:t>
            </a:r>
            <a:endParaRPr lang="en-GB" altLang="de-DE" sz="2000"/>
          </a:p>
          <a:p>
            <a:pPr>
              <a:lnSpc>
                <a:spcPct val="80000"/>
              </a:lnSpc>
              <a:buFontTx/>
              <a:buNone/>
            </a:pPr>
            <a:r>
              <a:rPr lang="en-GB" altLang="de-DE" sz="2000"/>
              <a:t>BE [[TYPE=flood], [PLACE=], [TIME=]], </a:t>
            </a:r>
            <a:endParaRPr lang="de-DE" altLang="de-DE" sz="2000"/>
          </a:p>
          <a:p>
            <a:pPr>
              <a:lnSpc>
                <a:spcPct val="80000"/>
              </a:lnSpc>
              <a:buFontTx/>
              <a:buNone/>
            </a:pPr>
            <a:r>
              <a:rPr lang="de-DE" altLang="de-DE" sz="2000"/>
              <a:t>HAVE [CAUSE [[ORIGIN=], [NIEDERSCHLAG [TYPE=]], [STAU [TYPE= </a:t>
            </a:r>
            <a:r>
              <a:rPr lang="de-DE" altLang="de-DE" sz="2000" i="1"/>
              <a:t>Aufstau</a:t>
            </a:r>
            <a:r>
              <a:rPr lang="de-DE" altLang="de-DE" sz="2000"/>
              <a:t>]]], </a:t>
            </a:r>
            <a:endParaRPr lang="en-GB" altLang="de-DE" sz="2000"/>
          </a:p>
          <a:p>
            <a:pPr>
              <a:lnSpc>
                <a:spcPct val="80000"/>
              </a:lnSpc>
              <a:buFontTx/>
              <a:buNone/>
            </a:pPr>
            <a:r>
              <a:rPr lang="en-GB" altLang="de-DE" sz="2000"/>
              <a:t>DAMAGE [TARGET=, SOURCE=, DEGREE=]], </a:t>
            </a:r>
          </a:p>
          <a:p>
            <a:pPr>
              <a:lnSpc>
                <a:spcPct val="80000"/>
              </a:lnSpc>
              <a:buFontTx/>
              <a:buNone/>
            </a:pPr>
            <a:r>
              <a:rPr lang="en-GB" altLang="de-DE" sz="2000"/>
              <a:t>HAPPEN [STATES=, PROCESSES=]]</a:t>
            </a:r>
            <a:endParaRPr lang="de-DE" altLang="de-DE" sz="2000" b="1"/>
          </a:p>
          <a:p>
            <a:pPr>
              <a:lnSpc>
                <a:spcPct val="80000"/>
              </a:lnSpc>
              <a:buFontTx/>
              <a:buNone/>
            </a:pPr>
            <a:r>
              <a:rPr lang="de-DE" altLang="de-DE" sz="2000" b="1"/>
              <a:t>backwater/Rückstau</a:t>
            </a:r>
            <a:endParaRPr lang="en-GB" altLang="de-DE" sz="2000"/>
          </a:p>
          <a:p>
            <a:pPr>
              <a:lnSpc>
                <a:spcPct val="80000"/>
              </a:lnSpc>
              <a:buFontTx/>
              <a:buNone/>
            </a:pPr>
            <a:r>
              <a:rPr lang="en-GB" altLang="de-DE" sz="2000"/>
              <a:t>BE [[TYPE=flood], [PLACE=], [TIME=]], </a:t>
            </a:r>
            <a:endParaRPr lang="de-DE" altLang="de-DE" sz="2000"/>
          </a:p>
          <a:p>
            <a:pPr>
              <a:lnSpc>
                <a:spcPct val="80000"/>
              </a:lnSpc>
              <a:buFontTx/>
              <a:buNone/>
            </a:pPr>
            <a:r>
              <a:rPr lang="de-DE" altLang="de-DE" sz="2000"/>
              <a:t>HAVE [CAUSE [[ORIGIN=], [NIEDERSCHLAG [TYPE=]], [STAU [TYPE= </a:t>
            </a:r>
            <a:r>
              <a:rPr lang="de-DE" altLang="de-DE" sz="2000" i="1"/>
              <a:t>Rückstau</a:t>
            </a:r>
            <a:r>
              <a:rPr lang="de-DE" altLang="de-DE" sz="2000"/>
              <a:t>]]], </a:t>
            </a:r>
            <a:endParaRPr lang="en-GB" altLang="de-DE" sz="2000"/>
          </a:p>
          <a:p>
            <a:pPr>
              <a:lnSpc>
                <a:spcPct val="80000"/>
              </a:lnSpc>
              <a:buFontTx/>
              <a:buNone/>
            </a:pPr>
            <a:r>
              <a:rPr lang="en-GB" altLang="de-DE" sz="2000"/>
              <a:t>DAMAGE [TARGET=, SOURCE=, DEGREE=]], </a:t>
            </a:r>
          </a:p>
          <a:p>
            <a:pPr>
              <a:lnSpc>
                <a:spcPct val="80000"/>
              </a:lnSpc>
              <a:buFontTx/>
              <a:buNone/>
            </a:pPr>
            <a:r>
              <a:rPr lang="en-GB" altLang="de-DE" sz="2000"/>
              <a:t>HAPPEN [STATES=, PROCESSES=]]</a:t>
            </a:r>
            <a:endParaRPr lang="de-DE" altLang="de-DE" sz="2000"/>
          </a:p>
        </p:txBody>
      </p:sp>
      <p:sp>
        <p:nvSpPr>
          <p:cNvPr id="16388" name="Text Box 4"/>
          <p:cNvSpPr txBox="1">
            <a:spLocks noChangeArrowheads="1"/>
          </p:cNvSpPr>
          <p:nvPr/>
        </p:nvSpPr>
        <p:spPr bwMode="auto">
          <a:xfrm>
            <a:off x="7019925" y="6237288"/>
            <a:ext cx="1223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200"/>
              <a:t>Rothkegel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de-DE" altLang="de-DE"/>
          </a:p>
        </p:txBody>
      </p:sp>
      <p:sp>
        <p:nvSpPr>
          <p:cNvPr id="18435" name="Rectangle 3"/>
          <p:cNvSpPr>
            <a:spLocks noGrp="1" noChangeArrowheads="1"/>
          </p:cNvSpPr>
          <p:nvPr>
            <p:ph type="body" idx="1"/>
          </p:nvPr>
        </p:nvSpPr>
        <p:spPr/>
        <p:txBody>
          <a:bodyPr/>
          <a:lstStyle/>
          <a:p>
            <a:endParaRPr lang="de-DE" altLang="de-DE"/>
          </a:p>
        </p:txBody>
      </p:sp>
      <p:pic>
        <p:nvPicPr>
          <p:cNvPr id="18436" name="Picture 4" descr="riskperildangerWNDol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52425"/>
            <a:ext cx="9115425" cy="756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192" y="125760"/>
            <a:ext cx="8435280" cy="1143000"/>
          </a:xfrm>
        </p:spPr>
        <p:txBody>
          <a:bodyPr>
            <a:normAutofit fontScale="90000"/>
          </a:bodyPr>
          <a:lstStyle/>
          <a:p>
            <a:r>
              <a:rPr lang="de-AT" dirty="0" smtClean="0"/>
              <a:t>On </a:t>
            </a:r>
            <a:r>
              <a:rPr lang="de-AT" dirty="0" err="1" smtClean="0"/>
              <a:t>the</a:t>
            </a:r>
            <a:r>
              <a:rPr lang="de-AT" dirty="0" smtClean="0"/>
              <a:t> </a:t>
            </a:r>
            <a:r>
              <a:rPr lang="de-AT" dirty="0" err="1" smtClean="0"/>
              <a:t>concept</a:t>
            </a:r>
            <a:r>
              <a:rPr lang="de-AT" dirty="0" smtClean="0"/>
              <a:t> </a:t>
            </a:r>
            <a:r>
              <a:rPr lang="de-AT" dirty="0" err="1" smtClean="0"/>
              <a:t>of</a:t>
            </a:r>
            <a:r>
              <a:rPr lang="de-AT" dirty="0" smtClean="0"/>
              <a:t/>
            </a:r>
            <a:br>
              <a:rPr lang="de-AT" dirty="0" smtClean="0"/>
            </a:br>
            <a:r>
              <a:rPr lang="de-AT" dirty="0" err="1" smtClean="0"/>
              <a:t>Computational</a:t>
            </a:r>
            <a:r>
              <a:rPr lang="de-AT" dirty="0" smtClean="0"/>
              <a:t> Translation Studies (CTS)</a:t>
            </a:r>
            <a:endParaRPr lang="de-AT" dirty="0"/>
          </a:p>
        </p:txBody>
      </p:sp>
      <p:sp>
        <p:nvSpPr>
          <p:cNvPr id="5" name="Inhaltsplatzhalter 4"/>
          <p:cNvSpPr>
            <a:spLocks noGrp="1"/>
          </p:cNvSpPr>
          <p:nvPr>
            <p:ph idx="1"/>
          </p:nvPr>
        </p:nvSpPr>
        <p:spPr>
          <a:xfrm>
            <a:off x="457200" y="1484784"/>
            <a:ext cx="8435280" cy="5112568"/>
          </a:xfrm>
        </p:spPr>
        <p:txBody>
          <a:bodyPr>
            <a:normAutofit fontScale="77500" lnSpcReduction="20000"/>
          </a:bodyPr>
          <a:lstStyle/>
          <a:p>
            <a:r>
              <a:rPr lang="de-AT" dirty="0" err="1" smtClean="0"/>
              <a:t>Following</a:t>
            </a:r>
            <a:r>
              <a:rPr lang="de-AT" dirty="0" smtClean="0"/>
              <a:t> </a:t>
            </a:r>
            <a:r>
              <a:rPr lang="de-AT" dirty="0" err="1" smtClean="0"/>
              <a:t>the</a:t>
            </a:r>
            <a:r>
              <a:rPr lang="de-AT" dirty="0" smtClean="0"/>
              <a:t> </a:t>
            </a:r>
            <a:r>
              <a:rPr lang="de-AT" dirty="0" err="1" smtClean="0"/>
              <a:t>generic</a:t>
            </a:r>
            <a:r>
              <a:rPr lang="de-AT" dirty="0" smtClean="0"/>
              <a:t> </a:t>
            </a:r>
            <a:r>
              <a:rPr lang="de-AT" dirty="0" err="1" smtClean="0"/>
              <a:t>paradigm</a:t>
            </a:r>
            <a:r>
              <a:rPr lang="de-AT" dirty="0" smtClean="0"/>
              <a:t> </a:t>
            </a:r>
            <a:r>
              <a:rPr lang="de-AT" dirty="0" err="1" smtClean="0"/>
              <a:t>of</a:t>
            </a:r>
            <a:r>
              <a:rPr lang="de-AT" dirty="0" smtClean="0"/>
              <a:t> </a:t>
            </a:r>
            <a:r>
              <a:rPr lang="de-AT" dirty="0" err="1" smtClean="0"/>
              <a:t>computational</a:t>
            </a:r>
            <a:r>
              <a:rPr lang="de-AT" dirty="0" smtClean="0"/>
              <a:t> </a:t>
            </a:r>
            <a:r>
              <a:rPr lang="de-AT" dirty="0" err="1" smtClean="0"/>
              <a:t>sciences</a:t>
            </a:r>
            <a:endParaRPr lang="de-AT" dirty="0" smtClean="0"/>
          </a:p>
          <a:p>
            <a:r>
              <a:rPr lang="de-AT" dirty="0"/>
              <a:t>TS </a:t>
            </a:r>
            <a:r>
              <a:rPr lang="de-AT" dirty="0" err="1"/>
              <a:t>carried</a:t>
            </a:r>
            <a:r>
              <a:rPr lang="de-AT" dirty="0"/>
              <a:t> out </a:t>
            </a:r>
            <a:r>
              <a:rPr lang="de-AT" dirty="0" err="1"/>
              <a:t>with</a:t>
            </a:r>
            <a:r>
              <a:rPr lang="de-AT" dirty="0"/>
              <a:t> </a:t>
            </a:r>
            <a:r>
              <a:rPr lang="de-AT" dirty="0" err="1"/>
              <a:t>computational</a:t>
            </a:r>
            <a:r>
              <a:rPr lang="de-AT" dirty="0"/>
              <a:t> </a:t>
            </a:r>
            <a:r>
              <a:rPr lang="de-AT" dirty="0" err="1" smtClean="0"/>
              <a:t>methods</a:t>
            </a:r>
            <a:r>
              <a:rPr lang="de-AT" dirty="0" smtClean="0"/>
              <a:t> (incl. </a:t>
            </a:r>
            <a:r>
              <a:rPr lang="de-AT" dirty="0" err="1" smtClean="0"/>
              <a:t>literary</a:t>
            </a:r>
            <a:r>
              <a:rPr lang="de-AT" dirty="0" smtClean="0"/>
              <a:t> </a:t>
            </a:r>
            <a:r>
              <a:rPr lang="de-AT" dirty="0" err="1" smtClean="0"/>
              <a:t>translation</a:t>
            </a:r>
            <a:r>
              <a:rPr lang="de-AT" dirty="0" smtClean="0"/>
              <a:t>), but also:</a:t>
            </a:r>
            <a:endParaRPr lang="de-AT" dirty="0"/>
          </a:p>
          <a:p>
            <a:r>
              <a:rPr lang="de-AT" dirty="0" smtClean="0"/>
              <a:t>TS „</a:t>
            </a:r>
            <a:r>
              <a:rPr lang="de-AT" dirty="0" err="1" smtClean="0"/>
              <a:t>dealing</a:t>
            </a:r>
            <a:r>
              <a:rPr lang="de-AT" dirty="0" smtClean="0"/>
              <a:t> </a:t>
            </a:r>
            <a:r>
              <a:rPr lang="de-AT" dirty="0" err="1" smtClean="0"/>
              <a:t>with</a:t>
            </a:r>
            <a:r>
              <a:rPr lang="de-AT" dirty="0" smtClean="0"/>
              <a:t>“ </a:t>
            </a:r>
            <a:r>
              <a:rPr lang="de-AT" dirty="0" err="1" smtClean="0"/>
              <a:t>computational</a:t>
            </a:r>
            <a:r>
              <a:rPr lang="de-AT" dirty="0" smtClean="0"/>
              <a:t> </a:t>
            </a:r>
            <a:r>
              <a:rPr lang="de-AT" dirty="0" err="1" smtClean="0"/>
              <a:t>processes</a:t>
            </a:r>
            <a:r>
              <a:rPr lang="de-AT" dirty="0" smtClean="0"/>
              <a:t>, e.g. </a:t>
            </a:r>
            <a:r>
              <a:rPr lang="de-AT" dirty="0" err="1" smtClean="0"/>
              <a:t>machine</a:t>
            </a:r>
            <a:r>
              <a:rPr lang="de-AT" dirty="0" smtClean="0"/>
              <a:t> </a:t>
            </a:r>
            <a:r>
              <a:rPr lang="de-AT" dirty="0" err="1" smtClean="0"/>
              <a:t>translation</a:t>
            </a:r>
            <a:endParaRPr lang="de-AT" dirty="0" smtClean="0"/>
          </a:p>
          <a:p>
            <a:r>
              <a:rPr lang="de-AT" dirty="0" smtClean="0"/>
              <a:t>-&gt; CTS </a:t>
            </a:r>
            <a:r>
              <a:rPr lang="de-AT" dirty="0" err="1" smtClean="0"/>
              <a:t>comprises</a:t>
            </a:r>
            <a:endParaRPr lang="de-AT" dirty="0" smtClean="0"/>
          </a:p>
          <a:p>
            <a:pPr lvl="1"/>
            <a:r>
              <a:rPr lang="de-AT" dirty="0" smtClean="0"/>
              <a:t>At </a:t>
            </a:r>
            <a:r>
              <a:rPr lang="de-AT" dirty="0" err="1" smtClean="0"/>
              <a:t>the</a:t>
            </a:r>
            <a:r>
              <a:rPr lang="de-AT" dirty="0" smtClean="0"/>
              <a:t> </a:t>
            </a:r>
            <a:r>
              <a:rPr lang="de-AT" dirty="0" err="1" smtClean="0"/>
              <a:t>theoretical-methodological</a:t>
            </a:r>
            <a:r>
              <a:rPr lang="de-AT" dirty="0" smtClean="0"/>
              <a:t> </a:t>
            </a:r>
            <a:r>
              <a:rPr lang="de-AT" dirty="0" err="1" smtClean="0"/>
              <a:t>level</a:t>
            </a:r>
            <a:r>
              <a:rPr lang="de-AT" dirty="0" smtClean="0"/>
              <a:t>: </a:t>
            </a:r>
            <a:r>
              <a:rPr lang="de-AT" dirty="0" err="1" smtClean="0"/>
              <a:t>Computational</a:t>
            </a:r>
            <a:r>
              <a:rPr lang="de-AT" dirty="0" smtClean="0"/>
              <a:t> </a:t>
            </a:r>
            <a:r>
              <a:rPr lang="de-AT" dirty="0" err="1" smtClean="0"/>
              <a:t>modeling</a:t>
            </a:r>
            <a:r>
              <a:rPr lang="de-AT" dirty="0" smtClean="0"/>
              <a:t> </a:t>
            </a:r>
            <a:r>
              <a:rPr lang="de-AT" dirty="0" err="1" smtClean="0"/>
              <a:t>of</a:t>
            </a:r>
            <a:r>
              <a:rPr lang="de-AT" dirty="0" smtClean="0"/>
              <a:t> </a:t>
            </a:r>
            <a:r>
              <a:rPr lang="de-AT" dirty="0" err="1" smtClean="0"/>
              <a:t>translation</a:t>
            </a:r>
            <a:r>
              <a:rPr lang="de-AT" dirty="0" smtClean="0"/>
              <a:t> </a:t>
            </a:r>
            <a:r>
              <a:rPr lang="de-AT" dirty="0" err="1" smtClean="0"/>
              <a:t>processes</a:t>
            </a:r>
            <a:endParaRPr lang="de-AT" dirty="0" smtClean="0"/>
          </a:p>
          <a:p>
            <a:pPr lvl="1"/>
            <a:r>
              <a:rPr lang="de-AT" dirty="0" err="1" smtClean="0"/>
              <a:t>At</a:t>
            </a:r>
            <a:r>
              <a:rPr lang="de-AT" dirty="0" smtClean="0"/>
              <a:t> </a:t>
            </a:r>
            <a:r>
              <a:rPr lang="de-AT" dirty="0" err="1" smtClean="0"/>
              <a:t>the</a:t>
            </a:r>
            <a:r>
              <a:rPr lang="de-AT" dirty="0" smtClean="0"/>
              <a:t> </a:t>
            </a:r>
            <a:r>
              <a:rPr lang="de-AT" dirty="0" err="1" smtClean="0"/>
              <a:t>pragmatic-processual</a:t>
            </a:r>
            <a:r>
              <a:rPr lang="de-AT" dirty="0" smtClean="0"/>
              <a:t> </a:t>
            </a:r>
            <a:r>
              <a:rPr lang="de-AT" dirty="0" err="1" smtClean="0"/>
              <a:t>level</a:t>
            </a:r>
            <a:r>
              <a:rPr lang="de-AT" dirty="0" smtClean="0"/>
              <a:t>: </a:t>
            </a:r>
            <a:r>
              <a:rPr lang="de-AT" dirty="0" err="1" smtClean="0"/>
              <a:t>designing</a:t>
            </a:r>
            <a:r>
              <a:rPr lang="de-AT" dirty="0" smtClean="0"/>
              <a:t> </a:t>
            </a:r>
            <a:r>
              <a:rPr lang="de-AT" dirty="0" err="1" smtClean="0"/>
              <a:t>and</a:t>
            </a:r>
            <a:r>
              <a:rPr lang="de-AT" dirty="0" smtClean="0"/>
              <a:t> </a:t>
            </a:r>
            <a:r>
              <a:rPr lang="de-AT" dirty="0" err="1" smtClean="0"/>
              <a:t>implementing</a:t>
            </a:r>
            <a:r>
              <a:rPr lang="de-AT" dirty="0" smtClean="0"/>
              <a:t> </a:t>
            </a:r>
            <a:r>
              <a:rPr lang="de-AT" dirty="0" err="1" smtClean="0"/>
              <a:t>algorithms</a:t>
            </a:r>
            <a:r>
              <a:rPr lang="de-AT" dirty="0" smtClean="0"/>
              <a:t>/</a:t>
            </a:r>
            <a:r>
              <a:rPr lang="de-AT" dirty="0" err="1" smtClean="0"/>
              <a:t>systems</a:t>
            </a:r>
            <a:r>
              <a:rPr lang="de-AT" dirty="0" smtClean="0"/>
              <a:t> </a:t>
            </a:r>
            <a:r>
              <a:rPr lang="de-AT" dirty="0" err="1" smtClean="0"/>
              <a:t>carrying</a:t>
            </a:r>
            <a:r>
              <a:rPr lang="de-AT" dirty="0" smtClean="0"/>
              <a:t> out </a:t>
            </a:r>
            <a:r>
              <a:rPr lang="de-AT" dirty="0" err="1" smtClean="0"/>
              <a:t>translation</a:t>
            </a:r>
            <a:r>
              <a:rPr lang="de-AT" dirty="0" smtClean="0"/>
              <a:t> </a:t>
            </a:r>
            <a:r>
              <a:rPr lang="de-AT" dirty="0" err="1" smtClean="0"/>
              <a:t>processes</a:t>
            </a:r>
            <a:r>
              <a:rPr lang="de-AT" dirty="0" smtClean="0"/>
              <a:t> </a:t>
            </a:r>
            <a:r>
              <a:rPr lang="de-AT" dirty="0" err="1" smtClean="0"/>
              <a:t>and</a:t>
            </a:r>
            <a:r>
              <a:rPr lang="de-AT" dirty="0" smtClean="0"/>
              <a:t> </a:t>
            </a:r>
            <a:r>
              <a:rPr lang="de-AT" dirty="0" err="1" smtClean="0"/>
              <a:t>evaluating</a:t>
            </a:r>
            <a:r>
              <a:rPr lang="de-AT" dirty="0" smtClean="0"/>
              <a:t> </a:t>
            </a:r>
            <a:r>
              <a:rPr lang="de-AT" dirty="0" err="1" smtClean="0"/>
              <a:t>them</a:t>
            </a:r>
            <a:r>
              <a:rPr lang="de-AT" dirty="0" smtClean="0"/>
              <a:t> in </a:t>
            </a:r>
            <a:r>
              <a:rPr lang="de-AT" dirty="0" err="1" smtClean="0"/>
              <a:t>their</a:t>
            </a:r>
            <a:r>
              <a:rPr lang="de-AT" dirty="0" smtClean="0"/>
              <a:t> </a:t>
            </a:r>
            <a:r>
              <a:rPr lang="de-AT" dirty="0" err="1" smtClean="0"/>
              <a:t>performance</a:t>
            </a:r>
            <a:r>
              <a:rPr lang="de-AT" dirty="0" smtClean="0"/>
              <a:t> </a:t>
            </a:r>
            <a:r>
              <a:rPr lang="de-AT" dirty="0" err="1" smtClean="0"/>
              <a:t>and</a:t>
            </a:r>
            <a:r>
              <a:rPr lang="de-AT" dirty="0" smtClean="0"/>
              <a:t> </a:t>
            </a:r>
            <a:r>
              <a:rPr lang="de-AT" dirty="0" err="1" smtClean="0"/>
              <a:t>ancillary</a:t>
            </a:r>
            <a:r>
              <a:rPr lang="de-AT" dirty="0" smtClean="0"/>
              <a:t> </a:t>
            </a:r>
            <a:r>
              <a:rPr lang="de-AT" dirty="0" err="1" smtClean="0"/>
              <a:t>processes</a:t>
            </a:r>
            <a:r>
              <a:rPr lang="de-AT" dirty="0" smtClean="0"/>
              <a:t> </a:t>
            </a:r>
            <a:r>
              <a:rPr lang="de-AT" dirty="0" err="1" smtClean="0"/>
              <a:t>needed</a:t>
            </a:r>
            <a:r>
              <a:rPr lang="de-AT" dirty="0" smtClean="0"/>
              <a:t> </a:t>
            </a:r>
            <a:r>
              <a:rPr lang="de-AT" dirty="0" err="1" smtClean="0"/>
              <a:t>to</a:t>
            </a:r>
            <a:r>
              <a:rPr lang="de-AT" dirty="0" smtClean="0"/>
              <a:t> </a:t>
            </a:r>
            <a:r>
              <a:rPr lang="de-AT" dirty="0" err="1" smtClean="0"/>
              <a:t>support</a:t>
            </a:r>
            <a:r>
              <a:rPr lang="de-AT" dirty="0" smtClean="0"/>
              <a:t> such </a:t>
            </a:r>
            <a:r>
              <a:rPr lang="de-AT" dirty="0" err="1" smtClean="0"/>
              <a:t>processes</a:t>
            </a:r>
            <a:r>
              <a:rPr lang="de-AT" dirty="0" smtClean="0"/>
              <a:t>, e.g. </a:t>
            </a:r>
            <a:r>
              <a:rPr lang="de-AT" dirty="0" err="1" smtClean="0"/>
              <a:t>term</a:t>
            </a:r>
            <a:r>
              <a:rPr lang="de-AT" dirty="0" smtClean="0"/>
              <a:t> </a:t>
            </a:r>
            <a:r>
              <a:rPr lang="de-AT" dirty="0" err="1" smtClean="0"/>
              <a:t>extraction</a:t>
            </a:r>
            <a:r>
              <a:rPr lang="de-AT" dirty="0" smtClean="0"/>
              <a:t>/ </a:t>
            </a:r>
            <a:r>
              <a:rPr lang="de-AT" dirty="0" err="1" smtClean="0"/>
              <a:t>recognition</a:t>
            </a:r>
            <a:r>
              <a:rPr lang="de-AT" dirty="0" smtClean="0"/>
              <a:t>, </a:t>
            </a:r>
            <a:r>
              <a:rPr lang="de-AT" dirty="0" err="1" smtClean="0"/>
              <a:t>grammatical</a:t>
            </a:r>
            <a:r>
              <a:rPr lang="de-AT" dirty="0" smtClean="0"/>
              <a:t> </a:t>
            </a:r>
            <a:r>
              <a:rPr lang="de-AT" dirty="0" err="1" smtClean="0"/>
              <a:t>analysis</a:t>
            </a:r>
            <a:r>
              <a:rPr lang="de-AT" dirty="0" smtClean="0"/>
              <a:t> </a:t>
            </a:r>
            <a:r>
              <a:rPr lang="de-AT" dirty="0" err="1" smtClean="0"/>
              <a:t>and</a:t>
            </a:r>
            <a:r>
              <a:rPr lang="de-AT" dirty="0" smtClean="0"/>
              <a:t> </a:t>
            </a:r>
            <a:r>
              <a:rPr lang="de-AT" dirty="0" err="1" smtClean="0"/>
              <a:t>many</a:t>
            </a:r>
            <a:r>
              <a:rPr lang="de-AT" dirty="0" smtClean="0"/>
              <a:t> </a:t>
            </a:r>
            <a:r>
              <a:rPr lang="de-AT" dirty="0" err="1" smtClean="0"/>
              <a:t>other</a:t>
            </a:r>
            <a:r>
              <a:rPr lang="de-AT" dirty="0" smtClean="0"/>
              <a:t> NLP </a:t>
            </a:r>
            <a:r>
              <a:rPr lang="de-AT" dirty="0" err="1" smtClean="0"/>
              <a:t>processes</a:t>
            </a:r>
            <a:endParaRPr lang="de-AT" dirty="0" smtClean="0"/>
          </a:p>
          <a:p>
            <a:pPr lvl="1"/>
            <a:r>
              <a:rPr lang="de-AT" dirty="0" err="1" smtClean="0"/>
              <a:t>Traditionally</a:t>
            </a:r>
            <a:r>
              <a:rPr lang="de-AT" dirty="0" smtClean="0"/>
              <a:t> </a:t>
            </a:r>
            <a:r>
              <a:rPr lang="de-AT" dirty="0" err="1" smtClean="0"/>
              <a:t>includes</a:t>
            </a:r>
            <a:r>
              <a:rPr lang="de-AT" dirty="0" smtClean="0"/>
              <a:t> MT/CAT R&amp;D, </a:t>
            </a:r>
            <a:r>
              <a:rPr lang="de-AT" dirty="0" err="1" smtClean="0"/>
              <a:t>Computational</a:t>
            </a:r>
            <a:r>
              <a:rPr lang="de-AT" dirty="0" smtClean="0"/>
              <a:t> </a:t>
            </a:r>
            <a:r>
              <a:rPr lang="de-AT" dirty="0" err="1" smtClean="0"/>
              <a:t>Terminology</a:t>
            </a:r>
            <a:r>
              <a:rPr lang="de-AT" dirty="0" smtClean="0"/>
              <a:t> (</a:t>
            </a:r>
            <a:r>
              <a:rPr lang="de-AT" dirty="0" err="1" smtClean="0"/>
              <a:t>Terminology</a:t>
            </a:r>
            <a:r>
              <a:rPr lang="de-AT" dirty="0" smtClean="0"/>
              <a:t> Studies </a:t>
            </a:r>
            <a:r>
              <a:rPr lang="de-AT" dirty="0" err="1" smtClean="0"/>
              <a:t>with</a:t>
            </a:r>
            <a:r>
              <a:rPr lang="de-AT" dirty="0" smtClean="0"/>
              <a:t> </a:t>
            </a:r>
            <a:r>
              <a:rPr lang="de-AT" dirty="0" err="1" smtClean="0"/>
              <a:t>computational</a:t>
            </a:r>
            <a:r>
              <a:rPr lang="de-AT" dirty="0" smtClean="0"/>
              <a:t> </a:t>
            </a:r>
            <a:r>
              <a:rPr lang="de-AT" dirty="0" err="1" smtClean="0"/>
              <a:t>methods</a:t>
            </a:r>
            <a:r>
              <a:rPr lang="de-AT" dirty="0" smtClean="0"/>
              <a:t>), etc.  </a:t>
            </a:r>
          </a:p>
          <a:p>
            <a:endParaRPr lang="de-AT" dirty="0"/>
          </a:p>
        </p:txBody>
      </p:sp>
    </p:spTree>
    <p:extLst>
      <p:ext uri="{BB962C8B-B14F-4D97-AF65-F5344CB8AC3E}">
        <p14:creationId xmlns:p14="http://schemas.microsoft.com/office/powerpoint/2010/main" val="1691077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p:spPr>
        <p:txBody>
          <a:bodyPr/>
          <a:lstStyle/>
          <a:p>
            <a:endParaRPr lang="de-DE" altLang="de-DE"/>
          </a:p>
        </p:txBody>
      </p:sp>
      <p:sp>
        <p:nvSpPr>
          <p:cNvPr id="20483" name="Rectangle 3"/>
          <p:cNvSpPr>
            <a:spLocks noGrp="1" noChangeArrowheads="1"/>
          </p:cNvSpPr>
          <p:nvPr>
            <p:ph type="body" idx="1"/>
          </p:nvPr>
        </p:nvSpPr>
        <p:spPr>
          <a:ln/>
        </p:spPr>
        <p:txBody>
          <a:bodyPr/>
          <a:lstStyle/>
          <a:p>
            <a:endParaRPr lang="de-DE" altLang="de-DE"/>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6516688" y="6308725"/>
            <a:ext cx="16557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200"/>
              <a:t>Ordnance Survey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p:spPr>
        <p:txBody>
          <a:bodyPr/>
          <a:lstStyle/>
          <a:p>
            <a:endParaRPr lang="de-DE" altLang="de-DE"/>
          </a:p>
        </p:txBody>
      </p:sp>
      <p:sp>
        <p:nvSpPr>
          <p:cNvPr id="21507" name="Rectangle 3"/>
          <p:cNvSpPr>
            <a:spLocks noGrp="1" noChangeArrowheads="1"/>
          </p:cNvSpPr>
          <p:nvPr>
            <p:ph type="body" idx="1"/>
          </p:nvPr>
        </p:nvSpPr>
        <p:spPr>
          <a:ln/>
        </p:spPr>
        <p:txBody>
          <a:bodyPr/>
          <a:lstStyle/>
          <a:p>
            <a:endParaRPr lang="de-DE" altLang="de-DE"/>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6516688" y="6308725"/>
            <a:ext cx="16557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200"/>
              <a:t>Ordnance Survey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lstStyle/>
          <a:p>
            <a:endParaRPr lang="de-DE" altLang="de-DE"/>
          </a:p>
        </p:txBody>
      </p:sp>
      <p:sp>
        <p:nvSpPr>
          <p:cNvPr id="25603" name="Rectangle 3"/>
          <p:cNvSpPr>
            <a:spLocks noGrp="1" noChangeArrowheads="1"/>
          </p:cNvSpPr>
          <p:nvPr>
            <p:ph type="body" idx="1"/>
          </p:nvPr>
        </p:nvSpPr>
        <p:spPr>
          <a:ln/>
        </p:spPr>
        <p:txBody>
          <a:bodyPr/>
          <a:lstStyle/>
          <a:p>
            <a:endParaRPr lang="de-DE" altLang="de-DE"/>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33651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980728"/>
            <a:ext cx="8568952" cy="5877272"/>
          </a:xfrm>
        </p:spPr>
        <p:txBody>
          <a:bodyPr>
            <a:normAutofit/>
          </a:bodyPr>
          <a:lstStyle/>
          <a:p>
            <a:r>
              <a:rPr lang="en-US" sz="2400" dirty="0" smtClean="0"/>
              <a:t>DARIAH:  The Digital Research Infrastructure for the Arts and Humanities</a:t>
            </a:r>
            <a:endParaRPr lang="de-AT" sz="2400" dirty="0" smtClean="0"/>
          </a:p>
          <a:p>
            <a:pPr lvl="1"/>
            <a:r>
              <a:rPr lang="de-AT" sz="2000" dirty="0" smtClean="0"/>
              <a:t>Support </a:t>
            </a:r>
            <a:r>
              <a:rPr lang="de-AT" sz="2000" dirty="0" err="1" smtClean="0"/>
              <a:t>for</a:t>
            </a:r>
            <a:r>
              <a:rPr lang="de-AT" sz="2000" dirty="0" smtClean="0"/>
              <a:t> computer-</a:t>
            </a:r>
            <a:r>
              <a:rPr lang="de-AT" sz="2000" dirty="0" err="1" smtClean="0"/>
              <a:t>based</a:t>
            </a:r>
            <a:r>
              <a:rPr lang="de-AT" sz="2000" dirty="0" smtClean="0"/>
              <a:t> („</a:t>
            </a:r>
            <a:r>
              <a:rPr lang="de-AT" sz="2000" dirty="0" err="1" smtClean="0"/>
              <a:t>digitally</a:t>
            </a:r>
            <a:r>
              <a:rPr lang="de-AT" sz="2000" dirty="0" smtClean="0"/>
              <a:t> </a:t>
            </a:r>
            <a:r>
              <a:rPr lang="de-AT" sz="2000" dirty="0" err="1" smtClean="0"/>
              <a:t>enabled</a:t>
            </a:r>
            <a:r>
              <a:rPr lang="de-AT" sz="2000" dirty="0" smtClean="0"/>
              <a:t>“) </a:t>
            </a:r>
            <a:r>
              <a:rPr lang="de-AT" sz="2000" dirty="0" err="1" smtClean="0"/>
              <a:t>humanities</a:t>
            </a:r>
            <a:r>
              <a:rPr lang="de-AT" sz="2000" dirty="0" smtClean="0"/>
              <a:t> </a:t>
            </a:r>
            <a:r>
              <a:rPr lang="de-AT" sz="2000" dirty="0" err="1" smtClean="0"/>
              <a:t>research</a:t>
            </a:r>
            <a:endParaRPr lang="de-AT" sz="2000" dirty="0" smtClean="0"/>
          </a:p>
          <a:p>
            <a:pPr lvl="1"/>
            <a:r>
              <a:rPr lang="de-AT" sz="2000" dirty="0" smtClean="0"/>
              <a:t>Development </a:t>
            </a:r>
            <a:r>
              <a:rPr lang="de-AT" sz="2000" dirty="0" err="1" smtClean="0"/>
              <a:t>of</a:t>
            </a:r>
            <a:r>
              <a:rPr lang="de-AT" sz="2000" dirty="0" smtClean="0"/>
              <a:t> a RI </a:t>
            </a:r>
            <a:r>
              <a:rPr lang="de-AT" sz="2000" dirty="0" err="1" smtClean="0"/>
              <a:t>for</a:t>
            </a:r>
            <a:r>
              <a:rPr lang="de-AT" sz="2000" dirty="0" smtClean="0"/>
              <a:t> </a:t>
            </a:r>
            <a:r>
              <a:rPr lang="de-AT" sz="2000" dirty="0" err="1" smtClean="0"/>
              <a:t>computational</a:t>
            </a:r>
            <a:r>
              <a:rPr lang="de-AT" sz="2000" dirty="0" smtClean="0"/>
              <a:t> </a:t>
            </a:r>
            <a:r>
              <a:rPr lang="de-AT" sz="2000" dirty="0" err="1" smtClean="0"/>
              <a:t>research</a:t>
            </a:r>
            <a:r>
              <a:rPr lang="de-AT" sz="2000" dirty="0" smtClean="0"/>
              <a:t> </a:t>
            </a:r>
            <a:r>
              <a:rPr lang="de-AT" sz="2000" dirty="0" err="1" smtClean="0"/>
              <a:t>methods</a:t>
            </a:r>
            <a:r>
              <a:rPr lang="de-AT" sz="2000" dirty="0" smtClean="0"/>
              <a:t> </a:t>
            </a:r>
            <a:r>
              <a:rPr lang="de-AT" sz="2000" dirty="0" err="1" smtClean="0"/>
              <a:t>and</a:t>
            </a:r>
            <a:r>
              <a:rPr lang="de-AT" sz="2000" dirty="0" smtClean="0"/>
              <a:t> </a:t>
            </a:r>
            <a:r>
              <a:rPr lang="de-AT" sz="2000" dirty="0" err="1" smtClean="0"/>
              <a:t>processes</a:t>
            </a:r>
            <a:r>
              <a:rPr lang="de-AT" sz="2000" dirty="0" smtClean="0"/>
              <a:t> </a:t>
            </a:r>
            <a:r>
              <a:rPr lang="de-AT" sz="2000" dirty="0" err="1" smtClean="0"/>
              <a:t>for</a:t>
            </a:r>
            <a:r>
              <a:rPr lang="de-AT" sz="2000" dirty="0" smtClean="0"/>
              <a:t> </a:t>
            </a:r>
            <a:r>
              <a:rPr lang="de-AT" sz="2000" dirty="0" err="1" smtClean="0"/>
              <a:t>analysing</a:t>
            </a:r>
            <a:r>
              <a:rPr lang="de-AT" sz="2000" dirty="0" smtClean="0"/>
              <a:t>  </a:t>
            </a:r>
            <a:r>
              <a:rPr lang="de-AT" sz="2000" dirty="0" err="1" smtClean="0"/>
              <a:t>empirical</a:t>
            </a:r>
            <a:r>
              <a:rPr lang="de-AT" sz="2000" dirty="0" smtClean="0"/>
              <a:t> </a:t>
            </a:r>
            <a:r>
              <a:rPr lang="de-AT" sz="2000" dirty="0" err="1" smtClean="0"/>
              <a:t>data</a:t>
            </a:r>
            <a:endParaRPr lang="de-AT" sz="2000" dirty="0" smtClean="0"/>
          </a:p>
          <a:p>
            <a:r>
              <a:rPr lang="de-AT" sz="2400" dirty="0" smtClean="0"/>
              <a:t>Like CLARIN, </a:t>
            </a:r>
            <a:r>
              <a:rPr lang="de-AT" sz="2400" dirty="0" err="1" smtClean="0"/>
              <a:t>it</a:t>
            </a:r>
            <a:r>
              <a:rPr lang="de-AT" sz="2400" dirty="0" smtClean="0"/>
              <a:t> </a:t>
            </a:r>
            <a:r>
              <a:rPr lang="de-AT" sz="2400" dirty="0" err="1" smtClean="0"/>
              <a:t>started</a:t>
            </a:r>
            <a:r>
              <a:rPr lang="de-AT" sz="2400" dirty="0" smtClean="0"/>
              <a:t> in 2007 </a:t>
            </a:r>
            <a:r>
              <a:rPr lang="de-AT" sz="2400" dirty="0" err="1" smtClean="0"/>
              <a:t>with</a:t>
            </a:r>
            <a:r>
              <a:rPr lang="de-AT" sz="2400" dirty="0" smtClean="0"/>
              <a:t> a </a:t>
            </a:r>
            <a:r>
              <a:rPr lang="de-AT" sz="2400" dirty="0" err="1" smtClean="0"/>
              <a:t>preparatory</a:t>
            </a:r>
            <a:r>
              <a:rPr lang="de-AT" sz="2400" dirty="0" smtClean="0"/>
              <a:t> </a:t>
            </a:r>
            <a:r>
              <a:rPr lang="de-AT" sz="2400" dirty="0" err="1" smtClean="0"/>
              <a:t>phase</a:t>
            </a:r>
            <a:r>
              <a:rPr lang="de-AT" sz="2400" dirty="0" smtClean="0"/>
              <a:t> </a:t>
            </a:r>
            <a:r>
              <a:rPr lang="de-AT" sz="2400" dirty="0" err="1" smtClean="0"/>
              <a:t>and</a:t>
            </a:r>
            <a:r>
              <a:rPr lang="de-AT" sz="2400" dirty="0" smtClean="0"/>
              <a:t> </a:t>
            </a:r>
            <a:r>
              <a:rPr lang="de-AT" sz="2400" dirty="0" err="1" smtClean="0"/>
              <a:t>is</a:t>
            </a:r>
            <a:r>
              <a:rPr lang="de-AT" sz="2400" dirty="0" smtClean="0"/>
              <a:t> </a:t>
            </a:r>
            <a:r>
              <a:rPr lang="de-AT" sz="2400" dirty="0" err="1" smtClean="0"/>
              <a:t>now</a:t>
            </a:r>
            <a:r>
              <a:rPr lang="de-AT" sz="2400" dirty="0" smtClean="0"/>
              <a:t> </a:t>
            </a:r>
            <a:r>
              <a:rPr lang="de-AT" sz="2400" dirty="0" err="1" smtClean="0"/>
              <a:t>entering</a:t>
            </a:r>
            <a:r>
              <a:rPr lang="de-AT" sz="2400" dirty="0" smtClean="0"/>
              <a:t> </a:t>
            </a:r>
            <a:r>
              <a:rPr lang="de-AT" sz="2400" dirty="0" err="1" smtClean="0"/>
              <a:t>the</a:t>
            </a:r>
            <a:r>
              <a:rPr lang="de-AT" sz="2400" dirty="0" smtClean="0"/>
              <a:t> </a:t>
            </a:r>
            <a:r>
              <a:rPr lang="de-AT" sz="2400" dirty="0" err="1" smtClean="0"/>
              <a:t>construction</a:t>
            </a:r>
            <a:r>
              <a:rPr lang="de-AT" sz="2400" dirty="0" smtClean="0"/>
              <a:t> </a:t>
            </a:r>
            <a:r>
              <a:rPr lang="de-AT" sz="2400" dirty="0" err="1" smtClean="0"/>
              <a:t>phase</a:t>
            </a:r>
            <a:r>
              <a:rPr lang="de-AT" sz="2400" dirty="0" smtClean="0"/>
              <a:t> (20 </a:t>
            </a:r>
            <a:r>
              <a:rPr lang="de-AT" sz="2400" dirty="0" err="1" smtClean="0"/>
              <a:t>year</a:t>
            </a:r>
            <a:r>
              <a:rPr lang="de-AT" sz="2400" dirty="0" smtClean="0"/>
              <a:t> </a:t>
            </a:r>
            <a:r>
              <a:rPr lang="de-AT" sz="2400" dirty="0" err="1" smtClean="0"/>
              <a:t>life-cycle</a:t>
            </a:r>
            <a:r>
              <a:rPr lang="de-AT" sz="2400" dirty="0" smtClean="0"/>
              <a:t>) </a:t>
            </a:r>
            <a:r>
              <a:rPr lang="de-AT" sz="2400" dirty="0" err="1" smtClean="0"/>
              <a:t>with</a:t>
            </a:r>
            <a:r>
              <a:rPr lang="de-AT" sz="2400" dirty="0" smtClean="0"/>
              <a:t> DARIAH ERIC </a:t>
            </a:r>
            <a:r>
              <a:rPr lang="de-AT" sz="2400" dirty="0" err="1" smtClean="0"/>
              <a:t>being</a:t>
            </a:r>
            <a:r>
              <a:rPr lang="de-AT" sz="2400" dirty="0" smtClean="0"/>
              <a:t> </a:t>
            </a:r>
            <a:r>
              <a:rPr lang="de-AT" sz="2400" dirty="0" err="1" smtClean="0"/>
              <a:t>founded</a:t>
            </a:r>
            <a:endParaRPr lang="de-AT" sz="2400" dirty="0" smtClean="0"/>
          </a:p>
          <a:p>
            <a:endParaRPr lang="en-US" sz="2400" dirty="0" smtClean="0">
              <a:hlinkClick r:id="rId2"/>
            </a:endParaRPr>
          </a:p>
          <a:p>
            <a:r>
              <a:rPr lang="en-US" sz="2400" dirty="0" smtClean="0">
                <a:hlinkClick r:id="rId2"/>
              </a:rPr>
              <a:t>http://www.dariah.eu/</a:t>
            </a:r>
            <a:endParaRPr lang="en-US" sz="2400" dirty="0" smtClean="0"/>
          </a:p>
        </p:txBody>
      </p:sp>
      <p:pic>
        <p:nvPicPr>
          <p:cNvPr id="4" name="Picture 2"/>
          <p:cNvPicPr>
            <a:picLocks noGrp="1" noChangeAspect="1" noChangeArrowheads="1"/>
          </p:cNvPicPr>
          <p:nvPr>
            <p:ph idx="1"/>
          </p:nvPr>
        </p:nvPicPr>
        <p:blipFill>
          <a:blip r:embed="rId3" cstate="print"/>
          <a:srcRect/>
          <a:stretch>
            <a:fillRect/>
          </a:stretch>
        </p:blipFill>
        <p:spPr bwMode="auto">
          <a:xfrm>
            <a:off x="2843808" y="0"/>
            <a:ext cx="3168352"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fontScale="90000"/>
          </a:bodyPr>
          <a:lstStyle/>
          <a:p>
            <a:r>
              <a:rPr lang="en-US" sz="3600" dirty="0" smtClean="0"/>
              <a:t>DARIAH work: VCCs – </a:t>
            </a:r>
            <a:br>
              <a:rPr lang="en-US" sz="3600" dirty="0" smtClean="0"/>
            </a:br>
            <a:r>
              <a:rPr lang="en-US" sz="3600" dirty="0" smtClean="0"/>
              <a:t>virtual competence </a:t>
            </a:r>
            <a:r>
              <a:rPr lang="en-US" sz="3600" dirty="0" err="1" smtClean="0"/>
              <a:t>centres</a:t>
            </a:r>
            <a:endParaRPr lang="en-US" sz="3600" dirty="0"/>
          </a:p>
        </p:txBody>
      </p:sp>
      <p:sp>
        <p:nvSpPr>
          <p:cNvPr id="3" name="Inhaltsplatzhalter 2"/>
          <p:cNvSpPr>
            <a:spLocks noGrp="1"/>
          </p:cNvSpPr>
          <p:nvPr>
            <p:ph idx="1"/>
          </p:nvPr>
        </p:nvSpPr>
        <p:spPr/>
        <p:txBody>
          <a:bodyPr>
            <a:normAutofit/>
          </a:bodyPr>
          <a:lstStyle/>
          <a:p>
            <a:r>
              <a:rPr lang="de-AT" sz="2400" dirty="0" smtClean="0"/>
              <a:t>Conference </a:t>
            </a:r>
            <a:r>
              <a:rPr lang="de-AT" sz="2400" dirty="0" err="1" smtClean="0"/>
              <a:t>series</a:t>
            </a:r>
            <a:r>
              <a:rPr lang="de-AT" sz="2400" dirty="0" smtClean="0"/>
              <a:t>: „</a:t>
            </a:r>
            <a:r>
              <a:rPr lang="de-AT" sz="2400" dirty="0" err="1" smtClean="0"/>
              <a:t>Supporting</a:t>
            </a:r>
            <a:r>
              <a:rPr lang="de-AT" sz="2400" dirty="0" smtClean="0"/>
              <a:t> </a:t>
            </a:r>
            <a:r>
              <a:rPr lang="de-AT" sz="2400" dirty="0" err="1" smtClean="0"/>
              <a:t>the</a:t>
            </a:r>
            <a:r>
              <a:rPr lang="de-AT" sz="2400" dirty="0" smtClean="0"/>
              <a:t> Digital </a:t>
            </a:r>
            <a:r>
              <a:rPr lang="de-AT" sz="2400" dirty="0" err="1" smtClean="0"/>
              <a:t>Humanities</a:t>
            </a:r>
            <a:r>
              <a:rPr lang="de-AT" sz="2400" dirty="0" smtClean="0"/>
              <a:t>“</a:t>
            </a:r>
          </a:p>
          <a:p>
            <a:r>
              <a:rPr lang="de-AT" sz="2400" dirty="0" smtClean="0"/>
              <a:t>Regular </a:t>
            </a:r>
            <a:r>
              <a:rPr lang="de-AT" sz="2400" dirty="0" err="1" smtClean="0"/>
              <a:t>workshops</a:t>
            </a:r>
            <a:r>
              <a:rPr lang="de-AT" sz="2400" dirty="0" smtClean="0"/>
              <a:t> </a:t>
            </a:r>
            <a:r>
              <a:rPr lang="de-AT" sz="2400" dirty="0" err="1" smtClean="0"/>
              <a:t>and</a:t>
            </a:r>
            <a:r>
              <a:rPr lang="de-AT" sz="2400" dirty="0" smtClean="0"/>
              <a:t> </a:t>
            </a:r>
            <a:r>
              <a:rPr lang="de-AT" sz="2400" dirty="0" err="1" smtClean="0"/>
              <a:t>meetings</a:t>
            </a:r>
            <a:endParaRPr lang="de-AT" sz="2400" dirty="0" smtClean="0"/>
          </a:p>
          <a:p>
            <a:r>
              <a:rPr lang="de-AT" sz="2400" dirty="0" smtClean="0"/>
              <a:t>4 „Virtual Competence </a:t>
            </a:r>
            <a:r>
              <a:rPr lang="de-AT" sz="2400" dirty="0" err="1" smtClean="0"/>
              <a:t>Centres</a:t>
            </a:r>
            <a:r>
              <a:rPr lang="de-AT" sz="2400" dirty="0" smtClean="0"/>
              <a:t>“</a:t>
            </a:r>
          </a:p>
          <a:p>
            <a:pPr>
              <a:buNone/>
            </a:pPr>
            <a:endParaRPr lang="de-AT" sz="2400" dirty="0" smtClean="0"/>
          </a:p>
          <a:p>
            <a:pPr lvl="1">
              <a:buNone/>
            </a:pPr>
            <a:endParaRPr lang="de-AT" sz="2000" dirty="0"/>
          </a:p>
        </p:txBody>
      </p:sp>
      <p:pic>
        <p:nvPicPr>
          <p:cNvPr id="5123" name="Picture 3"/>
          <p:cNvPicPr>
            <a:picLocks noChangeAspect="1" noChangeArrowheads="1"/>
          </p:cNvPicPr>
          <p:nvPr/>
        </p:nvPicPr>
        <p:blipFill>
          <a:blip r:embed="rId2" cstate="print"/>
          <a:srcRect/>
          <a:stretch>
            <a:fillRect/>
          </a:stretch>
        </p:blipFill>
        <p:spPr bwMode="auto">
          <a:xfrm>
            <a:off x="1187624" y="3038847"/>
            <a:ext cx="2232248" cy="1326257"/>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729038" y="2996952"/>
            <a:ext cx="2427138" cy="1368152"/>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1187624" y="4603973"/>
            <a:ext cx="2233414" cy="1345307"/>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3729038" y="4623023"/>
            <a:ext cx="2427138" cy="1326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endParaRPr lang="en-US" dirty="0"/>
          </a:p>
        </p:txBody>
      </p:sp>
      <p:sp>
        <p:nvSpPr>
          <p:cNvPr id="3" name="Inhaltsplatzhalter 2"/>
          <p:cNvSpPr>
            <a:spLocks noGrp="1"/>
          </p:cNvSpPr>
          <p:nvPr>
            <p:ph idx="1"/>
          </p:nvPr>
        </p:nvSpPr>
        <p:spPr>
          <a:xfrm>
            <a:off x="457200" y="1412776"/>
            <a:ext cx="8229600" cy="4392488"/>
          </a:xfrm>
        </p:spPr>
        <p:txBody>
          <a:bodyPr>
            <a:normAutofit lnSpcReduction="10000"/>
          </a:bodyPr>
          <a:lstStyle/>
          <a:p>
            <a:r>
              <a:rPr lang="de-DE" sz="2400" dirty="0" smtClean="0"/>
              <a:t>DASISH </a:t>
            </a:r>
            <a:r>
              <a:rPr lang="de-DE" sz="2400" dirty="0" err="1" smtClean="0"/>
              <a:t>creates</a:t>
            </a:r>
            <a:r>
              <a:rPr lang="de-DE" sz="2400" dirty="0" smtClean="0"/>
              <a:t> </a:t>
            </a:r>
            <a:r>
              <a:rPr lang="de-DE" sz="2400" dirty="0" err="1" smtClean="0"/>
              <a:t>synergies</a:t>
            </a:r>
            <a:r>
              <a:rPr lang="de-DE" sz="2400" dirty="0" smtClean="0"/>
              <a:t> </a:t>
            </a:r>
            <a:r>
              <a:rPr lang="de-DE" sz="2400" dirty="0" err="1" smtClean="0"/>
              <a:t>between</a:t>
            </a:r>
            <a:r>
              <a:rPr lang="de-DE" sz="2400" dirty="0" smtClean="0"/>
              <a:t> </a:t>
            </a:r>
            <a:r>
              <a:rPr lang="de-DE" sz="2400" dirty="0" err="1" smtClean="0"/>
              <a:t>the</a:t>
            </a:r>
            <a:r>
              <a:rPr lang="de-DE" sz="2400" dirty="0" smtClean="0"/>
              <a:t> 5 ESFRI-Initiatives in SSH – </a:t>
            </a:r>
            <a:r>
              <a:rPr lang="de-DE" sz="2400" dirty="0" err="1" smtClean="0"/>
              <a:t>social</a:t>
            </a:r>
            <a:r>
              <a:rPr lang="de-DE" sz="2400" dirty="0" smtClean="0"/>
              <a:t> </a:t>
            </a:r>
            <a:r>
              <a:rPr lang="de-DE" sz="2400" dirty="0" err="1" smtClean="0"/>
              <a:t>sciences</a:t>
            </a:r>
            <a:r>
              <a:rPr lang="de-DE" sz="2400" dirty="0" smtClean="0"/>
              <a:t> </a:t>
            </a:r>
            <a:r>
              <a:rPr lang="de-DE" sz="2400" dirty="0" err="1" smtClean="0"/>
              <a:t>and</a:t>
            </a:r>
            <a:r>
              <a:rPr lang="de-DE" sz="2400" dirty="0" smtClean="0"/>
              <a:t> </a:t>
            </a:r>
            <a:r>
              <a:rPr lang="de-DE" sz="2400" dirty="0" err="1" smtClean="0"/>
              <a:t>humanities</a:t>
            </a:r>
            <a:r>
              <a:rPr lang="de-DE" sz="2400" dirty="0" smtClean="0"/>
              <a:t> (CLARIN/ DARIAH/ESS/ CESSDA/SHARE)</a:t>
            </a:r>
          </a:p>
          <a:p>
            <a:r>
              <a:rPr lang="de-DE" sz="2400" dirty="0" smtClean="0"/>
              <a:t>19 Partner </a:t>
            </a:r>
            <a:r>
              <a:rPr lang="de-DE" sz="2400" dirty="0" err="1" smtClean="0"/>
              <a:t>institutions</a:t>
            </a:r>
            <a:r>
              <a:rPr lang="de-DE" sz="2400" dirty="0" smtClean="0"/>
              <a:t> </a:t>
            </a:r>
            <a:r>
              <a:rPr lang="de-DE" sz="2400" dirty="0" err="1" smtClean="0"/>
              <a:t>from</a:t>
            </a:r>
            <a:r>
              <a:rPr lang="de-DE" sz="2400" dirty="0" smtClean="0"/>
              <a:t>  12 countries (ICLTT/AAS </a:t>
            </a:r>
            <a:r>
              <a:rPr lang="de-DE" sz="2400" dirty="0" err="1" smtClean="0"/>
              <a:t>represents</a:t>
            </a:r>
            <a:r>
              <a:rPr lang="de-DE" sz="2400" dirty="0" smtClean="0"/>
              <a:t> Austria), </a:t>
            </a:r>
            <a:r>
              <a:rPr lang="de-DE" sz="2400" dirty="0" err="1" smtClean="0"/>
              <a:t>of</a:t>
            </a:r>
            <a:r>
              <a:rPr lang="de-DE" sz="2400" dirty="0" smtClean="0"/>
              <a:t> </a:t>
            </a:r>
            <a:r>
              <a:rPr lang="de-DE" sz="2400" dirty="0" err="1" smtClean="0"/>
              <a:t>the</a:t>
            </a:r>
            <a:r>
              <a:rPr lang="de-DE" sz="2400" dirty="0" smtClean="0"/>
              <a:t> 5 initiatives</a:t>
            </a:r>
          </a:p>
          <a:p>
            <a:r>
              <a:rPr lang="de-DE" sz="2400" dirty="0" smtClean="0"/>
              <a:t>Goals </a:t>
            </a:r>
          </a:p>
          <a:p>
            <a:pPr lvl="1"/>
            <a:r>
              <a:rPr lang="de-DE" sz="2000" dirty="0" smtClean="0"/>
              <a:t>Joint </a:t>
            </a:r>
            <a:r>
              <a:rPr lang="de-DE" sz="2000" dirty="0" err="1" smtClean="0"/>
              <a:t>Meta</a:t>
            </a:r>
            <a:r>
              <a:rPr lang="de-DE" sz="2000" dirty="0" smtClean="0"/>
              <a:t> </a:t>
            </a:r>
            <a:r>
              <a:rPr lang="de-DE" sz="2000" dirty="0" err="1" smtClean="0"/>
              <a:t>data</a:t>
            </a:r>
            <a:r>
              <a:rPr lang="de-DE" sz="2000" dirty="0" smtClean="0"/>
              <a:t> </a:t>
            </a:r>
            <a:r>
              <a:rPr lang="de-DE" sz="2000" dirty="0" err="1" smtClean="0"/>
              <a:t>architecture</a:t>
            </a:r>
            <a:endParaRPr lang="de-DE" sz="2000" dirty="0" smtClean="0"/>
          </a:p>
          <a:p>
            <a:pPr lvl="1"/>
            <a:r>
              <a:rPr lang="de-DE" sz="2000" dirty="0" smtClean="0"/>
              <a:t>Collaborative </a:t>
            </a:r>
            <a:r>
              <a:rPr lang="de-DE" sz="2000" dirty="0" err="1" smtClean="0"/>
              <a:t>work</a:t>
            </a:r>
            <a:r>
              <a:rPr lang="de-DE" sz="2000" dirty="0" smtClean="0"/>
              <a:t> on </a:t>
            </a:r>
            <a:r>
              <a:rPr lang="de-DE" sz="2000" dirty="0" err="1" smtClean="0"/>
              <a:t>data</a:t>
            </a:r>
            <a:r>
              <a:rPr lang="de-DE" sz="2000" dirty="0" smtClean="0"/>
              <a:t> </a:t>
            </a:r>
            <a:r>
              <a:rPr lang="de-DE" sz="2000" dirty="0" err="1" smtClean="0"/>
              <a:t>quality</a:t>
            </a:r>
            <a:r>
              <a:rPr lang="de-DE" sz="2000" dirty="0" smtClean="0"/>
              <a:t>, PIDs, legal </a:t>
            </a:r>
            <a:r>
              <a:rPr lang="de-DE" sz="2000" dirty="0" err="1" smtClean="0"/>
              <a:t>and</a:t>
            </a:r>
            <a:r>
              <a:rPr lang="de-DE" sz="2000" dirty="0" smtClean="0"/>
              <a:t> </a:t>
            </a:r>
            <a:r>
              <a:rPr lang="de-DE" sz="2000" dirty="0" err="1" smtClean="0"/>
              <a:t>ethical</a:t>
            </a:r>
            <a:r>
              <a:rPr lang="de-DE" sz="2000" dirty="0" smtClean="0"/>
              <a:t> </a:t>
            </a:r>
            <a:r>
              <a:rPr lang="de-DE" sz="2000" dirty="0" err="1" smtClean="0"/>
              <a:t>aspects</a:t>
            </a:r>
            <a:r>
              <a:rPr lang="de-DE" sz="2000" dirty="0" smtClean="0"/>
              <a:t>, </a:t>
            </a:r>
            <a:r>
              <a:rPr lang="de-DE" sz="2000" dirty="0" err="1" smtClean="0"/>
              <a:t>data</a:t>
            </a:r>
            <a:r>
              <a:rPr lang="de-DE" sz="2000" dirty="0" smtClean="0"/>
              <a:t> </a:t>
            </a:r>
            <a:r>
              <a:rPr lang="de-DE" sz="2000" dirty="0" err="1" smtClean="0"/>
              <a:t>access</a:t>
            </a:r>
            <a:r>
              <a:rPr lang="de-DE" sz="2000" dirty="0" smtClean="0"/>
              <a:t>/open </a:t>
            </a:r>
            <a:r>
              <a:rPr lang="de-DE" sz="2000" dirty="0" err="1" smtClean="0"/>
              <a:t>data</a:t>
            </a:r>
            <a:endParaRPr lang="de-DE" sz="2000" dirty="0" smtClean="0"/>
          </a:p>
          <a:p>
            <a:pPr lvl="1"/>
            <a:r>
              <a:rPr lang="de-DE" sz="2000" dirty="0" err="1" smtClean="0"/>
              <a:t>workshops</a:t>
            </a:r>
            <a:endParaRPr lang="de-DE" sz="2000" dirty="0" smtClean="0"/>
          </a:p>
          <a:p>
            <a:pPr lvl="1"/>
            <a:r>
              <a:rPr lang="de-DE" sz="2000" dirty="0" err="1" smtClean="0"/>
              <a:t>Interdisziplinary</a:t>
            </a:r>
            <a:r>
              <a:rPr lang="de-DE" sz="2000" dirty="0" smtClean="0"/>
              <a:t> </a:t>
            </a:r>
            <a:r>
              <a:rPr lang="de-DE" sz="2000" dirty="0" err="1" smtClean="0"/>
              <a:t>user</a:t>
            </a:r>
            <a:r>
              <a:rPr lang="de-DE" sz="2000" dirty="0" smtClean="0"/>
              <a:t> </a:t>
            </a:r>
            <a:r>
              <a:rPr lang="de-DE" sz="2000" dirty="0" err="1" smtClean="0"/>
              <a:t>scenarios</a:t>
            </a:r>
            <a:endParaRPr lang="de-DE" sz="2000" dirty="0" smtClean="0"/>
          </a:p>
          <a:p>
            <a:pPr>
              <a:buNone/>
            </a:pPr>
            <a:r>
              <a:rPr lang="de-DE" sz="2400" dirty="0" smtClean="0">
                <a:hlinkClick r:id="rId2"/>
              </a:rPr>
              <a:t>http://www.dasish.eu</a:t>
            </a:r>
            <a:endParaRPr lang="de-DE" sz="2400" dirty="0" smtClean="0"/>
          </a:p>
          <a:p>
            <a:pPr>
              <a:buNone/>
            </a:pPr>
            <a:endParaRPr lang="de-DE" sz="2400" dirty="0" smtClean="0"/>
          </a:p>
        </p:txBody>
      </p:sp>
      <p:pic>
        <p:nvPicPr>
          <p:cNvPr id="4" name="Picture 2"/>
          <p:cNvPicPr>
            <a:picLocks noChangeAspect="1" noChangeArrowheads="1"/>
          </p:cNvPicPr>
          <p:nvPr/>
        </p:nvPicPr>
        <p:blipFill>
          <a:blip r:embed="rId3" cstate="print"/>
          <a:srcRect/>
          <a:stretch>
            <a:fillRect/>
          </a:stretch>
        </p:blipFill>
        <p:spPr bwMode="auto">
          <a:xfrm>
            <a:off x="0" y="44624"/>
            <a:ext cx="8964488" cy="1224136"/>
          </a:xfrm>
          <a:prstGeom prst="rect">
            <a:avLst/>
          </a:prstGeom>
          <a:noFill/>
          <a:ln w="9525">
            <a:noFill/>
            <a:miter lim="800000"/>
            <a:headEnd/>
            <a:tailEnd/>
          </a:ln>
        </p:spPr>
      </p:pic>
      <p:sp>
        <p:nvSpPr>
          <p:cNvPr id="5" name="Textfeld 4"/>
          <p:cNvSpPr txBox="1"/>
          <p:nvPr/>
        </p:nvSpPr>
        <p:spPr>
          <a:xfrm>
            <a:off x="0" y="5877272"/>
            <a:ext cx="9144000" cy="584775"/>
          </a:xfrm>
          <a:prstGeom prst="rect">
            <a:avLst/>
          </a:prstGeom>
          <a:noFill/>
        </p:spPr>
        <p:txBody>
          <a:bodyPr wrap="square" rtlCol="0">
            <a:spAutoFit/>
          </a:bodyPr>
          <a:lstStyle/>
          <a:p>
            <a:pPr algn="just">
              <a:buNone/>
            </a:pPr>
            <a:r>
              <a:rPr lang="en-US" sz="1600" b="1" dirty="0" smtClean="0"/>
              <a:t>DASISH is a FP7-INFRASTRUCTURES-2011-1 project; </a:t>
            </a:r>
            <a:r>
              <a:rPr lang="en-US" sz="1600" dirty="0" smtClean="0"/>
              <a:t>Grant Agreement 283646, Combination of CP &amp; CSA. The project duration is 36 months, starting on 1st January 2012 and ending on 31st December 2014 </a:t>
            </a: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77" y="260648"/>
            <a:ext cx="9144000" cy="922114"/>
          </a:xfrm>
        </p:spPr>
        <p:txBody>
          <a:bodyPr>
            <a:noAutofit/>
          </a:bodyPr>
          <a:lstStyle/>
          <a:p>
            <a:r>
              <a:rPr lang="de-AT" sz="3200" dirty="0" err="1" smtClean="0"/>
              <a:t>Benefits</a:t>
            </a:r>
            <a:r>
              <a:rPr lang="de-AT" sz="3200" dirty="0" smtClean="0"/>
              <a:t> - </a:t>
            </a:r>
            <a:r>
              <a:rPr lang="de-AT" sz="3200" dirty="0" err="1" smtClean="0"/>
              <a:t>Computational</a:t>
            </a:r>
            <a:r>
              <a:rPr lang="de-AT" sz="3200" dirty="0" smtClean="0"/>
              <a:t> Science in </a:t>
            </a:r>
            <a:r>
              <a:rPr lang="de-AT" sz="3200" dirty="0" err="1" smtClean="0"/>
              <a:t>the</a:t>
            </a:r>
            <a:r>
              <a:rPr lang="de-AT" sz="3200" dirty="0" smtClean="0"/>
              <a:t> </a:t>
            </a:r>
            <a:r>
              <a:rPr lang="de-AT" sz="3200" dirty="0" err="1" smtClean="0"/>
              <a:t>Humanities</a:t>
            </a:r>
            <a:endParaRPr lang="de-AT" sz="3200" dirty="0"/>
          </a:p>
        </p:txBody>
      </p:sp>
      <p:sp>
        <p:nvSpPr>
          <p:cNvPr id="3" name="Inhaltsplatzhalter 2"/>
          <p:cNvSpPr>
            <a:spLocks noGrp="1"/>
          </p:cNvSpPr>
          <p:nvPr>
            <p:ph idx="1"/>
          </p:nvPr>
        </p:nvSpPr>
        <p:spPr>
          <a:xfrm>
            <a:off x="251520" y="1600200"/>
            <a:ext cx="8568952" cy="4637112"/>
          </a:xfrm>
        </p:spPr>
        <p:txBody>
          <a:bodyPr>
            <a:normAutofit/>
          </a:bodyPr>
          <a:lstStyle/>
          <a:p>
            <a:r>
              <a:rPr lang="de-AT" sz="2400" dirty="0" smtClean="0"/>
              <a:t>CLARIN/DARIAH </a:t>
            </a:r>
            <a:r>
              <a:rPr lang="de-AT" sz="2400" dirty="0" err="1" smtClean="0"/>
              <a:t>are</a:t>
            </a:r>
            <a:r>
              <a:rPr lang="de-AT" sz="2400" dirty="0" smtClean="0"/>
              <a:t> </a:t>
            </a:r>
            <a:r>
              <a:rPr lang="de-AT" sz="2400" dirty="0" err="1" smtClean="0"/>
              <a:t>contributions</a:t>
            </a:r>
            <a:r>
              <a:rPr lang="de-AT" sz="2400" dirty="0" smtClean="0"/>
              <a:t> </a:t>
            </a:r>
            <a:r>
              <a:rPr lang="de-AT" sz="2400" dirty="0" err="1" smtClean="0"/>
              <a:t>to</a:t>
            </a:r>
            <a:r>
              <a:rPr lang="de-AT" sz="2400" dirty="0" smtClean="0"/>
              <a:t> Initiatives in </a:t>
            </a:r>
            <a:r>
              <a:rPr lang="de-AT" sz="2400" dirty="0" err="1" smtClean="0"/>
              <a:t>eScience</a:t>
            </a:r>
            <a:r>
              <a:rPr lang="de-AT" sz="2400" dirty="0" smtClean="0"/>
              <a:t> </a:t>
            </a:r>
            <a:r>
              <a:rPr lang="de-AT" sz="2400" dirty="0" err="1" smtClean="0"/>
              <a:t>or</a:t>
            </a:r>
            <a:r>
              <a:rPr lang="de-AT" sz="2400" dirty="0" smtClean="0"/>
              <a:t> </a:t>
            </a:r>
            <a:r>
              <a:rPr lang="de-AT" sz="2400" dirty="0" err="1" smtClean="0"/>
              <a:t>computational</a:t>
            </a:r>
            <a:r>
              <a:rPr lang="de-AT" sz="2400" dirty="0" smtClean="0"/>
              <a:t> </a:t>
            </a:r>
            <a:r>
              <a:rPr lang="de-AT" sz="2400" dirty="0" err="1" smtClean="0"/>
              <a:t>science</a:t>
            </a:r>
            <a:r>
              <a:rPr lang="de-AT" sz="2400" dirty="0" smtClean="0"/>
              <a:t> in </a:t>
            </a:r>
            <a:r>
              <a:rPr lang="de-AT" sz="2400" dirty="0" err="1" smtClean="0"/>
              <a:t>general</a:t>
            </a:r>
            <a:r>
              <a:rPr lang="de-AT" sz="2400" dirty="0" smtClean="0"/>
              <a:t> </a:t>
            </a:r>
            <a:r>
              <a:rPr lang="de-AT" sz="2400" dirty="0" err="1" smtClean="0"/>
              <a:t>and</a:t>
            </a:r>
            <a:r>
              <a:rPr lang="de-AT" sz="2400" dirty="0" smtClean="0"/>
              <a:t> </a:t>
            </a:r>
            <a:r>
              <a:rPr lang="de-AT" sz="2400" dirty="0" err="1" smtClean="0"/>
              <a:t>to</a:t>
            </a:r>
            <a:r>
              <a:rPr lang="de-AT" sz="2400" dirty="0" smtClean="0"/>
              <a:t> Digital </a:t>
            </a:r>
            <a:r>
              <a:rPr lang="de-AT" sz="2400" dirty="0" err="1" smtClean="0"/>
              <a:t>Humanities</a:t>
            </a:r>
            <a:r>
              <a:rPr lang="de-AT" sz="2400" dirty="0" smtClean="0"/>
              <a:t> (DH) in </a:t>
            </a:r>
            <a:r>
              <a:rPr lang="de-AT" sz="2400" dirty="0" err="1" smtClean="0"/>
              <a:t>particular</a:t>
            </a:r>
            <a:r>
              <a:rPr lang="de-AT" sz="2400" dirty="0" smtClean="0"/>
              <a:t> </a:t>
            </a:r>
            <a:r>
              <a:rPr lang="de-AT" sz="2400" dirty="0" err="1" smtClean="0"/>
              <a:t>by</a:t>
            </a:r>
            <a:r>
              <a:rPr lang="de-AT" sz="2400" dirty="0" smtClean="0"/>
              <a:t> </a:t>
            </a:r>
            <a:r>
              <a:rPr lang="de-AT" sz="2400" dirty="0" err="1" smtClean="0"/>
              <a:t>building</a:t>
            </a:r>
            <a:r>
              <a:rPr lang="de-AT" sz="2400" dirty="0" smtClean="0"/>
              <a:t> </a:t>
            </a:r>
            <a:r>
              <a:rPr lang="de-AT" sz="2400" dirty="0" err="1" smtClean="0"/>
              <a:t>up</a:t>
            </a:r>
            <a:r>
              <a:rPr lang="de-AT" sz="2400" dirty="0" smtClean="0"/>
              <a:t> </a:t>
            </a:r>
            <a:r>
              <a:rPr lang="de-AT" sz="2400" dirty="0" err="1" smtClean="0"/>
              <a:t>research</a:t>
            </a:r>
            <a:r>
              <a:rPr lang="de-AT" sz="2400" dirty="0" smtClean="0"/>
              <a:t> </a:t>
            </a:r>
            <a:r>
              <a:rPr lang="de-AT" sz="2400" dirty="0" err="1" smtClean="0"/>
              <a:t>infrastructures</a:t>
            </a:r>
            <a:endParaRPr lang="de-AT" sz="2400" dirty="0" smtClean="0"/>
          </a:p>
          <a:p>
            <a:pPr lvl="1"/>
            <a:r>
              <a:rPr lang="de-AT" sz="2000" dirty="0" err="1" smtClean="0"/>
              <a:t>Enlarging</a:t>
            </a:r>
            <a:r>
              <a:rPr lang="de-AT" sz="2000" dirty="0" smtClean="0"/>
              <a:t> </a:t>
            </a:r>
            <a:r>
              <a:rPr lang="de-AT" sz="2000" dirty="0" err="1" smtClean="0"/>
              <a:t>and</a:t>
            </a:r>
            <a:r>
              <a:rPr lang="de-AT" sz="2000" dirty="0" smtClean="0"/>
              <a:t> </a:t>
            </a:r>
            <a:r>
              <a:rPr lang="de-AT" sz="2000" dirty="0" err="1" smtClean="0"/>
              <a:t>improving</a:t>
            </a:r>
            <a:r>
              <a:rPr lang="de-AT" sz="2000" dirty="0" smtClean="0"/>
              <a:t> </a:t>
            </a:r>
            <a:r>
              <a:rPr lang="de-AT" sz="2000" dirty="0" err="1" smtClean="0"/>
              <a:t>the</a:t>
            </a:r>
            <a:r>
              <a:rPr lang="de-AT" sz="2000" dirty="0" smtClean="0"/>
              <a:t> </a:t>
            </a:r>
            <a:r>
              <a:rPr lang="de-AT" sz="2000" dirty="0" err="1" smtClean="0"/>
              <a:t>empirical</a:t>
            </a:r>
            <a:r>
              <a:rPr lang="de-AT" sz="2000" dirty="0" smtClean="0"/>
              <a:t> </a:t>
            </a:r>
            <a:r>
              <a:rPr lang="de-AT" sz="2000" dirty="0" err="1" smtClean="0"/>
              <a:t>data</a:t>
            </a:r>
            <a:r>
              <a:rPr lang="de-AT" sz="2000" dirty="0" smtClean="0"/>
              <a:t> </a:t>
            </a:r>
            <a:r>
              <a:rPr lang="de-AT" sz="2000" dirty="0" err="1" smtClean="0"/>
              <a:t>basis</a:t>
            </a:r>
            <a:r>
              <a:rPr lang="de-AT" sz="2000" dirty="0" smtClean="0"/>
              <a:t> (</a:t>
            </a:r>
            <a:r>
              <a:rPr lang="de-AT" sz="2000" dirty="0" err="1" smtClean="0"/>
              <a:t>depth</a:t>
            </a:r>
            <a:r>
              <a:rPr lang="de-AT" sz="2000" dirty="0" smtClean="0"/>
              <a:t> </a:t>
            </a:r>
            <a:r>
              <a:rPr lang="de-AT" sz="2000" dirty="0" err="1" smtClean="0"/>
              <a:t>and</a:t>
            </a:r>
            <a:r>
              <a:rPr lang="de-AT" sz="2000" dirty="0" smtClean="0"/>
              <a:t> </a:t>
            </a:r>
            <a:r>
              <a:rPr lang="de-AT" sz="2000" dirty="0" err="1" smtClean="0"/>
              <a:t>breadth</a:t>
            </a:r>
            <a:r>
              <a:rPr lang="de-AT" sz="2000" dirty="0" smtClean="0"/>
              <a:t>)</a:t>
            </a:r>
          </a:p>
          <a:p>
            <a:pPr lvl="1"/>
            <a:r>
              <a:rPr lang="de-AT" sz="2000" dirty="0" err="1" smtClean="0"/>
              <a:t>Enabling</a:t>
            </a:r>
            <a:r>
              <a:rPr lang="de-AT" sz="2000" dirty="0" smtClean="0"/>
              <a:t> </a:t>
            </a:r>
            <a:r>
              <a:rPr lang="de-AT" sz="2000" dirty="0" err="1" smtClean="0"/>
              <a:t>empirical</a:t>
            </a:r>
            <a:r>
              <a:rPr lang="de-AT" sz="2000" dirty="0" smtClean="0"/>
              <a:t> </a:t>
            </a:r>
            <a:r>
              <a:rPr lang="de-AT" sz="2000" dirty="0" err="1" smtClean="0"/>
              <a:t>testing</a:t>
            </a:r>
            <a:r>
              <a:rPr lang="de-AT" sz="2000" dirty="0" smtClean="0"/>
              <a:t> </a:t>
            </a:r>
            <a:r>
              <a:rPr lang="de-AT" sz="2000" dirty="0" err="1" smtClean="0"/>
              <a:t>of</a:t>
            </a:r>
            <a:r>
              <a:rPr lang="de-AT" sz="2000" dirty="0" smtClean="0"/>
              <a:t> </a:t>
            </a:r>
            <a:r>
              <a:rPr lang="de-AT" sz="2000" dirty="0" err="1" smtClean="0"/>
              <a:t>hypotheses</a:t>
            </a:r>
            <a:r>
              <a:rPr lang="de-AT" sz="2000" dirty="0" smtClean="0"/>
              <a:t> in </a:t>
            </a:r>
            <a:r>
              <a:rPr lang="de-AT" sz="2000" dirty="0" err="1" smtClean="0"/>
              <a:t>humanities</a:t>
            </a:r>
            <a:r>
              <a:rPr lang="de-AT" sz="2000" dirty="0" smtClean="0"/>
              <a:t> </a:t>
            </a:r>
            <a:r>
              <a:rPr lang="de-AT" sz="2000" dirty="0" err="1" smtClean="0"/>
              <a:t>research</a:t>
            </a:r>
            <a:r>
              <a:rPr lang="de-AT" sz="2000" dirty="0" smtClean="0"/>
              <a:t> </a:t>
            </a:r>
            <a:r>
              <a:rPr lang="de-AT" sz="2000" dirty="0" err="1" smtClean="0"/>
              <a:t>based</a:t>
            </a:r>
            <a:r>
              <a:rPr lang="de-AT" sz="2000" dirty="0" smtClean="0"/>
              <a:t> on large </a:t>
            </a:r>
            <a:r>
              <a:rPr lang="de-AT" sz="2000" dirty="0" err="1" smtClean="0"/>
              <a:t>data</a:t>
            </a:r>
            <a:r>
              <a:rPr lang="de-AT" sz="2000" dirty="0" smtClean="0"/>
              <a:t> </a:t>
            </a:r>
            <a:r>
              <a:rPr lang="de-AT" sz="2000" dirty="0" err="1" smtClean="0"/>
              <a:t>sets</a:t>
            </a:r>
            <a:r>
              <a:rPr lang="de-AT" sz="2000" dirty="0" smtClean="0"/>
              <a:t> </a:t>
            </a:r>
            <a:r>
              <a:rPr lang="de-AT" sz="2000" dirty="0" err="1" smtClean="0"/>
              <a:t>and</a:t>
            </a:r>
            <a:r>
              <a:rPr lang="de-AT" sz="2000" dirty="0" smtClean="0"/>
              <a:t> </a:t>
            </a:r>
            <a:r>
              <a:rPr lang="de-AT" sz="2000" dirty="0" err="1" smtClean="0"/>
              <a:t>their</a:t>
            </a:r>
            <a:r>
              <a:rPr lang="de-AT" sz="2000" dirty="0" smtClean="0"/>
              <a:t> </a:t>
            </a:r>
            <a:r>
              <a:rPr lang="de-AT" sz="2000" dirty="0" err="1" smtClean="0"/>
              <a:t>processing</a:t>
            </a:r>
            <a:endParaRPr lang="de-AT" sz="2000" dirty="0" smtClean="0"/>
          </a:p>
          <a:p>
            <a:pPr lvl="1"/>
            <a:r>
              <a:rPr lang="de-AT" sz="2000" dirty="0" err="1" smtClean="0"/>
              <a:t>Enabling</a:t>
            </a:r>
            <a:r>
              <a:rPr lang="de-AT" sz="2000" dirty="0" smtClean="0"/>
              <a:t> </a:t>
            </a:r>
            <a:r>
              <a:rPr lang="de-AT" sz="2000" dirty="0" err="1" smtClean="0"/>
              <a:t>new</a:t>
            </a:r>
            <a:r>
              <a:rPr lang="de-AT" sz="2000" dirty="0" smtClean="0"/>
              <a:t> </a:t>
            </a:r>
            <a:r>
              <a:rPr lang="de-AT" sz="2000" dirty="0" err="1" smtClean="0"/>
              <a:t>research</a:t>
            </a:r>
            <a:r>
              <a:rPr lang="de-AT" sz="2000" dirty="0" smtClean="0"/>
              <a:t> </a:t>
            </a:r>
            <a:r>
              <a:rPr lang="de-AT" sz="2000" dirty="0" err="1" smtClean="0"/>
              <a:t>paradigms</a:t>
            </a:r>
            <a:r>
              <a:rPr lang="de-AT" sz="2000" dirty="0" smtClean="0"/>
              <a:t> e.g. </a:t>
            </a:r>
            <a:r>
              <a:rPr lang="de-AT" sz="2000" dirty="0" err="1" smtClean="0"/>
              <a:t>for</a:t>
            </a:r>
            <a:r>
              <a:rPr lang="de-AT" sz="2000" dirty="0" smtClean="0"/>
              <a:t> </a:t>
            </a:r>
            <a:r>
              <a:rPr lang="de-AT" sz="2000" dirty="0" err="1" smtClean="0"/>
              <a:t>using</a:t>
            </a:r>
            <a:r>
              <a:rPr lang="de-AT" sz="2000" dirty="0" smtClean="0"/>
              <a:t>  multimodal </a:t>
            </a:r>
            <a:r>
              <a:rPr lang="de-AT" sz="2000" dirty="0" err="1" smtClean="0"/>
              <a:t>and</a:t>
            </a:r>
            <a:r>
              <a:rPr lang="de-AT" sz="2000" dirty="0" smtClean="0"/>
              <a:t> </a:t>
            </a:r>
            <a:r>
              <a:rPr lang="de-AT" sz="2000" dirty="0" err="1" smtClean="0"/>
              <a:t>multimedia</a:t>
            </a:r>
            <a:r>
              <a:rPr lang="de-AT" sz="2000" dirty="0" smtClean="0"/>
              <a:t> </a:t>
            </a:r>
            <a:r>
              <a:rPr lang="de-AT" sz="2000" dirty="0" err="1" smtClean="0"/>
              <a:t>corpora</a:t>
            </a:r>
            <a:r>
              <a:rPr lang="de-AT" sz="2000" dirty="0" smtClean="0"/>
              <a:t> </a:t>
            </a:r>
            <a:r>
              <a:rPr lang="de-AT" sz="2000" dirty="0" err="1" smtClean="0"/>
              <a:t>and</a:t>
            </a:r>
            <a:r>
              <a:rPr lang="de-AT" sz="2000" dirty="0" smtClean="0"/>
              <a:t> </a:t>
            </a:r>
            <a:r>
              <a:rPr lang="de-AT" sz="2000" dirty="0" err="1" smtClean="0"/>
              <a:t>language</a:t>
            </a:r>
            <a:r>
              <a:rPr lang="de-AT" sz="2000" dirty="0" smtClean="0"/>
              <a:t> </a:t>
            </a:r>
            <a:r>
              <a:rPr lang="de-AT" sz="2000" dirty="0" err="1" smtClean="0"/>
              <a:t>technologies</a:t>
            </a:r>
            <a:r>
              <a:rPr lang="de-AT" sz="2000" dirty="0" smtClean="0"/>
              <a:t> </a:t>
            </a:r>
          </a:p>
          <a:p>
            <a:pPr lvl="1"/>
            <a:r>
              <a:rPr lang="de-AT" sz="2000" dirty="0" err="1" smtClean="0"/>
              <a:t>Only</a:t>
            </a:r>
            <a:r>
              <a:rPr lang="de-AT" sz="2000" dirty="0" smtClean="0"/>
              <a:t> </a:t>
            </a:r>
            <a:r>
              <a:rPr lang="de-AT" sz="2000" dirty="0" err="1" smtClean="0"/>
              <a:t>possible</a:t>
            </a:r>
            <a:r>
              <a:rPr lang="de-AT" sz="2000" dirty="0" smtClean="0"/>
              <a:t> in a </a:t>
            </a:r>
            <a:r>
              <a:rPr lang="de-AT" sz="2000" dirty="0" err="1" smtClean="0"/>
              <a:t>collaborative</a:t>
            </a:r>
            <a:r>
              <a:rPr lang="de-AT" sz="2000" dirty="0" smtClean="0"/>
              <a:t>, </a:t>
            </a:r>
            <a:r>
              <a:rPr lang="de-AT" sz="2000" dirty="0" err="1" smtClean="0"/>
              <a:t>distributed</a:t>
            </a:r>
            <a:r>
              <a:rPr lang="de-AT" sz="2000" dirty="0" smtClean="0"/>
              <a:t> </a:t>
            </a:r>
            <a:r>
              <a:rPr lang="de-AT" sz="2000" dirty="0" err="1" smtClean="0"/>
              <a:t>manner</a:t>
            </a:r>
            <a:r>
              <a:rPr lang="de-AT" sz="2000" dirty="0" smtClean="0"/>
              <a:t> </a:t>
            </a:r>
            <a:r>
              <a:rPr lang="de-AT" sz="2000" dirty="0" err="1" smtClean="0"/>
              <a:t>with</a:t>
            </a:r>
            <a:r>
              <a:rPr lang="de-AT" sz="2000" dirty="0" smtClean="0"/>
              <a:t> </a:t>
            </a:r>
            <a:r>
              <a:rPr lang="de-AT" sz="2000" dirty="0" err="1" smtClean="0"/>
              <a:t>standardized</a:t>
            </a:r>
            <a:r>
              <a:rPr lang="de-AT" sz="2000" dirty="0" smtClean="0"/>
              <a:t> </a:t>
            </a:r>
            <a:r>
              <a:rPr lang="de-AT" sz="2000" dirty="0" err="1" smtClean="0"/>
              <a:t>workflows</a:t>
            </a:r>
            <a:r>
              <a:rPr lang="de-AT" sz="2000" dirty="0" smtClean="0"/>
              <a:t>, </a:t>
            </a:r>
            <a:r>
              <a:rPr lang="de-AT" sz="2000" dirty="0" err="1" smtClean="0"/>
              <a:t>common</a:t>
            </a:r>
            <a:r>
              <a:rPr lang="de-AT" sz="2000" dirty="0" smtClean="0"/>
              <a:t> </a:t>
            </a:r>
            <a:r>
              <a:rPr lang="de-AT" sz="2000" dirty="0" err="1" smtClean="0"/>
              <a:t>annotation</a:t>
            </a:r>
            <a:r>
              <a:rPr lang="de-AT" sz="2000" dirty="0" smtClean="0"/>
              <a:t> </a:t>
            </a:r>
            <a:r>
              <a:rPr lang="de-AT" sz="2000" dirty="0" err="1" smtClean="0"/>
              <a:t>semantics</a:t>
            </a:r>
            <a:r>
              <a:rPr lang="de-AT" sz="2000" dirty="0" smtClean="0"/>
              <a:t>, </a:t>
            </a:r>
            <a:r>
              <a:rPr lang="de-AT" sz="2000" dirty="0" err="1" smtClean="0"/>
              <a:t>common</a:t>
            </a:r>
            <a:r>
              <a:rPr lang="de-AT" sz="2000" dirty="0" smtClean="0"/>
              <a:t> </a:t>
            </a:r>
            <a:r>
              <a:rPr lang="de-AT" sz="2000" dirty="0" err="1" smtClean="0"/>
              <a:t>metadata</a:t>
            </a:r>
            <a:r>
              <a:rPr lang="de-AT" sz="2000" dirty="0" smtClean="0"/>
              <a:t> </a:t>
            </a:r>
            <a:r>
              <a:rPr lang="de-AT" sz="2000" dirty="0" err="1" smtClean="0"/>
              <a:t>schemes</a:t>
            </a:r>
            <a:endParaRPr lang="de-AT" sz="2000" dirty="0" smtClean="0"/>
          </a:p>
          <a:p>
            <a:r>
              <a:rPr lang="de-AT" sz="2400" dirty="0" smtClean="0"/>
              <a:t>See Science </a:t>
            </a:r>
            <a:r>
              <a:rPr lang="de-AT" sz="2400" dirty="0" err="1" smtClean="0"/>
              <a:t>Policy</a:t>
            </a:r>
            <a:r>
              <a:rPr lang="de-AT" sz="2400" dirty="0" smtClean="0"/>
              <a:t> Briefing 42 (2011) „Research </a:t>
            </a:r>
            <a:r>
              <a:rPr lang="de-AT" sz="2400" dirty="0" err="1" smtClean="0"/>
              <a:t>Infrastructures</a:t>
            </a:r>
            <a:r>
              <a:rPr lang="de-AT" sz="2400" dirty="0" smtClean="0"/>
              <a:t> in </a:t>
            </a:r>
            <a:r>
              <a:rPr lang="de-AT" sz="2400" dirty="0" err="1" smtClean="0"/>
              <a:t>the</a:t>
            </a:r>
            <a:r>
              <a:rPr lang="de-AT" sz="2400" dirty="0" smtClean="0"/>
              <a:t> Digital </a:t>
            </a:r>
            <a:r>
              <a:rPr lang="de-AT" sz="2400" dirty="0" err="1" smtClean="0"/>
              <a:t>Humanities</a:t>
            </a:r>
            <a:r>
              <a:rPr lang="de-AT" sz="2400" dirty="0" smtClean="0"/>
              <a:t>“  </a:t>
            </a:r>
            <a:r>
              <a:rPr lang="de-AT" sz="2400" dirty="0" err="1" smtClean="0"/>
              <a:t>of</a:t>
            </a:r>
            <a:r>
              <a:rPr lang="de-AT" sz="2400" dirty="0" smtClean="0"/>
              <a:t> </a:t>
            </a:r>
            <a:r>
              <a:rPr lang="de-AT" sz="2400" dirty="0" err="1" smtClean="0"/>
              <a:t>the</a:t>
            </a:r>
            <a:r>
              <a:rPr lang="de-AT" sz="2400" dirty="0" smtClean="0"/>
              <a:t> European Science </a:t>
            </a:r>
            <a:r>
              <a:rPr lang="de-AT" sz="2400" dirty="0" err="1" smtClean="0"/>
              <a:t>Foundation</a:t>
            </a:r>
            <a:endParaRPr lang="de-AT" sz="24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noAutofit/>
          </a:bodyPr>
          <a:lstStyle/>
          <a:p>
            <a:r>
              <a:rPr lang="de-AT" sz="3600" dirty="0" smtClean="0"/>
              <a:t>Virtual Research Environments</a:t>
            </a:r>
            <a:endParaRPr lang="de-AT" sz="3600" dirty="0"/>
          </a:p>
        </p:txBody>
      </p:sp>
      <p:sp>
        <p:nvSpPr>
          <p:cNvPr id="3" name="Inhaltsplatzhalter 2"/>
          <p:cNvSpPr>
            <a:spLocks noGrp="1"/>
          </p:cNvSpPr>
          <p:nvPr>
            <p:ph idx="1"/>
          </p:nvPr>
        </p:nvSpPr>
        <p:spPr>
          <a:xfrm>
            <a:off x="251520" y="836712"/>
            <a:ext cx="8435280" cy="5760640"/>
          </a:xfrm>
        </p:spPr>
        <p:txBody>
          <a:bodyPr>
            <a:normAutofit/>
          </a:bodyPr>
          <a:lstStyle/>
          <a:p>
            <a:r>
              <a:rPr lang="de-AT" sz="2400" dirty="0" smtClean="0"/>
              <a:t>-&gt; Virtual Research Environments (VRE) </a:t>
            </a:r>
          </a:p>
          <a:p>
            <a:pPr lvl="1"/>
            <a:r>
              <a:rPr lang="de-AT" sz="2000" dirty="0" err="1" smtClean="0"/>
              <a:t>include</a:t>
            </a:r>
            <a:r>
              <a:rPr lang="de-AT" sz="2000" dirty="0" smtClean="0"/>
              <a:t> </a:t>
            </a:r>
          </a:p>
          <a:p>
            <a:pPr lvl="2"/>
            <a:r>
              <a:rPr lang="de-AT" sz="1600" dirty="0" smtClean="0"/>
              <a:t>Tools  (</a:t>
            </a:r>
            <a:r>
              <a:rPr lang="de-AT" sz="1600" dirty="0" err="1" smtClean="0"/>
              <a:t>sw</a:t>
            </a:r>
            <a:r>
              <a:rPr lang="de-AT" sz="1600" dirty="0" smtClean="0"/>
              <a:t>, web </a:t>
            </a:r>
            <a:r>
              <a:rPr lang="de-AT" sz="1600" dirty="0" err="1" smtClean="0"/>
              <a:t>services</a:t>
            </a:r>
            <a:r>
              <a:rPr lang="de-AT" sz="1600" dirty="0" smtClean="0"/>
              <a:t>, etc.)</a:t>
            </a:r>
          </a:p>
          <a:p>
            <a:pPr lvl="2"/>
            <a:r>
              <a:rPr lang="de-AT" sz="1600" dirty="0" smtClean="0"/>
              <a:t>Data</a:t>
            </a:r>
          </a:p>
          <a:p>
            <a:pPr lvl="2"/>
            <a:r>
              <a:rPr lang="de-AT" sz="1600" dirty="0" smtClean="0"/>
              <a:t>Expertise, Training, </a:t>
            </a:r>
            <a:r>
              <a:rPr lang="de-AT" sz="1600" dirty="0" err="1" smtClean="0"/>
              <a:t>tutorials</a:t>
            </a:r>
            <a:endParaRPr lang="de-AT" sz="1600" dirty="0" smtClean="0"/>
          </a:p>
          <a:p>
            <a:pPr lvl="2">
              <a:buNone/>
            </a:pPr>
            <a:endParaRPr lang="de-AT" sz="1600" dirty="0" smtClean="0"/>
          </a:p>
          <a:p>
            <a:pPr lvl="1"/>
            <a:r>
              <a:rPr lang="de-AT" sz="2000" dirty="0" err="1" smtClean="0"/>
              <a:t>Personalisation</a:t>
            </a:r>
            <a:r>
              <a:rPr lang="de-AT" sz="2000" dirty="0" smtClean="0"/>
              <a:t> </a:t>
            </a:r>
            <a:r>
              <a:rPr lang="de-AT" sz="2000" dirty="0" err="1" smtClean="0"/>
              <a:t>of</a:t>
            </a:r>
            <a:r>
              <a:rPr lang="de-AT" sz="2000" dirty="0" smtClean="0"/>
              <a:t> VREs</a:t>
            </a:r>
          </a:p>
          <a:p>
            <a:pPr lvl="1">
              <a:buNone/>
            </a:pPr>
            <a:endParaRPr lang="de-AT" sz="2000" dirty="0" smtClean="0"/>
          </a:p>
          <a:p>
            <a:pPr lvl="1">
              <a:buFont typeface="Symbol" pitchFamily="18" charset="2"/>
              <a:buChar char="-"/>
            </a:pPr>
            <a:r>
              <a:rPr lang="de-AT" sz="2000" dirty="0" smtClean="0"/>
              <a:t>Intra-, Inter- u. Trans </a:t>
            </a:r>
            <a:r>
              <a:rPr lang="de-AT" sz="2000" dirty="0" err="1" smtClean="0"/>
              <a:t>disciplinarity</a:t>
            </a:r>
            <a:endParaRPr lang="de-AT" sz="2000" dirty="0" smtClean="0"/>
          </a:p>
          <a:p>
            <a:pPr lvl="1">
              <a:buNone/>
            </a:pPr>
            <a:endParaRPr lang="de-AT" sz="2000" dirty="0" smtClean="0"/>
          </a:p>
          <a:p>
            <a:pPr lvl="1">
              <a:buNone/>
            </a:pPr>
            <a:endParaRPr lang="de-AT" sz="2000" dirty="0" smtClean="0"/>
          </a:p>
          <a:p>
            <a:pPr lvl="1"/>
            <a:r>
              <a:rPr lang="de-AT" sz="2000" dirty="0" smtClean="0"/>
              <a:t>„</a:t>
            </a:r>
            <a:r>
              <a:rPr lang="de-AT" sz="2000" dirty="0" err="1" smtClean="0"/>
              <a:t>Collaboratories</a:t>
            </a:r>
            <a:r>
              <a:rPr lang="de-AT" sz="2000" dirty="0" smtClean="0"/>
              <a:t>“  </a:t>
            </a:r>
          </a:p>
          <a:p>
            <a:pPr lvl="2"/>
            <a:r>
              <a:rPr lang="de-AT" sz="1600" dirty="0" smtClean="0"/>
              <a:t>CDI: Collaborative Data </a:t>
            </a:r>
            <a:r>
              <a:rPr lang="de-AT" sz="1600" dirty="0" err="1" smtClean="0"/>
              <a:t>Infrastructures</a:t>
            </a:r>
            <a:endParaRPr lang="de-AT" sz="1600" dirty="0" smtClean="0"/>
          </a:p>
          <a:p>
            <a:pPr lvl="2"/>
            <a:r>
              <a:rPr lang="de-AT" sz="1600" dirty="0" smtClean="0"/>
              <a:t>Collaborative </a:t>
            </a:r>
            <a:r>
              <a:rPr lang="de-AT" sz="1600" dirty="0" err="1" smtClean="0"/>
              <a:t>research</a:t>
            </a:r>
            <a:endParaRPr lang="de-AT" sz="1600" dirty="0" smtClean="0"/>
          </a:p>
          <a:p>
            <a:pPr lvl="2"/>
            <a:r>
              <a:rPr lang="de-AT" sz="1600" dirty="0" err="1" smtClean="0"/>
              <a:t>Creating</a:t>
            </a:r>
            <a:r>
              <a:rPr lang="de-AT" sz="1600" dirty="0" smtClean="0"/>
              <a:t> </a:t>
            </a:r>
            <a:r>
              <a:rPr lang="de-AT" sz="1600" dirty="0" err="1" smtClean="0"/>
              <a:t>and</a:t>
            </a:r>
            <a:r>
              <a:rPr lang="de-AT" sz="1600" dirty="0" smtClean="0"/>
              <a:t> </a:t>
            </a:r>
            <a:r>
              <a:rPr lang="de-AT" sz="1600" dirty="0" err="1" smtClean="0"/>
              <a:t>curating</a:t>
            </a:r>
            <a:r>
              <a:rPr lang="de-AT" sz="1600" dirty="0" smtClean="0"/>
              <a:t> </a:t>
            </a:r>
            <a:r>
              <a:rPr lang="de-AT" sz="1600" dirty="0" err="1" smtClean="0"/>
              <a:t>data</a:t>
            </a:r>
            <a:r>
              <a:rPr lang="de-AT" sz="1600" dirty="0" smtClean="0"/>
              <a:t> </a:t>
            </a:r>
            <a:r>
              <a:rPr lang="de-AT" sz="1600" dirty="0" err="1" smtClean="0"/>
              <a:t>sets</a:t>
            </a:r>
            <a:endParaRPr lang="de-AT" sz="1600" dirty="0" smtClean="0"/>
          </a:p>
          <a:p>
            <a:pPr marL="914400" lvl="2" indent="0">
              <a:buNone/>
            </a:pPr>
            <a:r>
              <a:rPr lang="de-AT" sz="1600" dirty="0" err="1" smtClean="0"/>
              <a:t>data</a:t>
            </a:r>
            <a:r>
              <a:rPr lang="de-AT" sz="1600" dirty="0" smtClean="0"/>
              <a:t> </a:t>
            </a:r>
            <a:r>
              <a:rPr lang="de-AT" sz="1600" dirty="0" err="1" smtClean="0"/>
              <a:t>objects</a:t>
            </a:r>
            <a:r>
              <a:rPr lang="de-AT" sz="1600" dirty="0" smtClean="0"/>
              <a:t> must </a:t>
            </a:r>
            <a:r>
              <a:rPr lang="de-AT" sz="1600" dirty="0" err="1" smtClean="0"/>
              <a:t>be</a:t>
            </a:r>
            <a:r>
              <a:rPr lang="de-AT" sz="1600" dirty="0" smtClean="0"/>
              <a:t> </a:t>
            </a:r>
            <a:r>
              <a:rPr lang="de-AT" sz="1600" dirty="0" err="1" smtClean="0"/>
              <a:t>part</a:t>
            </a:r>
            <a:r>
              <a:rPr lang="de-AT" sz="1600" dirty="0" smtClean="0"/>
              <a:t> </a:t>
            </a:r>
            <a:r>
              <a:rPr lang="de-AT" sz="1600" dirty="0" err="1" smtClean="0"/>
              <a:t>of</a:t>
            </a:r>
            <a:r>
              <a:rPr lang="de-AT" sz="1600" dirty="0" smtClean="0"/>
              <a:t> </a:t>
            </a:r>
            <a:r>
              <a:rPr lang="de-AT" sz="1600" dirty="0" err="1" smtClean="0"/>
              <a:t>career</a:t>
            </a:r>
            <a:r>
              <a:rPr lang="de-AT" sz="1600" dirty="0" smtClean="0"/>
              <a:t> </a:t>
            </a:r>
            <a:r>
              <a:rPr lang="de-AT" sz="1600" dirty="0" err="1" smtClean="0"/>
              <a:t>plans</a:t>
            </a:r>
            <a:endParaRPr lang="de-AT" sz="1600" dirty="0" smtClean="0"/>
          </a:p>
          <a:p>
            <a:pPr marL="914400" lvl="2" indent="0">
              <a:buNone/>
            </a:pPr>
            <a:r>
              <a:rPr lang="de-AT" sz="1600" dirty="0" smtClean="0"/>
              <a:t>-&gt; </a:t>
            </a:r>
            <a:r>
              <a:rPr lang="de-AT" sz="1600" dirty="0" err="1" smtClean="0"/>
              <a:t>data</a:t>
            </a:r>
            <a:r>
              <a:rPr lang="de-AT" sz="1600" dirty="0" smtClean="0"/>
              <a:t> </a:t>
            </a:r>
            <a:r>
              <a:rPr lang="de-AT" sz="1600" dirty="0" err="1" smtClean="0"/>
              <a:t>scientists</a:t>
            </a:r>
            <a:endParaRPr lang="de-AT" sz="1600" dirty="0" smtClean="0"/>
          </a:p>
          <a:p>
            <a:pPr lvl="2">
              <a:buNone/>
            </a:pPr>
            <a:endParaRPr lang="de-AT" sz="1600" dirty="0" smtClean="0"/>
          </a:p>
          <a:p>
            <a:pPr lvl="2">
              <a:buNone/>
            </a:pPr>
            <a:endParaRPr lang="de-AT" sz="1600" dirty="0" smtClean="0"/>
          </a:p>
          <a:p>
            <a:pPr lvl="2">
              <a:buNone/>
            </a:pPr>
            <a:endParaRPr lang="de-AT" sz="1600" dirty="0"/>
          </a:p>
        </p:txBody>
      </p:sp>
      <p:pic>
        <p:nvPicPr>
          <p:cNvPr id="4" name="Picture 2" descr="EU Report 2010_charts2 copy.jpg"/>
          <p:cNvPicPr>
            <a:picLocks noChangeAspect="1"/>
          </p:cNvPicPr>
          <p:nvPr/>
        </p:nvPicPr>
        <p:blipFill>
          <a:blip r:embed="rId2" cstate="print"/>
          <a:srcRect l="-499" t="53744" r="1203" b="46"/>
          <a:stretch>
            <a:fillRect/>
          </a:stretch>
        </p:blipFill>
        <p:spPr>
          <a:xfrm>
            <a:off x="4572000" y="1340768"/>
            <a:ext cx="4499992" cy="3312368"/>
          </a:xfrm>
          <a:prstGeom prst="rect">
            <a:avLst/>
          </a:prstGeom>
          <a:noFill/>
          <a:effectLst>
            <a:outerShdw blurRad="50800" dist="76200" dir="270000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Outlook: a </a:t>
            </a:r>
            <a:r>
              <a:rPr lang="de-AT" dirty="0" err="1" smtClean="0"/>
              <a:t>lot</a:t>
            </a:r>
            <a:r>
              <a:rPr lang="de-AT" dirty="0" smtClean="0"/>
              <a:t> </a:t>
            </a:r>
            <a:r>
              <a:rPr lang="de-AT" dirty="0" err="1" smtClean="0"/>
              <a:t>remains</a:t>
            </a:r>
            <a:r>
              <a:rPr lang="de-AT" dirty="0" smtClean="0"/>
              <a:t> </a:t>
            </a:r>
            <a:r>
              <a:rPr lang="de-AT" dirty="0" err="1" smtClean="0"/>
              <a:t>to</a:t>
            </a:r>
            <a:r>
              <a:rPr lang="de-AT" dirty="0" smtClean="0"/>
              <a:t> </a:t>
            </a:r>
            <a:r>
              <a:rPr lang="de-AT" dirty="0" err="1" smtClean="0"/>
              <a:t>be</a:t>
            </a:r>
            <a:r>
              <a:rPr lang="de-AT" dirty="0" smtClean="0"/>
              <a:t> </a:t>
            </a:r>
            <a:r>
              <a:rPr lang="de-AT" dirty="0" err="1" smtClean="0"/>
              <a:t>done</a:t>
            </a:r>
            <a:endParaRPr lang="de-AT" dirty="0"/>
          </a:p>
        </p:txBody>
      </p:sp>
      <p:sp>
        <p:nvSpPr>
          <p:cNvPr id="3" name="Inhaltsplatzhalter 2"/>
          <p:cNvSpPr>
            <a:spLocks noGrp="1"/>
          </p:cNvSpPr>
          <p:nvPr>
            <p:ph idx="1"/>
          </p:nvPr>
        </p:nvSpPr>
        <p:spPr>
          <a:xfrm>
            <a:off x="251520" y="1600200"/>
            <a:ext cx="8568952" cy="4525963"/>
          </a:xfrm>
        </p:spPr>
        <p:txBody>
          <a:bodyPr>
            <a:normAutofit fontScale="85000" lnSpcReduction="10000"/>
          </a:bodyPr>
          <a:lstStyle/>
          <a:p>
            <a:r>
              <a:rPr lang="de-AT" dirty="0" smtClean="0"/>
              <a:t>Cross-</a:t>
            </a:r>
            <a:r>
              <a:rPr lang="de-AT" dirty="0" err="1" smtClean="0"/>
              <a:t>sectoral</a:t>
            </a:r>
            <a:r>
              <a:rPr lang="de-AT" dirty="0" smtClean="0"/>
              <a:t> </a:t>
            </a:r>
            <a:r>
              <a:rPr lang="de-AT" dirty="0" err="1" smtClean="0"/>
              <a:t>co</a:t>
            </a:r>
            <a:r>
              <a:rPr lang="de-AT" dirty="0" smtClean="0"/>
              <a:t>-operation (</a:t>
            </a:r>
            <a:r>
              <a:rPr lang="de-AT" dirty="0" err="1" smtClean="0"/>
              <a:t>within</a:t>
            </a:r>
            <a:r>
              <a:rPr lang="de-AT" dirty="0" smtClean="0"/>
              <a:t> </a:t>
            </a:r>
            <a:r>
              <a:rPr lang="de-AT" dirty="0" err="1" smtClean="0"/>
              <a:t>the</a:t>
            </a:r>
            <a:r>
              <a:rPr lang="de-AT" dirty="0" smtClean="0"/>
              <a:t> EU, etc.)</a:t>
            </a:r>
          </a:p>
          <a:p>
            <a:r>
              <a:rPr lang="de-AT" dirty="0" smtClean="0"/>
              <a:t>SWOT </a:t>
            </a:r>
            <a:r>
              <a:rPr lang="de-AT" dirty="0" err="1" smtClean="0"/>
              <a:t>analysis</a:t>
            </a:r>
            <a:r>
              <a:rPr lang="de-AT" dirty="0" smtClean="0"/>
              <a:t> + </a:t>
            </a:r>
            <a:r>
              <a:rPr lang="de-AT" dirty="0" err="1" smtClean="0"/>
              <a:t>innovation</a:t>
            </a:r>
            <a:r>
              <a:rPr lang="de-AT" dirty="0" smtClean="0"/>
              <a:t> </a:t>
            </a:r>
            <a:r>
              <a:rPr lang="de-AT" dirty="0" err="1" smtClean="0"/>
              <a:t>value</a:t>
            </a:r>
            <a:r>
              <a:rPr lang="de-AT" dirty="0" smtClean="0"/>
              <a:t> </a:t>
            </a:r>
            <a:r>
              <a:rPr lang="de-AT" dirty="0" err="1" smtClean="0"/>
              <a:t>chains</a:t>
            </a:r>
            <a:r>
              <a:rPr lang="de-AT" dirty="0" smtClean="0"/>
              <a:t> + </a:t>
            </a:r>
            <a:r>
              <a:rPr lang="de-AT" dirty="0" err="1" smtClean="0"/>
              <a:t>critical</a:t>
            </a:r>
            <a:r>
              <a:rPr lang="de-AT" dirty="0" smtClean="0"/>
              <a:t> </a:t>
            </a:r>
            <a:r>
              <a:rPr lang="de-AT" dirty="0" err="1" smtClean="0"/>
              <a:t>technology</a:t>
            </a:r>
            <a:r>
              <a:rPr lang="de-AT" dirty="0" smtClean="0"/>
              <a:t> </a:t>
            </a:r>
            <a:r>
              <a:rPr lang="de-AT" dirty="0" err="1" smtClean="0"/>
              <a:t>assessment</a:t>
            </a:r>
            <a:r>
              <a:rPr lang="de-AT" dirty="0" smtClean="0"/>
              <a:t> </a:t>
            </a:r>
            <a:r>
              <a:rPr lang="de-AT" dirty="0" err="1" smtClean="0"/>
              <a:t>for</a:t>
            </a:r>
            <a:r>
              <a:rPr lang="de-AT" dirty="0" smtClean="0"/>
              <a:t> all </a:t>
            </a:r>
            <a:r>
              <a:rPr lang="de-AT" dirty="0" err="1" smtClean="0"/>
              <a:t>activities</a:t>
            </a:r>
            <a:endParaRPr lang="de-AT" dirty="0" smtClean="0"/>
          </a:p>
          <a:p>
            <a:r>
              <a:rPr lang="de-AT" dirty="0" smtClean="0"/>
              <a:t>„Big Data“ </a:t>
            </a:r>
            <a:r>
              <a:rPr lang="de-AT" dirty="0" err="1" smtClean="0"/>
              <a:t>goes</a:t>
            </a:r>
            <a:r>
              <a:rPr lang="de-AT" dirty="0" smtClean="0"/>
              <a:t> multilingual -&gt; Translingual Cloud (Meta-Net), Open </a:t>
            </a:r>
            <a:r>
              <a:rPr lang="de-AT" dirty="0" err="1" smtClean="0"/>
              <a:t>Linked</a:t>
            </a:r>
            <a:r>
              <a:rPr lang="de-AT" dirty="0" smtClean="0"/>
              <a:t> Data, H2020 – </a:t>
            </a:r>
            <a:r>
              <a:rPr lang="de-AT" dirty="0" err="1" smtClean="0"/>
              <a:t>Connecting</a:t>
            </a:r>
            <a:r>
              <a:rPr lang="de-AT" dirty="0" smtClean="0"/>
              <a:t> Europe Facility, </a:t>
            </a:r>
            <a:r>
              <a:rPr lang="de-AT" dirty="0" err="1" smtClean="0"/>
              <a:t>focus</a:t>
            </a:r>
            <a:r>
              <a:rPr lang="de-AT" dirty="0" smtClean="0"/>
              <a:t> on </a:t>
            </a:r>
            <a:r>
              <a:rPr lang="de-AT" dirty="0" err="1" smtClean="0"/>
              <a:t>quality</a:t>
            </a:r>
            <a:r>
              <a:rPr lang="de-AT" dirty="0" smtClean="0"/>
              <a:t> </a:t>
            </a:r>
            <a:r>
              <a:rPr lang="de-AT" dirty="0" err="1" smtClean="0"/>
              <a:t>machine</a:t>
            </a:r>
            <a:r>
              <a:rPr lang="de-AT" dirty="0" smtClean="0"/>
              <a:t> </a:t>
            </a:r>
            <a:r>
              <a:rPr lang="de-AT" dirty="0" err="1" smtClean="0"/>
              <a:t>translation</a:t>
            </a:r>
            <a:r>
              <a:rPr lang="de-AT" dirty="0" smtClean="0"/>
              <a:t>, etc.</a:t>
            </a:r>
          </a:p>
          <a:p>
            <a:r>
              <a:rPr lang="de-AT" dirty="0" smtClean="0"/>
              <a:t>-&gt; </a:t>
            </a:r>
            <a:r>
              <a:rPr lang="de-AT" dirty="0" err="1" smtClean="0"/>
              <a:t>Innovating</a:t>
            </a:r>
            <a:r>
              <a:rPr lang="de-AT" dirty="0" smtClean="0"/>
              <a:t> </a:t>
            </a:r>
            <a:r>
              <a:rPr lang="de-AT" dirty="0" err="1" smtClean="0"/>
              <a:t>and</a:t>
            </a:r>
            <a:r>
              <a:rPr lang="de-AT" dirty="0" smtClean="0"/>
              <a:t> </a:t>
            </a:r>
            <a:r>
              <a:rPr lang="de-AT" dirty="0" err="1" smtClean="0"/>
              <a:t>re-defining</a:t>
            </a:r>
            <a:r>
              <a:rPr lang="de-AT" dirty="0" smtClean="0"/>
              <a:t> </a:t>
            </a:r>
            <a:r>
              <a:rPr lang="de-AT" dirty="0" err="1" smtClean="0"/>
              <a:t>our</a:t>
            </a:r>
            <a:r>
              <a:rPr lang="de-AT" dirty="0" smtClean="0"/>
              <a:t> </a:t>
            </a:r>
            <a:r>
              <a:rPr lang="de-AT" dirty="0" err="1" smtClean="0"/>
              <a:t>curricula</a:t>
            </a:r>
            <a:r>
              <a:rPr lang="de-AT" dirty="0" smtClean="0"/>
              <a:t> (incl. </a:t>
            </a:r>
            <a:r>
              <a:rPr lang="de-AT" dirty="0" err="1" smtClean="0"/>
              <a:t>new</a:t>
            </a:r>
            <a:r>
              <a:rPr lang="de-AT" dirty="0" smtClean="0"/>
              <a:t> </a:t>
            </a:r>
            <a:r>
              <a:rPr lang="de-AT" dirty="0" err="1" smtClean="0"/>
              <a:t>partnerships</a:t>
            </a:r>
            <a:r>
              <a:rPr lang="de-AT" dirty="0" smtClean="0"/>
              <a:t>, </a:t>
            </a:r>
            <a:r>
              <a:rPr lang="de-AT" dirty="0" err="1" smtClean="0"/>
              <a:t>and</a:t>
            </a:r>
            <a:r>
              <a:rPr lang="de-AT" dirty="0" smtClean="0"/>
              <a:t> </a:t>
            </a:r>
            <a:r>
              <a:rPr lang="de-AT" dirty="0" err="1" smtClean="0"/>
              <a:t>re-defining</a:t>
            </a:r>
            <a:r>
              <a:rPr lang="de-AT" dirty="0" smtClean="0"/>
              <a:t> </a:t>
            </a:r>
            <a:r>
              <a:rPr lang="de-AT" dirty="0" err="1" smtClean="0"/>
              <a:t>internal</a:t>
            </a:r>
            <a:r>
              <a:rPr lang="de-AT" dirty="0" smtClean="0"/>
              <a:t> </a:t>
            </a:r>
            <a:r>
              <a:rPr lang="de-AT" dirty="0" err="1" smtClean="0"/>
              <a:t>relations</a:t>
            </a:r>
            <a:r>
              <a:rPr lang="de-AT" dirty="0" smtClean="0"/>
              <a:t> (</a:t>
            </a:r>
            <a:r>
              <a:rPr lang="de-AT" dirty="0" err="1" smtClean="0"/>
              <a:t>students</a:t>
            </a:r>
            <a:r>
              <a:rPr lang="de-AT" dirty="0" smtClean="0"/>
              <a:t>/</a:t>
            </a:r>
            <a:r>
              <a:rPr lang="de-AT" dirty="0" err="1" smtClean="0"/>
              <a:t>teachers</a:t>
            </a:r>
            <a:r>
              <a:rPr lang="de-AT" dirty="0" smtClean="0"/>
              <a:t>/</a:t>
            </a:r>
            <a:r>
              <a:rPr lang="de-AT" dirty="0" err="1" smtClean="0"/>
              <a:t>researchers</a:t>
            </a:r>
            <a:r>
              <a:rPr lang="de-AT" dirty="0" smtClean="0"/>
              <a:t>)</a:t>
            </a:r>
          </a:p>
          <a:p>
            <a:r>
              <a:rPr lang="de-AT" dirty="0" err="1" smtClean="0"/>
              <a:t>eScience</a:t>
            </a:r>
            <a:r>
              <a:rPr lang="de-AT" dirty="0" smtClean="0"/>
              <a:t> + eLearning + </a:t>
            </a:r>
            <a:r>
              <a:rPr lang="de-AT" dirty="0" err="1" smtClean="0"/>
              <a:t>eWork</a:t>
            </a:r>
            <a:r>
              <a:rPr lang="de-AT" dirty="0" smtClean="0"/>
              <a:t> (</a:t>
            </a:r>
            <a:r>
              <a:rPr lang="de-AT" dirty="0" err="1" smtClean="0"/>
              <a:t>interactive</a:t>
            </a:r>
            <a:r>
              <a:rPr lang="de-AT" dirty="0" smtClean="0"/>
              <a:t> bootstrapping, incl. Long-term </a:t>
            </a:r>
            <a:r>
              <a:rPr lang="de-AT" dirty="0" err="1" smtClean="0"/>
              <a:t>preservation</a:t>
            </a:r>
            <a:r>
              <a:rPr lang="de-AT" dirty="0" smtClean="0"/>
              <a:t>, </a:t>
            </a:r>
            <a:r>
              <a:rPr lang="de-AT" dirty="0" err="1" smtClean="0"/>
              <a:t>data</a:t>
            </a:r>
            <a:r>
              <a:rPr lang="de-AT" dirty="0" smtClean="0"/>
              <a:t> </a:t>
            </a:r>
            <a:r>
              <a:rPr lang="de-AT" dirty="0" err="1" smtClean="0"/>
              <a:t>enrichment</a:t>
            </a:r>
            <a:r>
              <a:rPr lang="de-AT" dirty="0" smtClean="0"/>
              <a:t>, etc.) </a:t>
            </a:r>
          </a:p>
          <a:p>
            <a:endParaRPr lang="de-AT" dirty="0"/>
          </a:p>
        </p:txBody>
      </p:sp>
    </p:spTree>
    <p:extLst>
      <p:ext uri="{BB962C8B-B14F-4D97-AF65-F5344CB8AC3E}">
        <p14:creationId xmlns:p14="http://schemas.microsoft.com/office/powerpoint/2010/main" val="3744397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smtClean="0"/>
              <a:t>One</a:t>
            </a:r>
            <a:r>
              <a:rPr lang="de-AT" dirty="0" smtClean="0"/>
              <a:t> </a:t>
            </a:r>
            <a:r>
              <a:rPr lang="de-AT" dirty="0" err="1" smtClean="0"/>
              <a:t>crucial</a:t>
            </a:r>
            <a:r>
              <a:rPr lang="de-AT" dirty="0" smtClean="0"/>
              <a:t> </a:t>
            </a:r>
            <a:r>
              <a:rPr lang="de-AT" dirty="0" err="1" smtClean="0"/>
              <a:t>level</a:t>
            </a:r>
            <a:r>
              <a:rPr lang="de-AT" dirty="0" smtClean="0"/>
              <a:t> </a:t>
            </a:r>
            <a:r>
              <a:rPr lang="de-AT" dirty="0" err="1" smtClean="0"/>
              <a:t>of</a:t>
            </a:r>
            <a:r>
              <a:rPr lang="de-AT" dirty="0" smtClean="0"/>
              <a:t> Digital </a:t>
            </a:r>
            <a:r>
              <a:rPr lang="de-AT" dirty="0" err="1" smtClean="0"/>
              <a:t>Humanities</a:t>
            </a:r>
            <a:r>
              <a:rPr lang="de-AT" dirty="0" smtClean="0"/>
              <a:t>: </a:t>
            </a:r>
            <a:br>
              <a:rPr lang="de-AT" dirty="0" smtClean="0"/>
            </a:br>
            <a:r>
              <a:rPr lang="de-AT" dirty="0" smtClean="0"/>
              <a:t>Research </a:t>
            </a:r>
            <a:r>
              <a:rPr lang="de-AT" dirty="0" err="1" smtClean="0"/>
              <a:t>Infrastructures</a:t>
            </a:r>
            <a:r>
              <a:rPr lang="de-AT" dirty="0" smtClean="0"/>
              <a:t> (RI)</a:t>
            </a:r>
            <a:endParaRPr lang="de-AT" dirty="0"/>
          </a:p>
        </p:txBody>
      </p:sp>
      <p:sp>
        <p:nvSpPr>
          <p:cNvPr id="3" name="Inhaltsplatzhalter 2"/>
          <p:cNvSpPr>
            <a:spLocks noGrp="1"/>
          </p:cNvSpPr>
          <p:nvPr>
            <p:ph idx="1"/>
          </p:nvPr>
        </p:nvSpPr>
        <p:spPr/>
        <p:txBody>
          <a:bodyPr>
            <a:normAutofit fontScale="85000" lnSpcReduction="10000"/>
          </a:bodyPr>
          <a:lstStyle/>
          <a:p>
            <a:r>
              <a:rPr lang="de-AT" dirty="0" err="1" smtClean="0"/>
              <a:t>Starting</a:t>
            </a:r>
            <a:r>
              <a:rPr lang="de-AT" dirty="0" smtClean="0"/>
              <a:t> </a:t>
            </a:r>
            <a:r>
              <a:rPr lang="de-AT" dirty="0" err="1" smtClean="0"/>
              <a:t>with</a:t>
            </a:r>
            <a:r>
              <a:rPr lang="de-AT" dirty="0" smtClean="0"/>
              <a:t> </a:t>
            </a:r>
            <a:r>
              <a:rPr lang="de-AT" dirty="0" err="1" smtClean="0"/>
              <a:t>natural</a:t>
            </a:r>
            <a:r>
              <a:rPr lang="de-AT" dirty="0" smtClean="0"/>
              <a:t> </a:t>
            </a:r>
            <a:r>
              <a:rPr lang="de-AT" dirty="0" err="1" smtClean="0"/>
              <a:t>sciences</a:t>
            </a:r>
            <a:r>
              <a:rPr lang="de-AT" dirty="0" smtClean="0"/>
              <a:t>, </a:t>
            </a:r>
            <a:r>
              <a:rPr lang="de-AT" dirty="0" err="1" smtClean="0"/>
              <a:t>research</a:t>
            </a:r>
            <a:r>
              <a:rPr lang="de-AT" dirty="0" smtClean="0"/>
              <a:t> </a:t>
            </a:r>
            <a:r>
              <a:rPr lang="de-AT" dirty="0" err="1" smtClean="0"/>
              <a:t>infrastructures</a:t>
            </a:r>
            <a:r>
              <a:rPr lang="de-AT" dirty="0" smtClean="0"/>
              <a:t> </a:t>
            </a:r>
            <a:r>
              <a:rPr lang="de-AT" dirty="0" err="1" smtClean="0"/>
              <a:t>have</a:t>
            </a:r>
            <a:r>
              <a:rPr lang="de-AT" dirty="0" smtClean="0"/>
              <a:t> </a:t>
            </a:r>
            <a:r>
              <a:rPr lang="de-AT" dirty="0" err="1" smtClean="0"/>
              <a:t>been</a:t>
            </a:r>
            <a:r>
              <a:rPr lang="de-AT" dirty="0" smtClean="0"/>
              <a:t> </a:t>
            </a:r>
            <a:r>
              <a:rPr lang="de-AT" dirty="0" err="1" smtClean="0"/>
              <a:t>built</a:t>
            </a:r>
            <a:r>
              <a:rPr lang="de-AT" dirty="0" smtClean="0"/>
              <a:t> </a:t>
            </a:r>
            <a:r>
              <a:rPr lang="de-AT" dirty="0" err="1" smtClean="0"/>
              <a:t>up</a:t>
            </a:r>
            <a:r>
              <a:rPr lang="de-AT" dirty="0" smtClean="0"/>
              <a:t> </a:t>
            </a:r>
            <a:r>
              <a:rPr lang="de-AT" dirty="0" err="1" smtClean="0"/>
              <a:t>since</a:t>
            </a:r>
            <a:r>
              <a:rPr lang="de-AT" dirty="0" smtClean="0"/>
              <a:t> </a:t>
            </a:r>
            <a:r>
              <a:rPr lang="de-AT" dirty="0" err="1" smtClean="0"/>
              <a:t>centuries</a:t>
            </a:r>
            <a:r>
              <a:rPr lang="de-AT" dirty="0" smtClean="0"/>
              <a:t>, but in </a:t>
            </a:r>
            <a:r>
              <a:rPr lang="de-AT" dirty="0" err="1" smtClean="0"/>
              <a:t>particular</a:t>
            </a:r>
            <a:r>
              <a:rPr lang="de-AT" dirty="0" smtClean="0"/>
              <a:t> </a:t>
            </a:r>
            <a:r>
              <a:rPr lang="de-AT" dirty="0" err="1" smtClean="0"/>
              <a:t>since</a:t>
            </a:r>
            <a:r>
              <a:rPr lang="de-AT" dirty="0" smtClean="0"/>
              <a:t> </a:t>
            </a:r>
            <a:r>
              <a:rPr lang="de-AT" dirty="0" err="1" smtClean="0"/>
              <a:t>the</a:t>
            </a:r>
            <a:r>
              <a:rPr lang="de-AT" dirty="0" smtClean="0"/>
              <a:t> 2nd half </a:t>
            </a:r>
            <a:r>
              <a:rPr lang="de-AT" dirty="0" err="1" smtClean="0"/>
              <a:t>of</a:t>
            </a:r>
            <a:r>
              <a:rPr lang="de-AT" dirty="0" smtClean="0"/>
              <a:t> </a:t>
            </a:r>
            <a:r>
              <a:rPr lang="de-AT" dirty="0" err="1" smtClean="0"/>
              <a:t>the</a:t>
            </a:r>
            <a:r>
              <a:rPr lang="de-AT" dirty="0" smtClean="0"/>
              <a:t> 20th </a:t>
            </a:r>
            <a:r>
              <a:rPr lang="de-AT" dirty="0" err="1" smtClean="0"/>
              <a:t>century</a:t>
            </a:r>
            <a:r>
              <a:rPr lang="de-AT" dirty="0" smtClean="0"/>
              <a:t> (e.g. </a:t>
            </a:r>
            <a:r>
              <a:rPr lang="de-AT" dirty="0" err="1" smtClean="0"/>
              <a:t>astronomy</a:t>
            </a:r>
            <a:r>
              <a:rPr lang="de-AT" dirty="0" smtClean="0"/>
              <a:t>, high-</a:t>
            </a:r>
            <a:r>
              <a:rPr lang="de-AT" dirty="0" err="1" smtClean="0"/>
              <a:t>energy</a:t>
            </a:r>
            <a:r>
              <a:rPr lang="de-AT" dirty="0" smtClean="0"/>
              <a:t> </a:t>
            </a:r>
            <a:r>
              <a:rPr lang="de-AT" dirty="0" err="1" smtClean="0"/>
              <a:t>physics</a:t>
            </a:r>
            <a:r>
              <a:rPr lang="de-AT" dirty="0" smtClean="0"/>
              <a:t>, etc.)</a:t>
            </a:r>
          </a:p>
          <a:p>
            <a:r>
              <a:rPr lang="de-AT" dirty="0" smtClean="0"/>
              <a:t>Today </a:t>
            </a:r>
            <a:r>
              <a:rPr lang="de-AT" dirty="0" err="1" smtClean="0"/>
              <a:t>the</a:t>
            </a:r>
            <a:r>
              <a:rPr lang="de-AT" dirty="0" smtClean="0"/>
              <a:t> </a:t>
            </a:r>
            <a:r>
              <a:rPr lang="de-AT" dirty="0" err="1" smtClean="0"/>
              <a:t>concept</a:t>
            </a:r>
            <a:r>
              <a:rPr lang="de-AT" dirty="0" smtClean="0"/>
              <a:t> </a:t>
            </a:r>
            <a:r>
              <a:rPr lang="de-AT" dirty="0" err="1" smtClean="0"/>
              <a:t>of</a:t>
            </a:r>
            <a:r>
              <a:rPr lang="de-AT" dirty="0" smtClean="0"/>
              <a:t> RI </a:t>
            </a:r>
            <a:r>
              <a:rPr lang="de-AT" dirty="0" err="1" smtClean="0"/>
              <a:t>is</a:t>
            </a:r>
            <a:r>
              <a:rPr lang="de-AT" dirty="0" smtClean="0"/>
              <a:t> </a:t>
            </a:r>
            <a:r>
              <a:rPr lang="de-AT" dirty="0" err="1" smtClean="0"/>
              <a:t>used</a:t>
            </a:r>
            <a:r>
              <a:rPr lang="de-AT" dirty="0" smtClean="0"/>
              <a:t> in a </a:t>
            </a:r>
            <a:r>
              <a:rPr lang="de-AT" dirty="0" err="1" smtClean="0"/>
              <a:t>systematic</a:t>
            </a:r>
            <a:r>
              <a:rPr lang="de-AT" dirty="0" smtClean="0"/>
              <a:t> </a:t>
            </a:r>
            <a:r>
              <a:rPr lang="de-AT" dirty="0" err="1" smtClean="0"/>
              <a:t>way</a:t>
            </a:r>
            <a:r>
              <a:rPr lang="de-AT" dirty="0" smtClean="0"/>
              <a:t> </a:t>
            </a:r>
            <a:r>
              <a:rPr lang="de-AT" dirty="0" err="1" smtClean="0"/>
              <a:t>for</a:t>
            </a:r>
            <a:r>
              <a:rPr lang="de-AT" dirty="0" smtClean="0"/>
              <a:t> all </a:t>
            </a:r>
            <a:r>
              <a:rPr lang="de-AT" dirty="0" err="1" smtClean="0"/>
              <a:t>technical</a:t>
            </a:r>
            <a:r>
              <a:rPr lang="de-AT" dirty="0" smtClean="0"/>
              <a:t> (</a:t>
            </a:r>
            <a:r>
              <a:rPr lang="de-AT" dirty="0" err="1" smtClean="0"/>
              <a:t>hardware</a:t>
            </a:r>
            <a:r>
              <a:rPr lang="de-AT" dirty="0" smtClean="0"/>
              <a:t>/</a:t>
            </a:r>
            <a:r>
              <a:rPr lang="de-AT" dirty="0" err="1" smtClean="0"/>
              <a:t>machines</a:t>
            </a:r>
            <a:r>
              <a:rPr lang="de-AT" dirty="0" smtClean="0"/>
              <a:t>) </a:t>
            </a:r>
            <a:r>
              <a:rPr lang="de-AT" dirty="0" err="1" smtClean="0"/>
              <a:t>and</a:t>
            </a:r>
            <a:r>
              <a:rPr lang="de-AT" dirty="0" smtClean="0"/>
              <a:t> </a:t>
            </a:r>
            <a:r>
              <a:rPr lang="de-AT" dirty="0" err="1" smtClean="0"/>
              <a:t>computational</a:t>
            </a:r>
            <a:r>
              <a:rPr lang="de-AT" dirty="0" smtClean="0"/>
              <a:t> (</a:t>
            </a:r>
            <a:r>
              <a:rPr lang="de-AT" dirty="0" err="1" smtClean="0"/>
              <a:t>software</a:t>
            </a:r>
            <a:r>
              <a:rPr lang="de-AT" dirty="0" smtClean="0"/>
              <a:t>) </a:t>
            </a:r>
            <a:r>
              <a:rPr lang="de-AT" dirty="0" err="1" smtClean="0"/>
              <a:t>devices</a:t>
            </a:r>
            <a:r>
              <a:rPr lang="de-AT" dirty="0" smtClean="0"/>
              <a:t>, </a:t>
            </a:r>
            <a:r>
              <a:rPr lang="de-AT" dirty="0" err="1" smtClean="0"/>
              <a:t>buildings</a:t>
            </a:r>
            <a:r>
              <a:rPr lang="de-AT" dirty="0" smtClean="0"/>
              <a:t>, </a:t>
            </a:r>
            <a:r>
              <a:rPr lang="de-AT" dirty="0" err="1" smtClean="0"/>
              <a:t>and</a:t>
            </a:r>
            <a:r>
              <a:rPr lang="de-AT" dirty="0" smtClean="0"/>
              <a:t> </a:t>
            </a:r>
            <a:r>
              <a:rPr lang="de-AT" dirty="0" err="1" smtClean="0"/>
              <a:t>personnel</a:t>
            </a:r>
            <a:r>
              <a:rPr lang="de-AT" dirty="0" smtClean="0"/>
              <a:t> </a:t>
            </a:r>
            <a:r>
              <a:rPr lang="de-AT" dirty="0" err="1" smtClean="0"/>
              <a:t>to</a:t>
            </a:r>
            <a:r>
              <a:rPr lang="de-AT" dirty="0" smtClean="0"/>
              <a:t> </a:t>
            </a:r>
            <a:r>
              <a:rPr lang="de-AT" dirty="0" err="1" smtClean="0"/>
              <a:t>operate</a:t>
            </a:r>
            <a:r>
              <a:rPr lang="de-AT" dirty="0" smtClean="0"/>
              <a:t> </a:t>
            </a:r>
            <a:r>
              <a:rPr lang="de-AT" dirty="0" err="1" smtClean="0"/>
              <a:t>research</a:t>
            </a:r>
            <a:r>
              <a:rPr lang="de-AT" dirty="0" smtClean="0"/>
              <a:t> </a:t>
            </a:r>
            <a:r>
              <a:rPr lang="de-AT" dirty="0" err="1" smtClean="0"/>
              <a:t>processes</a:t>
            </a:r>
            <a:r>
              <a:rPr lang="de-AT" dirty="0" smtClean="0"/>
              <a:t> in </a:t>
            </a:r>
            <a:r>
              <a:rPr lang="de-AT" dirty="0" err="1" smtClean="0"/>
              <a:t>any</a:t>
            </a:r>
            <a:r>
              <a:rPr lang="de-AT" dirty="0" smtClean="0"/>
              <a:t> </a:t>
            </a:r>
            <a:r>
              <a:rPr lang="de-AT" dirty="0" err="1" smtClean="0"/>
              <a:t>discipline</a:t>
            </a:r>
            <a:r>
              <a:rPr lang="de-AT" dirty="0" smtClean="0"/>
              <a:t> </a:t>
            </a:r>
          </a:p>
          <a:p>
            <a:r>
              <a:rPr lang="de-AT" dirty="0" smtClean="0"/>
              <a:t>In Europe, </a:t>
            </a:r>
            <a:r>
              <a:rPr lang="de-AT" dirty="0" err="1" smtClean="0"/>
              <a:t>for</a:t>
            </a:r>
            <a:r>
              <a:rPr lang="de-AT" dirty="0" smtClean="0"/>
              <a:t> </a:t>
            </a:r>
            <a:r>
              <a:rPr lang="de-AT" dirty="0" err="1" smtClean="0"/>
              <a:t>instance</a:t>
            </a:r>
            <a:r>
              <a:rPr lang="de-AT" dirty="0" smtClean="0"/>
              <a:t>, a </a:t>
            </a:r>
            <a:r>
              <a:rPr lang="de-AT" dirty="0" err="1" smtClean="0"/>
              <a:t>long</a:t>
            </a:r>
            <a:r>
              <a:rPr lang="de-AT" dirty="0" smtClean="0"/>
              <a:t>-term </a:t>
            </a:r>
            <a:r>
              <a:rPr lang="de-AT" dirty="0" err="1" smtClean="0"/>
              <a:t>strategy</a:t>
            </a:r>
            <a:r>
              <a:rPr lang="de-AT" dirty="0" smtClean="0"/>
              <a:t> </a:t>
            </a:r>
            <a:r>
              <a:rPr lang="de-AT" dirty="0" err="1" smtClean="0"/>
              <a:t>has</a:t>
            </a:r>
            <a:r>
              <a:rPr lang="de-AT" dirty="0" smtClean="0"/>
              <a:t> </a:t>
            </a:r>
            <a:r>
              <a:rPr lang="de-AT" dirty="0" err="1" smtClean="0"/>
              <a:t>been</a:t>
            </a:r>
            <a:r>
              <a:rPr lang="de-AT" dirty="0" smtClean="0"/>
              <a:t> </a:t>
            </a:r>
            <a:r>
              <a:rPr lang="de-AT" dirty="0" err="1" smtClean="0"/>
              <a:t>developed</a:t>
            </a:r>
            <a:r>
              <a:rPr lang="de-AT" dirty="0" smtClean="0"/>
              <a:t>: ESFRI – </a:t>
            </a:r>
            <a:r>
              <a:rPr lang="de-AT" dirty="0" err="1" smtClean="0"/>
              <a:t>the</a:t>
            </a:r>
            <a:r>
              <a:rPr lang="de-AT" dirty="0" smtClean="0"/>
              <a:t> European </a:t>
            </a:r>
            <a:r>
              <a:rPr lang="de-AT" dirty="0" err="1" smtClean="0"/>
              <a:t>Strategy</a:t>
            </a:r>
            <a:r>
              <a:rPr lang="de-AT" dirty="0" smtClean="0"/>
              <a:t> Forum </a:t>
            </a:r>
            <a:r>
              <a:rPr lang="de-AT" dirty="0" err="1" smtClean="0"/>
              <a:t>for</a:t>
            </a:r>
            <a:r>
              <a:rPr lang="de-AT" dirty="0" smtClean="0"/>
              <a:t> Research </a:t>
            </a:r>
            <a:r>
              <a:rPr lang="de-AT" dirty="0" err="1" smtClean="0"/>
              <a:t>Infrastructures</a:t>
            </a:r>
            <a:endParaRPr lang="de-AT" dirty="0" smtClean="0"/>
          </a:p>
          <a:p>
            <a:endParaRPr lang="de-AT" dirty="0"/>
          </a:p>
        </p:txBody>
      </p:sp>
    </p:spTree>
    <p:extLst>
      <p:ext uri="{BB962C8B-B14F-4D97-AF65-F5344CB8AC3E}">
        <p14:creationId xmlns:p14="http://schemas.microsoft.com/office/powerpoint/2010/main" val="3252094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1768511816"/>
              </p:ext>
            </p:extLst>
          </p:nvPr>
        </p:nvGraphicFramePr>
        <p:xfrm>
          <a:off x="467544" y="332656"/>
          <a:ext cx="8352928"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31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On </a:t>
            </a:r>
            <a:r>
              <a:rPr lang="de-AT" dirty="0" err="1" smtClean="0"/>
              <a:t>the</a:t>
            </a:r>
            <a:r>
              <a:rPr lang="de-AT" dirty="0" smtClean="0"/>
              <a:t> </a:t>
            </a:r>
            <a:r>
              <a:rPr lang="de-AT" dirty="0" err="1" smtClean="0"/>
              <a:t>concept</a:t>
            </a:r>
            <a:r>
              <a:rPr lang="de-AT" dirty="0" smtClean="0"/>
              <a:t> </a:t>
            </a:r>
            <a:r>
              <a:rPr lang="de-AT" dirty="0" err="1" smtClean="0"/>
              <a:t>of</a:t>
            </a:r>
            <a:r>
              <a:rPr lang="de-AT" dirty="0" smtClean="0"/>
              <a:t/>
            </a:r>
            <a:br>
              <a:rPr lang="de-AT" dirty="0" smtClean="0"/>
            </a:br>
            <a:r>
              <a:rPr lang="de-AT" dirty="0" smtClean="0"/>
              <a:t>Digital </a:t>
            </a:r>
            <a:r>
              <a:rPr lang="de-AT" dirty="0" err="1" smtClean="0"/>
              <a:t>Humanities</a:t>
            </a:r>
            <a:r>
              <a:rPr lang="de-AT" dirty="0" smtClean="0"/>
              <a:t> (DH)</a:t>
            </a:r>
            <a:endParaRPr lang="de-AT" dirty="0"/>
          </a:p>
        </p:txBody>
      </p:sp>
      <p:sp>
        <p:nvSpPr>
          <p:cNvPr id="3" name="Inhaltsplatzhalter 2"/>
          <p:cNvSpPr>
            <a:spLocks noGrp="1"/>
          </p:cNvSpPr>
          <p:nvPr>
            <p:ph idx="1"/>
          </p:nvPr>
        </p:nvSpPr>
        <p:spPr/>
        <p:txBody>
          <a:bodyPr>
            <a:normAutofit fontScale="85000" lnSpcReduction="20000"/>
          </a:bodyPr>
          <a:lstStyle/>
          <a:p>
            <a:r>
              <a:rPr lang="de-AT" dirty="0" err="1" smtClean="0"/>
              <a:t>Since</a:t>
            </a:r>
            <a:r>
              <a:rPr lang="de-AT" dirty="0" smtClean="0"/>
              <a:t> </a:t>
            </a:r>
            <a:r>
              <a:rPr lang="de-AT" dirty="0" err="1" smtClean="0"/>
              <a:t>the</a:t>
            </a:r>
            <a:r>
              <a:rPr lang="de-AT" dirty="0" smtClean="0"/>
              <a:t> 1970s </a:t>
            </a:r>
            <a:r>
              <a:rPr lang="de-AT" dirty="0" err="1" smtClean="0"/>
              <a:t>computational</a:t>
            </a:r>
            <a:r>
              <a:rPr lang="de-AT" dirty="0" smtClean="0"/>
              <a:t> </a:t>
            </a:r>
            <a:r>
              <a:rPr lang="de-AT" dirty="0" err="1" smtClean="0"/>
              <a:t>methods</a:t>
            </a:r>
            <a:r>
              <a:rPr lang="de-AT" dirty="0" smtClean="0"/>
              <a:t> </a:t>
            </a:r>
            <a:r>
              <a:rPr lang="de-AT" dirty="0" err="1" smtClean="0"/>
              <a:t>have</a:t>
            </a:r>
            <a:r>
              <a:rPr lang="de-AT" dirty="0" smtClean="0"/>
              <a:t> </a:t>
            </a:r>
            <a:r>
              <a:rPr lang="de-AT" dirty="0" err="1" smtClean="0"/>
              <a:t>been</a:t>
            </a:r>
            <a:r>
              <a:rPr lang="de-AT" dirty="0" smtClean="0"/>
              <a:t> </a:t>
            </a:r>
            <a:r>
              <a:rPr lang="de-AT" dirty="0" err="1" smtClean="0"/>
              <a:t>systematically</a:t>
            </a:r>
            <a:r>
              <a:rPr lang="de-AT" dirty="0" smtClean="0"/>
              <a:t> </a:t>
            </a:r>
            <a:r>
              <a:rPr lang="de-AT" dirty="0" err="1" smtClean="0"/>
              <a:t>used</a:t>
            </a:r>
            <a:r>
              <a:rPr lang="de-AT" dirty="0" smtClean="0"/>
              <a:t> in </a:t>
            </a:r>
            <a:r>
              <a:rPr lang="de-AT" dirty="0" err="1" smtClean="0"/>
              <a:t>humanities</a:t>
            </a:r>
            <a:r>
              <a:rPr lang="de-AT" dirty="0" smtClean="0"/>
              <a:t> </a:t>
            </a:r>
            <a:r>
              <a:rPr lang="de-AT" dirty="0" err="1" smtClean="0"/>
              <a:t>disciplines</a:t>
            </a:r>
            <a:endParaRPr lang="de-AT" dirty="0" smtClean="0"/>
          </a:p>
          <a:p>
            <a:r>
              <a:rPr lang="de-AT" dirty="0" smtClean="0"/>
              <a:t>But </a:t>
            </a:r>
            <a:r>
              <a:rPr lang="de-AT" dirty="0" err="1" smtClean="0"/>
              <a:t>much</a:t>
            </a:r>
            <a:r>
              <a:rPr lang="de-AT" dirty="0" smtClean="0"/>
              <a:t> </a:t>
            </a:r>
            <a:r>
              <a:rPr lang="de-AT" dirty="0" err="1" smtClean="0"/>
              <a:t>earier</a:t>
            </a:r>
            <a:r>
              <a:rPr lang="de-AT" dirty="0" smtClean="0"/>
              <a:t>, in </a:t>
            </a:r>
            <a:r>
              <a:rPr lang="de-AT" dirty="0" err="1" smtClean="0"/>
              <a:t>the</a:t>
            </a:r>
            <a:r>
              <a:rPr lang="de-AT" dirty="0" smtClean="0"/>
              <a:t> 1940s, </a:t>
            </a:r>
            <a:r>
              <a:rPr lang="de-AT" dirty="0" err="1" smtClean="0"/>
              <a:t>machine</a:t>
            </a:r>
            <a:r>
              <a:rPr lang="de-AT" dirty="0" smtClean="0"/>
              <a:t> </a:t>
            </a:r>
            <a:r>
              <a:rPr lang="de-AT" dirty="0" err="1" smtClean="0"/>
              <a:t>translation</a:t>
            </a:r>
            <a:r>
              <a:rPr lang="de-AT" dirty="0" smtClean="0"/>
              <a:t> </a:t>
            </a:r>
            <a:r>
              <a:rPr lang="de-AT" dirty="0" err="1" smtClean="0"/>
              <a:t>and</a:t>
            </a:r>
            <a:r>
              <a:rPr lang="de-AT" dirty="0" smtClean="0"/>
              <a:t> </a:t>
            </a:r>
            <a:r>
              <a:rPr lang="de-AT" dirty="0" err="1" smtClean="0"/>
              <a:t>computational</a:t>
            </a:r>
            <a:r>
              <a:rPr lang="de-AT" dirty="0" smtClean="0"/>
              <a:t> </a:t>
            </a:r>
            <a:r>
              <a:rPr lang="de-AT" dirty="0" err="1" smtClean="0"/>
              <a:t>linguistics</a:t>
            </a:r>
            <a:r>
              <a:rPr lang="de-AT" dirty="0" smtClean="0"/>
              <a:t> </a:t>
            </a:r>
            <a:r>
              <a:rPr lang="de-AT" dirty="0" err="1" smtClean="0"/>
              <a:t>emerged</a:t>
            </a:r>
            <a:r>
              <a:rPr lang="de-AT" dirty="0" smtClean="0"/>
              <a:t> </a:t>
            </a:r>
            <a:r>
              <a:rPr lang="de-AT" dirty="0" err="1" smtClean="0"/>
              <a:t>as</a:t>
            </a:r>
            <a:r>
              <a:rPr lang="de-AT" dirty="0" smtClean="0"/>
              <a:t> </a:t>
            </a:r>
            <a:r>
              <a:rPr lang="de-AT" dirty="0" err="1" smtClean="0"/>
              <a:t>the</a:t>
            </a:r>
            <a:r>
              <a:rPr lang="de-AT" dirty="0" smtClean="0"/>
              <a:t> </a:t>
            </a:r>
            <a:r>
              <a:rPr lang="de-AT" dirty="0" err="1" smtClean="0"/>
              <a:t>first</a:t>
            </a:r>
            <a:r>
              <a:rPr lang="de-AT" dirty="0" smtClean="0"/>
              <a:t> </a:t>
            </a:r>
            <a:r>
              <a:rPr lang="de-AT" dirty="0" err="1" smtClean="0"/>
              <a:t>examples</a:t>
            </a:r>
            <a:r>
              <a:rPr lang="de-AT" dirty="0" smtClean="0"/>
              <a:t> </a:t>
            </a:r>
            <a:r>
              <a:rPr lang="de-AT" dirty="0" err="1" smtClean="0"/>
              <a:t>of</a:t>
            </a:r>
            <a:r>
              <a:rPr lang="de-AT" dirty="0" smtClean="0"/>
              <a:t> DH</a:t>
            </a:r>
          </a:p>
          <a:p>
            <a:r>
              <a:rPr lang="de-AT" dirty="0" err="1" smtClean="0"/>
              <a:t>Epistemologically</a:t>
            </a:r>
            <a:r>
              <a:rPr lang="de-AT" dirty="0" smtClean="0"/>
              <a:t> </a:t>
            </a:r>
            <a:r>
              <a:rPr lang="de-AT" dirty="0" err="1" smtClean="0"/>
              <a:t>speaking</a:t>
            </a:r>
            <a:r>
              <a:rPr lang="de-AT" dirty="0" smtClean="0"/>
              <a:t>, DH </a:t>
            </a:r>
            <a:r>
              <a:rPr lang="de-AT" dirty="0" err="1" smtClean="0"/>
              <a:t>is</a:t>
            </a:r>
            <a:r>
              <a:rPr lang="de-AT" dirty="0" smtClean="0"/>
              <a:t> not </a:t>
            </a:r>
            <a:r>
              <a:rPr lang="de-AT" dirty="0" err="1" smtClean="0"/>
              <a:t>only</a:t>
            </a:r>
            <a:r>
              <a:rPr lang="de-AT" dirty="0" smtClean="0"/>
              <a:t> an </a:t>
            </a:r>
            <a:r>
              <a:rPr lang="de-AT" dirty="0" err="1" smtClean="0"/>
              <a:t>extensional</a:t>
            </a:r>
            <a:r>
              <a:rPr lang="de-AT" dirty="0" smtClean="0"/>
              <a:t> </a:t>
            </a:r>
            <a:r>
              <a:rPr lang="de-AT" dirty="0" err="1" smtClean="0"/>
              <a:t>concept</a:t>
            </a:r>
            <a:r>
              <a:rPr lang="de-AT" dirty="0" smtClean="0"/>
              <a:t> </a:t>
            </a:r>
            <a:r>
              <a:rPr lang="de-AT" dirty="0" err="1" smtClean="0"/>
              <a:t>comprising</a:t>
            </a:r>
            <a:r>
              <a:rPr lang="de-AT" dirty="0" smtClean="0"/>
              <a:t> a </a:t>
            </a:r>
            <a:r>
              <a:rPr lang="de-AT" dirty="0" err="1" smtClean="0"/>
              <a:t>wide</a:t>
            </a:r>
            <a:r>
              <a:rPr lang="de-AT" dirty="0" smtClean="0"/>
              <a:t> </a:t>
            </a:r>
            <a:r>
              <a:rPr lang="de-AT" dirty="0" err="1" smtClean="0"/>
              <a:t>range</a:t>
            </a:r>
            <a:r>
              <a:rPr lang="de-AT" dirty="0" smtClean="0"/>
              <a:t> </a:t>
            </a:r>
            <a:r>
              <a:rPr lang="de-AT" dirty="0" err="1" smtClean="0"/>
              <a:t>of</a:t>
            </a:r>
            <a:r>
              <a:rPr lang="de-AT" dirty="0" smtClean="0"/>
              <a:t> </a:t>
            </a:r>
            <a:r>
              <a:rPr lang="de-AT" dirty="0" err="1" smtClean="0"/>
              <a:t>disciplines</a:t>
            </a:r>
            <a:r>
              <a:rPr lang="de-AT" dirty="0" smtClean="0"/>
              <a:t> (e.g. digital </a:t>
            </a:r>
            <a:r>
              <a:rPr lang="de-AT" dirty="0" err="1" smtClean="0"/>
              <a:t>archaeology</a:t>
            </a:r>
            <a:r>
              <a:rPr lang="de-AT" dirty="0" smtClean="0"/>
              <a:t>, </a:t>
            </a:r>
            <a:r>
              <a:rPr lang="de-AT" dirty="0" err="1" smtClean="0"/>
              <a:t>computational</a:t>
            </a:r>
            <a:r>
              <a:rPr lang="de-AT" dirty="0" smtClean="0"/>
              <a:t> </a:t>
            </a:r>
            <a:r>
              <a:rPr lang="de-AT" dirty="0" err="1" smtClean="0"/>
              <a:t>linguistics</a:t>
            </a:r>
            <a:r>
              <a:rPr lang="de-AT" dirty="0" smtClean="0"/>
              <a:t>/</a:t>
            </a:r>
            <a:r>
              <a:rPr lang="de-AT" dirty="0" err="1" smtClean="0"/>
              <a:t>corpus</a:t>
            </a:r>
            <a:r>
              <a:rPr lang="de-AT" dirty="0" smtClean="0"/>
              <a:t> </a:t>
            </a:r>
            <a:r>
              <a:rPr lang="de-AT" dirty="0" err="1" smtClean="0"/>
              <a:t>linguistics</a:t>
            </a:r>
            <a:r>
              <a:rPr lang="de-AT" dirty="0" smtClean="0"/>
              <a:t>) but </a:t>
            </a:r>
            <a:r>
              <a:rPr lang="de-AT" dirty="0" err="1" smtClean="0"/>
              <a:t>is</a:t>
            </a:r>
            <a:r>
              <a:rPr lang="de-AT" dirty="0" smtClean="0"/>
              <a:t> also an </a:t>
            </a:r>
            <a:r>
              <a:rPr lang="de-AT" dirty="0" err="1" smtClean="0"/>
              <a:t>opportunity</a:t>
            </a:r>
            <a:r>
              <a:rPr lang="de-AT" dirty="0" smtClean="0"/>
              <a:t> </a:t>
            </a:r>
            <a:r>
              <a:rPr lang="de-AT" dirty="0" err="1" smtClean="0"/>
              <a:t>to</a:t>
            </a:r>
            <a:r>
              <a:rPr lang="de-AT" dirty="0" smtClean="0"/>
              <a:t> </a:t>
            </a:r>
            <a:r>
              <a:rPr lang="de-AT" dirty="0" err="1" smtClean="0"/>
              <a:t>reflect</a:t>
            </a:r>
            <a:r>
              <a:rPr lang="de-AT" dirty="0" smtClean="0"/>
              <a:t> on </a:t>
            </a:r>
            <a:r>
              <a:rPr lang="de-AT" dirty="0" err="1" smtClean="0"/>
              <a:t>the</a:t>
            </a:r>
            <a:r>
              <a:rPr lang="de-AT" dirty="0" smtClean="0"/>
              <a:t> </a:t>
            </a:r>
            <a:r>
              <a:rPr lang="de-AT" dirty="0" err="1" smtClean="0"/>
              <a:t>theories</a:t>
            </a:r>
            <a:r>
              <a:rPr lang="de-AT" dirty="0" smtClean="0"/>
              <a:t> </a:t>
            </a:r>
            <a:r>
              <a:rPr lang="de-AT" dirty="0" err="1" smtClean="0"/>
              <a:t>and</a:t>
            </a:r>
            <a:r>
              <a:rPr lang="de-AT" dirty="0" smtClean="0"/>
              <a:t> </a:t>
            </a:r>
            <a:r>
              <a:rPr lang="de-AT" dirty="0" err="1" smtClean="0"/>
              <a:t>methods</a:t>
            </a:r>
            <a:r>
              <a:rPr lang="de-AT" dirty="0" smtClean="0"/>
              <a:t> </a:t>
            </a:r>
            <a:r>
              <a:rPr lang="de-AT" dirty="0" err="1" smtClean="0"/>
              <a:t>of</a:t>
            </a:r>
            <a:r>
              <a:rPr lang="de-AT" dirty="0" smtClean="0"/>
              <a:t> </a:t>
            </a:r>
            <a:r>
              <a:rPr lang="de-AT" dirty="0" err="1" smtClean="0"/>
              <a:t>the</a:t>
            </a:r>
            <a:r>
              <a:rPr lang="de-AT" dirty="0" smtClean="0"/>
              <a:t> </a:t>
            </a:r>
            <a:r>
              <a:rPr lang="de-AT" dirty="0" err="1" smtClean="0"/>
              <a:t>humanities</a:t>
            </a:r>
            <a:r>
              <a:rPr lang="de-AT" dirty="0" smtClean="0"/>
              <a:t> </a:t>
            </a:r>
            <a:r>
              <a:rPr lang="de-AT" dirty="0" err="1" smtClean="0"/>
              <a:t>and</a:t>
            </a:r>
            <a:r>
              <a:rPr lang="de-AT" dirty="0" smtClean="0"/>
              <a:t> </a:t>
            </a:r>
            <a:r>
              <a:rPr lang="de-AT" dirty="0" err="1" smtClean="0"/>
              <a:t>their</a:t>
            </a:r>
            <a:r>
              <a:rPr lang="de-AT" dirty="0" smtClean="0"/>
              <a:t> </a:t>
            </a:r>
            <a:r>
              <a:rPr lang="de-AT" dirty="0" err="1" smtClean="0"/>
              <a:t>conception</a:t>
            </a:r>
            <a:r>
              <a:rPr lang="de-AT" dirty="0" smtClean="0"/>
              <a:t> </a:t>
            </a:r>
            <a:r>
              <a:rPr lang="de-AT" dirty="0" err="1" smtClean="0"/>
              <a:t>of</a:t>
            </a:r>
            <a:r>
              <a:rPr lang="de-AT" dirty="0" smtClean="0"/>
              <a:t> </a:t>
            </a:r>
            <a:r>
              <a:rPr lang="de-AT" dirty="0" err="1" smtClean="0"/>
              <a:t>objects</a:t>
            </a:r>
            <a:r>
              <a:rPr lang="de-AT" dirty="0" smtClean="0"/>
              <a:t> </a:t>
            </a:r>
            <a:r>
              <a:rPr lang="de-AT" dirty="0" err="1" smtClean="0"/>
              <a:t>of</a:t>
            </a:r>
            <a:r>
              <a:rPr lang="de-AT" dirty="0" smtClean="0"/>
              <a:t> </a:t>
            </a:r>
            <a:r>
              <a:rPr lang="de-AT" dirty="0" err="1" smtClean="0"/>
              <a:t>investigation</a:t>
            </a:r>
            <a:endParaRPr lang="de-AT" dirty="0"/>
          </a:p>
        </p:txBody>
      </p:sp>
    </p:spTree>
    <p:extLst>
      <p:ext uri="{BB962C8B-B14F-4D97-AF65-F5344CB8AC3E}">
        <p14:creationId xmlns:p14="http://schemas.microsoft.com/office/powerpoint/2010/main" val="722599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792088"/>
          </a:xfrm>
        </p:spPr>
        <p:txBody>
          <a:bodyPr>
            <a:normAutofit/>
          </a:bodyPr>
          <a:lstStyle/>
          <a:p>
            <a:r>
              <a:rPr lang="de-AT" sz="3600" dirty="0" smtClean="0"/>
              <a:t>Historical </a:t>
            </a:r>
            <a:r>
              <a:rPr lang="de-AT" sz="3600" dirty="0" err="1" smtClean="0"/>
              <a:t>contexts</a:t>
            </a:r>
            <a:endParaRPr lang="de-AT" sz="3600" dirty="0"/>
          </a:p>
        </p:txBody>
      </p:sp>
      <p:sp>
        <p:nvSpPr>
          <p:cNvPr id="3" name="Inhaltsplatzhalter 2"/>
          <p:cNvSpPr>
            <a:spLocks noGrp="1"/>
          </p:cNvSpPr>
          <p:nvPr>
            <p:ph idx="1"/>
          </p:nvPr>
        </p:nvSpPr>
        <p:spPr>
          <a:xfrm>
            <a:off x="323528" y="908720"/>
            <a:ext cx="8568952" cy="6048672"/>
          </a:xfrm>
        </p:spPr>
        <p:txBody>
          <a:bodyPr>
            <a:normAutofit/>
          </a:bodyPr>
          <a:lstStyle/>
          <a:p>
            <a:r>
              <a:rPr lang="de-AT" sz="2400" dirty="0" smtClean="0"/>
              <a:t>In </a:t>
            </a:r>
            <a:r>
              <a:rPr lang="de-AT" sz="2400" dirty="0" err="1" smtClean="0"/>
              <a:t>some</a:t>
            </a:r>
            <a:r>
              <a:rPr lang="de-AT" sz="2400" dirty="0" smtClean="0"/>
              <a:t> </a:t>
            </a:r>
            <a:r>
              <a:rPr lang="de-AT" sz="2400" dirty="0" err="1" smtClean="0"/>
              <a:t>parts</a:t>
            </a:r>
            <a:r>
              <a:rPr lang="de-AT" sz="2400" dirty="0" smtClean="0"/>
              <a:t> </a:t>
            </a:r>
            <a:r>
              <a:rPr lang="de-AT" sz="2400" dirty="0" err="1" smtClean="0"/>
              <a:t>of</a:t>
            </a:r>
            <a:r>
              <a:rPr lang="de-AT" sz="2400" dirty="0" smtClean="0"/>
              <a:t> </a:t>
            </a:r>
            <a:r>
              <a:rPr lang="de-AT" sz="2400" dirty="0" err="1" smtClean="0"/>
              <a:t>humanities</a:t>
            </a:r>
            <a:r>
              <a:rPr lang="de-AT" sz="2400" dirty="0" smtClean="0"/>
              <a:t> </a:t>
            </a:r>
            <a:r>
              <a:rPr lang="de-AT" sz="2400" dirty="0" err="1" smtClean="0"/>
              <a:t>we</a:t>
            </a:r>
            <a:r>
              <a:rPr lang="de-AT" sz="2400" dirty="0" smtClean="0"/>
              <a:t> </a:t>
            </a:r>
            <a:r>
              <a:rPr lang="de-AT" sz="2400" dirty="0" err="1" smtClean="0"/>
              <a:t>see</a:t>
            </a:r>
            <a:r>
              <a:rPr lang="de-AT" sz="2400" dirty="0" smtClean="0"/>
              <a:t> </a:t>
            </a:r>
            <a:r>
              <a:rPr lang="de-AT" sz="2400" dirty="0" err="1" smtClean="0"/>
              <a:t>long</a:t>
            </a:r>
            <a:r>
              <a:rPr lang="de-AT" sz="2400" dirty="0" smtClean="0"/>
              <a:t> </a:t>
            </a:r>
            <a:r>
              <a:rPr lang="de-AT" sz="2400" dirty="0" err="1" smtClean="0"/>
              <a:t>traditions</a:t>
            </a:r>
            <a:r>
              <a:rPr lang="de-AT" sz="2400" dirty="0" smtClean="0"/>
              <a:t> </a:t>
            </a:r>
            <a:r>
              <a:rPr lang="de-AT" sz="2400" dirty="0" err="1" smtClean="0"/>
              <a:t>of</a:t>
            </a:r>
            <a:r>
              <a:rPr lang="de-AT" sz="2400" dirty="0" smtClean="0"/>
              <a:t> international </a:t>
            </a:r>
            <a:r>
              <a:rPr lang="de-AT" sz="2400" dirty="0" err="1" smtClean="0"/>
              <a:t>efforts</a:t>
            </a:r>
            <a:r>
              <a:rPr lang="de-AT" sz="2400" dirty="0" smtClean="0"/>
              <a:t> </a:t>
            </a:r>
            <a:r>
              <a:rPr lang="de-AT" sz="2400" dirty="0" err="1" smtClean="0"/>
              <a:t>to</a:t>
            </a:r>
            <a:r>
              <a:rPr lang="de-AT" sz="2400" dirty="0" smtClean="0"/>
              <a:t> </a:t>
            </a:r>
            <a:r>
              <a:rPr lang="de-AT" sz="2400" dirty="0" err="1" smtClean="0"/>
              <a:t>build</a:t>
            </a:r>
            <a:r>
              <a:rPr lang="de-AT" sz="2400" dirty="0" smtClean="0"/>
              <a:t> </a:t>
            </a:r>
            <a:r>
              <a:rPr lang="de-AT" sz="2400" dirty="0" err="1" smtClean="0"/>
              <a:t>up</a:t>
            </a:r>
            <a:r>
              <a:rPr lang="de-AT" sz="2400" dirty="0" smtClean="0"/>
              <a:t> RIs (such </a:t>
            </a:r>
            <a:r>
              <a:rPr lang="de-AT" sz="2400" dirty="0" err="1" smtClean="0"/>
              <a:t>networked</a:t>
            </a:r>
            <a:r>
              <a:rPr lang="de-AT" sz="2400" dirty="0" smtClean="0"/>
              <a:t> </a:t>
            </a:r>
            <a:r>
              <a:rPr lang="de-AT" sz="2400" dirty="0" err="1" smtClean="0"/>
              <a:t>databases</a:t>
            </a:r>
            <a:r>
              <a:rPr lang="de-AT" sz="2400" dirty="0" smtClean="0"/>
              <a:t>, </a:t>
            </a:r>
            <a:r>
              <a:rPr lang="de-AT" sz="2400" dirty="0" err="1" smtClean="0"/>
              <a:t>text</a:t>
            </a:r>
            <a:r>
              <a:rPr lang="de-AT" sz="2400" dirty="0" smtClean="0"/>
              <a:t> </a:t>
            </a:r>
            <a:r>
              <a:rPr lang="de-AT" sz="2400" dirty="0" err="1" smtClean="0"/>
              <a:t>corpora</a:t>
            </a:r>
            <a:r>
              <a:rPr lang="de-AT" sz="2400" dirty="0" smtClean="0"/>
              <a:t>, </a:t>
            </a:r>
            <a:r>
              <a:rPr lang="de-AT" sz="2400" dirty="0" err="1" smtClean="0"/>
              <a:t>collaborative</a:t>
            </a:r>
            <a:r>
              <a:rPr lang="de-AT" sz="2400" dirty="0" smtClean="0"/>
              <a:t> </a:t>
            </a:r>
            <a:r>
              <a:rPr lang="de-AT" sz="2400" dirty="0" err="1" smtClean="0"/>
              <a:t>research</a:t>
            </a:r>
            <a:r>
              <a:rPr lang="de-AT" sz="2400" dirty="0" smtClean="0"/>
              <a:t> </a:t>
            </a:r>
            <a:r>
              <a:rPr lang="de-AT" sz="2400" dirty="0" err="1" smtClean="0"/>
              <a:t>efforts</a:t>
            </a:r>
            <a:r>
              <a:rPr lang="de-AT" sz="2400" dirty="0" smtClean="0"/>
              <a:t>, </a:t>
            </a:r>
            <a:r>
              <a:rPr lang="de-AT" sz="2400" dirty="0" err="1" smtClean="0"/>
              <a:t>data</a:t>
            </a:r>
            <a:r>
              <a:rPr lang="de-AT" sz="2400" dirty="0" smtClean="0"/>
              <a:t> </a:t>
            </a:r>
            <a:r>
              <a:rPr lang="de-AT" sz="2400" dirty="0" err="1" smtClean="0"/>
              <a:t>modeling</a:t>
            </a:r>
            <a:r>
              <a:rPr lang="de-AT" sz="2400" dirty="0" smtClean="0"/>
              <a:t> </a:t>
            </a:r>
            <a:r>
              <a:rPr lang="de-AT" sz="2400" dirty="0" err="1" smtClean="0"/>
              <a:t>standards</a:t>
            </a:r>
            <a:r>
              <a:rPr lang="de-AT" sz="2400" dirty="0" smtClean="0"/>
              <a:t>, </a:t>
            </a:r>
            <a:r>
              <a:rPr lang="de-AT" sz="2400" dirty="0" err="1" smtClean="0"/>
              <a:t>annotation</a:t>
            </a:r>
            <a:r>
              <a:rPr lang="de-AT" sz="2400" dirty="0" smtClean="0"/>
              <a:t> </a:t>
            </a:r>
            <a:r>
              <a:rPr lang="de-AT" sz="2400" dirty="0" err="1" smtClean="0"/>
              <a:t>methods</a:t>
            </a:r>
            <a:r>
              <a:rPr lang="de-AT" sz="2400" dirty="0" smtClean="0"/>
              <a:t>, etc.)</a:t>
            </a:r>
          </a:p>
          <a:p>
            <a:pPr lvl="1"/>
            <a:r>
              <a:rPr lang="de-AT" sz="2200" dirty="0" smtClean="0"/>
              <a:t>(</a:t>
            </a:r>
            <a:r>
              <a:rPr lang="de-AT" sz="2200" dirty="0" err="1" smtClean="0"/>
              <a:t>since</a:t>
            </a:r>
            <a:r>
              <a:rPr lang="de-AT" sz="2200" dirty="0" smtClean="0"/>
              <a:t> </a:t>
            </a:r>
            <a:r>
              <a:rPr lang="de-AT" sz="2200" dirty="0" err="1" smtClean="0"/>
              <a:t>the</a:t>
            </a:r>
            <a:r>
              <a:rPr lang="de-AT" sz="2200" dirty="0" smtClean="0"/>
              <a:t> 1970s: „Computers in </a:t>
            </a:r>
            <a:r>
              <a:rPr lang="de-AT" sz="2200" dirty="0" err="1" smtClean="0"/>
              <a:t>the</a:t>
            </a:r>
            <a:r>
              <a:rPr lang="de-AT" sz="2200" dirty="0" smtClean="0"/>
              <a:t> </a:t>
            </a:r>
            <a:r>
              <a:rPr lang="de-AT" sz="2200" dirty="0" err="1" smtClean="0"/>
              <a:t>Humanities</a:t>
            </a:r>
            <a:r>
              <a:rPr lang="de-AT" sz="2200" dirty="0" smtClean="0"/>
              <a:t>“, Oxford Text Archive, Text Encoding Initiative, Digital </a:t>
            </a:r>
            <a:r>
              <a:rPr lang="de-AT" sz="2200" dirty="0" err="1" smtClean="0"/>
              <a:t>Humanities</a:t>
            </a:r>
            <a:r>
              <a:rPr lang="de-AT" sz="2200" dirty="0" smtClean="0"/>
              <a:t>)</a:t>
            </a:r>
          </a:p>
          <a:p>
            <a:pPr lvl="1"/>
            <a:r>
              <a:rPr lang="de-AT" sz="2200" dirty="0" smtClean="0"/>
              <a:t>Edition </a:t>
            </a:r>
            <a:r>
              <a:rPr lang="de-AT" sz="2200" dirty="0" err="1" smtClean="0"/>
              <a:t>philology</a:t>
            </a:r>
            <a:r>
              <a:rPr lang="de-AT" sz="2200" dirty="0" smtClean="0"/>
              <a:t> + Computer </a:t>
            </a:r>
            <a:r>
              <a:rPr lang="de-AT" sz="2200" dirty="0" err="1" smtClean="0"/>
              <a:t>philology</a:t>
            </a:r>
            <a:r>
              <a:rPr lang="de-AT" sz="2200" dirty="0" smtClean="0"/>
              <a:t>, </a:t>
            </a:r>
            <a:r>
              <a:rPr lang="de-AT" sz="2200" dirty="0" err="1" smtClean="0"/>
              <a:t>literary</a:t>
            </a:r>
            <a:r>
              <a:rPr lang="de-AT" sz="2200" dirty="0" smtClean="0"/>
              <a:t> </a:t>
            </a:r>
            <a:r>
              <a:rPr lang="de-AT" sz="2200" dirty="0" err="1" smtClean="0"/>
              <a:t>computing</a:t>
            </a:r>
            <a:r>
              <a:rPr lang="de-AT" sz="2200" dirty="0" smtClean="0"/>
              <a:t>, etc. </a:t>
            </a:r>
          </a:p>
          <a:p>
            <a:pPr lvl="1"/>
            <a:r>
              <a:rPr lang="de-AT" sz="2200" dirty="0" smtClean="0"/>
              <a:t>Computer </a:t>
            </a:r>
            <a:r>
              <a:rPr lang="de-AT" sz="2200" dirty="0" err="1" smtClean="0"/>
              <a:t>linguistics</a:t>
            </a:r>
            <a:r>
              <a:rPr lang="de-AT" sz="2200" dirty="0" smtClean="0"/>
              <a:t>, </a:t>
            </a:r>
            <a:r>
              <a:rPr lang="de-AT" sz="2200" dirty="0" err="1" smtClean="0"/>
              <a:t>Machine</a:t>
            </a:r>
            <a:r>
              <a:rPr lang="de-AT" sz="2200" dirty="0" smtClean="0"/>
              <a:t> Translation (</a:t>
            </a:r>
            <a:r>
              <a:rPr lang="de-AT" sz="2200" dirty="0" err="1" smtClean="0"/>
              <a:t>the</a:t>
            </a:r>
            <a:r>
              <a:rPr lang="de-AT" sz="2200" dirty="0" smtClean="0"/>
              <a:t> </a:t>
            </a:r>
            <a:r>
              <a:rPr lang="de-AT" sz="2200" dirty="0" err="1" smtClean="0"/>
              <a:t>earliest</a:t>
            </a:r>
            <a:r>
              <a:rPr lang="de-AT" sz="2200" dirty="0" smtClean="0"/>
              <a:t>) </a:t>
            </a:r>
          </a:p>
          <a:p>
            <a:pPr lvl="1"/>
            <a:r>
              <a:rPr lang="de-AT" sz="2200" dirty="0" err="1" smtClean="0"/>
              <a:t>Terminology</a:t>
            </a:r>
            <a:r>
              <a:rPr lang="de-AT" sz="2200" dirty="0" smtClean="0"/>
              <a:t> </a:t>
            </a:r>
            <a:r>
              <a:rPr lang="de-AT" sz="2200" dirty="0" err="1" smtClean="0"/>
              <a:t>research</a:t>
            </a:r>
            <a:r>
              <a:rPr lang="de-AT" sz="2200" dirty="0" smtClean="0"/>
              <a:t>, LSP (</a:t>
            </a:r>
            <a:r>
              <a:rPr lang="de-AT" sz="2200" dirty="0" err="1" smtClean="0"/>
              <a:t>languages</a:t>
            </a:r>
            <a:r>
              <a:rPr lang="de-AT" sz="2200" dirty="0" smtClean="0"/>
              <a:t> </a:t>
            </a:r>
            <a:r>
              <a:rPr lang="de-AT" sz="2200" dirty="0" err="1" smtClean="0"/>
              <a:t>for</a:t>
            </a:r>
            <a:r>
              <a:rPr lang="de-AT" sz="2200" dirty="0" smtClean="0"/>
              <a:t> </a:t>
            </a:r>
            <a:r>
              <a:rPr lang="de-AT" sz="2200" dirty="0" err="1" smtClean="0"/>
              <a:t>special</a:t>
            </a:r>
            <a:r>
              <a:rPr lang="de-AT" sz="2200" dirty="0" smtClean="0"/>
              <a:t> </a:t>
            </a:r>
            <a:r>
              <a:rPr lang="de-AT" sz="2200" dirty="0" err="1" smtClean="0"/>
              <a:t>purposes</a:t>
            </a:r>
            <a:r>
              <a:rPr lang="de-AT" sz="2200" dirty="0" smtClean="0"/>
              <a:t>)</a:t>
            </a:r>
          </a:p>
          <a:p>
            <a:pPr lvl="1"/>
            <a:r>
              <a:rPr lang="de-AT" sz="2200" dirty="0" err="1" smtClean="0"/>
              <a:t>Archaeology</a:t>
            </a:r>
            <a:endParaRPr lang="de-AT" sz="2200" dirty="0" smtClean="0"/>
          </a:p>
          <a:p>
            <a:pPr lvl="1"/>
            <a:r>
              <a:rPr lang="de-AT" sz="2200" dirty="0" smtClean="0"/>
              <a:t>International </a:t>
            </a:r>
            <a:r>
              <a:rPr lang="de-AT" sz="2200" dirty="0" err="1" smtClean="0"/>
              <a:t>standards</a:t>
            </a:r>
            <a:r>
              <a:rPr lang="de-AT" sz="2200" dirty="0" smtClean="0"/>
              <a:t> (</a:t>
            </a:r>
            <a:r>
              <a:rPr lang="de-AT" sz="2200" dirty="0" err="1" smtClean="0"/>
              <a:t>data</a:t>
            </a:r>
            <a:r>
              <a:rPr lang="de-AT" sz="2200" dirty="0" smtClean="0"/>
              <a:t> </a:t>
            </a:r>
            <a:r>
              <a:rPr lang="de-AT" sz="2200" dirty="0" err="1" smtClean="0"/>
              <a:t>interchange</a:t>
            </a:r>
            <a:r>
              <a:rPr lang="de-AT" sz="2200" dirty="0" smtClean="0"/>
              <a:t>, </a:t>
            </a:r>
            <a:r>
              <a:rPr lang="de-AT" sz="2200" dirty="0" err="1" smtClean="0"/>
              <a:t>Meta</a:t>
            </a:r>
            <a:r>
              <a:rPr lang="de-AT" sz="2200" dirty="0" smtClean="0"/>
              <a:t> </a:t>
            </a:r>
            <a:r>
              <a:rPr lang="de-AT" sz="2200" dirty="0" err="1" smtClean="0"/>
              <a:t>data</a:t>
            </a:r>
            <a:r>
              <a:rPr lang="de-AT" sz="2200" dirty="0" smtClean="0"/>
              <a:t>, </a:t>
            </a:r>
            <a:r>
              <a:rPr lang="de-AT" sz="2200" dirty="0" err="1" smtClean="0"/>
              <a:t>linguistic</a:t>
            </a:r>
            <a:r>
              <a:rPr lang="de-AT" sz="2200" dirty="0" smtClean="0"/>
              <a:t> </a:t>
            </a:r>
            <a:r>
              <a:rPr lang="de-AT" sz="2200" dirty="0" err="1" smtClean="0"/>
              <a:t>annotation</a:t>
            </a:r>
            <a:r>
              <a:rPr lang="de-AT" sz="2200" dirty="0" smtClean="0"/>
              <a:t>, </a:t>
            </a:r>
            <a:r>
              <a:rPr lang="de-AT" sz="2200" dirty="0" err="1" smtClean="0"/>
              <a:t>language</a:t>
            </a:r>
            <a:r>
              <a:rPr lang="de-AT" sz="2200" dirty="0" smtClean="0"/>
              <a:t> </a:t>
            </a:r>
            <a:r>
              <a:rPr lang="de-AT" sz="2200" dirty="0" err="1" smtClean="0"/>
              <a:t>resource</a:t>
            </a:r>
            <a:r>
              <a:rPr lang="de-AT" sz="2200" dirty="0" smtClean="0"/>
              <a:t> </a:t>
            </a:r>
            <a:r>
              <a:rPr lang="de-AT" sz="2200" dirty="0" err="1" smtClean="0"/>
              <a:t>management</a:t>
            </a:r>
            <a:r>
              <a:rPr lang="de-AT" sz="2200" dirty="0" smtClean="0"/>
              <a:t>, </a:t>
            </a:r>
            <a:r>
              <a:rPr lang="de-AT" sz="2200" dirty="0" err="1" smtClean="0"/>
              <a:t>terminology</a:t>
            </a:r>
            <a:r>
              <a:rPr lang="de-AT" sz="2200" dirty="0" smtClean="0"/>
              <a:t>, etc.)</a:t>
            </a:r>
          </a:p>
          <a:p>
            <a:pPr lvl="1"/>
            <a:r>
              <a:rPr lang="de-AT" sz="2200" dirty="0" err="1" smtClean="0"/>
              <a:t>Many</a:t>
            </a:r>
            <a:r>
              <a:rPr lang="de-AT" sz="2200" dirty="0" smtClean="0"/>
              <a:t>  EU-Projects </a:t>
            </a:r>
            <a:r>
              <a:rPr lang="de-AT" sz="2200" dirty="0" err="1" smtClean="0"/>
              <a:t>as</a:t>
            </a:r>
            <a:r>
              <a:rPr lang="de-AT" sz="2200" dirty="0" smtClean="0"/>
              <a:t> </a:t>
            </a:r>
            <a:r>
              <a:rPr lang="de-AT" sz="2200" dirty="0" err="1" smtClean="0"/>
              <a:t>building</a:t>
            </a:r>
            <a:r>
              <a:rPr lang="de-AT" sz="2200" dirty="0" smtClean="0"/>
              <a:t> </a:t>
            </a:r>
            <a:r>
              <a:rPr lang="de-AT" sz="2200" dirty="0" err="1" smtClean="0"/>
              <a:t>blocks</a:t>
            </a:r>
            <a:r>
              <a:rPr lang="de-AT" sz="2200" dirty="0" smtClean="0"/>
              <a:t> </a:t>
            </a:r>
            <a:r>
              <a:rPr lang="de-AT" sz="2200" dirty="0" err="1" smtClean="0"/>
              <a:t>of</a:t>
            </a:r>
            <a:r>
              <a:rPr lang="de-AT" sz="2200" dirty="0" smtClean="0"/>
              <a:t> RIs </a:t>
            </a:r>
            <a:r>
              <a:rPr lang="de-AT" sz="2200" dirty="0" err="1" smtClean="0"/>
              <a:t>increasingly</a:t>
            </a:r>
            <a:r>
              <a:rPr lang="de-AT" sz="2200" dirty="0" smtClean="0"/>
              <a:t> </a:t>
            </a:r>
            <a:r>
              <a:rPr lang="de-AT" sz="2200" dirty="0" err="1" smtClean="0"/>
              <a:t>with</a:t>
            </a:r>
            <a:r>
              <a:rPr lang="de-AT" sz="2200" dirty="0" smtClean="0"/>
              <a:t> a </a:t>
            </a:r>
            <a:r>
              <a:rPr lang="de-AT" sz="2200" dirty="0" err="1" smtClean="0"/>
              <a:t>concept</a:t>
            </a:r>
            <a:r>
              <a:rPr lang="de-AT" sz="2200" dirty="0" smtClean="0"/>
              <a:t> </a:t>
            </a:r>
            <a:r>
              <a:rPr lang="de-AT" sz="2200" dirty="0" err="1" smtClean="0"/>
              <a:t>of</a:t>
            </a:r>
            <a:r>
              <a:rPr lang="de-AT" sz="2200" dirty="0" smtClean="0"/>
              <a:t> </a:t>
            </a:r>
            <a:r>
              <a:rPr lang="de-AT" sz="2200" dirty="0" err="1" smtClean="0"/>
              <a:t>sustainability</a:t>
            </a:r>
            <a:r>
              <a:rPr lang="de-AT" sz="2200" dirty="0" smtClean="0"/>
              <a:t> </a:t>
            </a:r>
            <a:r>
              <a:rPr lang="de-AT" sz="2200" dirty="0" err="1" smtClean="0"/>
              <a:t>and</a:t>
            </a:r>
            <a:r>
              <a:rPr lang="de-AT" sz="2200" dirty="0" smtClean="0"/>
              <a:t> </a:t>
            </a:r>
            <a:r>
              <a:rPr lang="de-AT" sz="2200" dirty="0" err="1" smtClean="0"/>
              <a:t>long</a:t>
            </a:r>
            <a:r>
              <a:rPr lang="de-AT" sz="2200" dirty="0" smtClean="0"/>
              <a:t>-term </a:t>
            </a:r>
            <a:r>
              <a:rPr lang="de-AT" sz="2200" dirty="0" err="1" smtClean="0"/>
              <a:t>preservation</a:t>
            </a:r>
            <a:r>
              <a:rPr lang="de-AT" sz="2200" dirty="0" smtClean="0"/>
              <a:t> </a:t>
            </a:r>
            <a:r>
              <a:rPr lang="de-AT" sz="2200" dirty="0" err="1" smtClean="0"/>
              <a:t>of</a:t>
            </a:r>
            <a:r>
              <a:rPr lang="de-AT" sz="2200" dirty="0" smtClean="0"/>
              <a:t> </a:t>
            </a:r>
            <a:r>
              <a:rPr lang="de-AT" sz="2200" dirty="0" err="1" smtClean="0"/>
              <a:t>data</a:t>
            </a:r>
            <a:r>
              <a:rPr lang="de-AT" sz="2200" dirty="0" smtClean="0"/>
              <a:t>, </a:t>
            </a:r>
            <a:r>
              <a:rPr lang="de-AT" sz="2200" dirty="0" err="1" smtClean="0"/>
              <a:t>software</a:t>
            </a:r>
            <a:r>
              <a:rPr lang="de-AT" sz="2200" dirty="0" smtClean="0"/>
              <a:t>, etc. -&gt; </a:t>
            </a:r>
            <a:r>
              <a:rPr lang="de-AT" sz="2200" dirty="0" err="1" smtClean="0"/>
              <a:t>very</a:t>
            </a:r>
            <a:r>
              <a:rPr lang="de-AT" sz="2200" dirty="0" smtClean="0"/>
              <a:t> </a:t>
            </a:r>
            <a:r>
              <a:rPr lang="de-AT" sz="2200" dirty="0" err="1" smtClean="0"/>
              <a:t>collaborative</a:t>
            </a:r>
            <a:r>
              <a:rPr lang="de-AT" sz="2200" dirty="0" smtClean="0"/>
              <a:t> </a:t>
            </a:r>
            <a:r>
              <a:rPr lang="de-AT" sz="2200" dirty="0" err="1" smtClean="0"/>
              <a:t>from</a:t>
            </a:r>
            <a:r>
              <a:rPr lang="de-AT" sz="2200" dirty="0" smtClean="0"/>
              <a:t> </a:t>
            </a:r>
            <a:r>
              <a:rPr lang="de-AT" sz="2200" dirty="0" err="1" smtClean="0"/>
              <a:t>the</a:t>
            </a:r>
            <a:r>
              <a:rPr lang="de-AT" sz="2200" dirty="0" smtClean="0"/>
              <a:t> </a:t>
            </a:r>
            <a:r>
              <a:rPr lang="de-AT" sz="2200" dirty="0" err="1" smtClean="0"/>
              <a:t>start</a:t>
            </a:r>
            <a:r>
              <a:rPr lang="de-AT" sz="2200" dirty="0" smtClean="0"/>
              <a:t>!</a:t>
            </a:r>
          </a:p>
          <a:p>
            <a:endParaRPr lang="de-AT"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en-US" sz="3600" dirty="0" smtClean="0"/>
              <a:t>CTS: Towards </a:t>
            </a:r>
            <a:r>
              <a:rPr lang="en-US" sz="3600" dirty="0" smtClean="0"/>
              <a:t>a Convergence of Different Traditions</a:t>
            </a:r>
            <a:endParaRPr lang="en-US" sz="36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95653250"/>
              </p:ext>
            </p:extLst>
          </p:nvPr>
        </p:nvGraphicFramePr>
        <p:xfrm>
          <a:off x="323850" y="1268413"/>
          <a:ext cx="84963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Gerade Verbindung mit Pfeil 5"/>
          <p:cNvCxnSpPr/>
          <p:nvPr/>
        </p:nvCxnSpPr>
        <p:spPr>
          <a:xfrm flipV="1">
            <a:off x="3563888" y="3212976"/>
            <a:ext cx="648072" cy="936104"/>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flipV="1">
            <a:off x="4860032" y="3212976"/>
            <a:ext cx="648072" cy="936104"/>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4067944" y="4581128"/>
            <a:ext cx="108012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110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fontScale="90000"/>
          </a:bodyPr>
          <a:lstStyle/>
          <a:p>
            <a:r>
              <a:rPr lang="de-AT" sz="3600" dirty="0" err="1" smtClean="0"/>
              <a:t>Towards</a:t>
            </a:r>
            <a:r>
              <a:rPr lang="de-AT" sz="3600" dirty="0" smtClean="0"/>
              <a:t> a </a:t>
            </a:r>
            <a:r>
              <a:rPr lang="de-AT" sz="3600" dirty="0" err="1" smtClean="0"/>
              <a:t>Convergence</a:t>
            </a:r>
            <a:r>
              <a:rPr lang="de-AT" sz="3600" dirty="0" smtClean="0"/>
              <a:t> </a:t>
            </a:r>
            <a:r>
              <a:rPr lang="de-AT" sz="3600" dirty="0" err="1" smtClean="0"/>
              <a:t>of</a:t>
            </a:r>
            <a:r>
              <a:rPr lang="de-AT" sz="3600" dirty="0" smtClean="0"/>
              <a:t> Different </a:t>
            </a:r>
            <a:r>
              <a:rPr lang="de-AT" sz="3600" dirty="0" err="1" smtClean="0"/>
              <a:t>Traditions</a:t>
            </a:r>
            <a:r>
              <a:rPr lang="de-AT" sz="3600" dirty="0" smtClean="0"/>
              <a:t>:</a:t>
            </a:r>
            <a:endParaRPr lang="de-AT" sz="3600" dirty="0"/>
          </a:p>
        </p:txBody>
      </p:sp>
      <p:sp>
        <p:nvSpPr>
          <p:cNvPr id="3" name="Inhaltsplatzhalter 2"/>
          <p:cNvSpPr>
            <a:spLocks noGrp="1"/>
          </p:cNvSpPr>
          <p:nvPr>
            <p:ph idx="1"/>
          </p:nvPr>
        </p:nvSpPr>
        <p:spPr>
          <a:xfrm>
            <a:off x="323528" y="1268760"/>
            <a:ext cx="8496944" cy="4857403"/>
          </a:xfrm>
        </p:spPr>
        <p:txBody>
          <a:bodyPr>
            <a:normAutofit fontScale="77500" lnSpcReduction="20000"/>
          </a:bodyPr>
          <a:lstStyle/>
          <a:p>
            <a:pPr marL="514350" lvl="0" indent="-514350">
              <a:buFont typeface="+mj-lt"/>
              <a:buAutoNum type="arabicPeriod"/>
            </a:pPr>
            <a:r>
              <a:rPr lang="en-US" dirty="0" smtClean="0"/>
              <a:t>“</a:t>
            </a:r>
            <a:r>
              <a:rPr lang="en-US" dirty="0"/>
              <a:t>digital humanities</a:t>
            </a:r>
            <a:r>
              <a:rPr lang="en-US" dirty="0" smtClean="0"/>
              <a:t>”, </a:t>
            </a:r>
            <a:r>
              <a:rPr lang="en-US" dirty="0"/>
              <a:t>referring to a set of practices using computational tools and methods in humanities’ research processes;</a:t>
            </a:r>
            <a:endParaRPr lang="de-AT" dirty="0"/>
          </a:p>
          <a:p>
            <a:pPr marL="514350" lvl="0" indent="-514350">
              <a:buFont typeface="+mj-lt"/>
              <a:buAutoNum type="arabicPeriod"/>
            </a:pPr>
            <a:r>
              <a:rPr lang="en-US" dirty="0"/>
              <a:t>“language industry”, essentially covering the global(</a:t>
            </a:r>
            <a:r>
              <a:rPr lang="en-US" dirty="0" err="1"/>
              <a:t>ized</a:t>
            </a:r>
            <a:r>
              <a:rPr lang="en-US" dirty="0"/>
              <a:t>) business of translation (and related) services including the use of a broad spectrum of translation technologies and related tools; and </a:t>
            </a:r>
            <a:endParaRPr lang="de-AT" dirty="0"/>
          </a:p>
          <a:p>
            <a:pPr marL="514350" lvl="0" indent="-514350">
              <a:buFont typeface="+mj-lt"/>
              <a:buAutoNum type="arabicPeriod"/>
            </a:pPr>
            <a:r>
              <a:rPr lang="en-US" dirty="0"/>
              <a:t>“multilingualism”, having evolved as a very broad concept including the use of multiple languages in society ranging from the private, individual use of language(s), local (urban, cultural) level up to the global level, but also including the neural dimension (how does the multilingual mind work?), political aspects (promoting language rights, language policies), didactical aspects of language learning, etc.  </a:t>
            </a:r>
            <a:endParaRPr lang="de-AT" dirty="0"/>
          </a:p>
        </p:txBody>
      </p:sp>
    </p:spTree>
    <p:extLst>
      <p:ext uri="{BB962C8B-B14F-4D97-AF65-F5344CB8AC3E}">
        <p14:creationId xmlns:p14="http://schemas.microsoft.com/office/powerpoint/2010/main" val="173211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At the Core of this Convergence</a:t>
            </a:r>
            <a:endParaRPr lang="en-US" dirty="0"/>
          </a:p>
        </p:txBody>
      </p:sp>
      <p:sp>
        <p:nvSpPr>
          <p:cNvPr id="3" name="Inhaltsplatzhalter 2"/>
          <p:cNvSpPr>
            <a:spLocks noGrp="1"/>
          </p:cNvSpPr>
          <p:nvPr>
            <p:ph idx="1"/>
          </p:nvPr>
        </p:nvSpPr>
        <p:spPr/>
        <p:txBody>
          <a:bodyPr>
            <a:normAutofit/>
          </a:bodyPr>
          <a:lstStyle/>
          <a:p>
            <a:endParaRPr lang="de-AT" dirty="0" smtClean="0"/>
          </a:p>
          <a:p>
            <a:pPr marL="0" indent="0">
              <a:buNone/>
            </a:pPr>
            <a:endParaRPr lang="de-AT" dirty="0" smtClean="0"/>
          </a:p>
          <a:p>
            <a:pPr marL="0" indent="0">
              <a:buNone/>
            </a:pPr>
            <a:endParaRPr lang="de-AT" dirty="0"/>
          </a:p>
        </p:txBody>
      </p:sp>
      <p:graphicFrame>
        <p:nvGraphicFramePr>
          <p:cNvPr id="4" name="Diagramm 3"/>
          <p:cNvGraphicFramePr/>
          <p:nvPr>
            <p:extLst>
              <p:ext uri="{D42A27DB-BD31-4B8C-83A1-F6EECF244321}">
                <p14:modId xmlns:p14="http://schemas.microsoft.com/office/powerpoint/2010/main" val="364512322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347345749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63504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2746</Words>
  <Application>Microsoft Office PowerPoint</Application>
  <PresentationFormat>Bildschirmpräsentation (4:3)</PresentationFormat>
  <Paragraphs>315</Paragraphs>
  <Slides>40</Slides>
  <Notes>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40</vt:i4>
      </vt:variant>
    </vt:vector>
  </HeadingPairs>
  <TitlesOfParts>
    <vt:vector size="42" baseType="lpstr">
      <vt:lpstr>Larissa</vt:lpstr>
      <vt:lpstr>Acrobat Document</vt:lpstr>
      <vt:lpstr>Collaborative Research Data Life Cycle Management – Strategies and Experiences in European  Humanities Research Infrastructures</vt:lpstr>
      <vt:lpstr>Focus of this presentation</vt:lpstr>
      <vt:lpstr>On the concept of Computational Translation Studies (CTS)</vt:lpstr>
      <vt:lpstr>One crucial level of Digital Humanities:  Research Infrastructures (RI)</vt:lpstr>
      <vt:lpstr>On the concept of Digital Humanities (DH)</vt:lpstr>
      <vt:lpstr>Historical contexts</vt:lpstr>
      <vt:lpstr>CTS: Towards a Convergence of Different Traditions</vt:lpstr>
      <vt:lpstr>Towards a Convergence of Different Traditions:</vt:lpstr>
      <vt:lpstr>At the Core of this Convergence</vt:lpstr>
      <vt:lpstr>At the Core of this Convergence:</vt:lpstr>
      <vt:lpstr>ESFRI-Roadmap:  2 DH Initiatives</vt:lpstr>
      <vt:lpstr>Information on CLARIN and its GOALS</vt:lpstr>
      <vt:lpstr>Scopes</vt:lpstr>
      <vt:lpstr>CLARIN Centre Austria - Distributed Lab</vt:lpstr>
      <vt:lpstr>Research Activities based on and enabled by RIs </vt:lpstr>
      <vt:lpstr>“Translation – Cognition – Technologies” our focus on Computational Translation Studies</vt:lpstr>
      <vt:lpstr>PowerPoint-Präsentation</vt:lpstr>
      <vt:lpstr>Exploiting Diversity &amp; Convergences</vt:lpstr>
      <vt:lpstr>What are language resources?</vt:lpstr>
      <vt:lpstr>What are language technologies?</vt:lpstr>
      <vt:lpstr>Goals</vt:lpstr>
      <vt:lpstr>User scenarios – survey and needs analysis</vt:lpstr>
      <vt:lpstr>PowerPoint-Präsentation</vt:lpstr>
      <vt:lpstr>From texts and terminologies to ontologies</vt:lpstr>
      <vt:lpstr>PowerPoint-Präsentation</vt:lpstr>
      <vt:lpstr>PowerPoint-Präsentation</vt:lpstr>
      <vt:lpstr>Terminological frame semantics</vt:lpstr>
      <vt:lpstr>Terminological frame semantics</vt:lpstr>
      <vt:lpstr>PowerPoint-Präsentation</vt:lpstr>
      <vt:lpstr>PowerPoint-Präsentation</vt:lpstr>
      <vt:lpstr>PowerPoint-Präsentation</vt:lpstr>
      <vt:lpstr>PowerPoint-Präsentation</vt:lpstr>
      <vt:lpstr>PowerPoint-Präsentation</vt:lpstr>
      <vt:lpstr>PowerPoint-Präsentation</vt:lpstr>
      <vt:lpstr>DARIAH work: VCCs –  virtual competence centres</vt:lpstr>
      <vt:lpstr>PowerPoint-Präsentation</vt:lpstr>
      <vt:lpstr>Benefits - Computational Science in the Humanities</vt:lpstr>
      <vt:lpstr>Virtual Research Environments</vt:lpstr>
      <vt:lpstr>Outlook: a lot remains to be done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Research Data Life Cycle Management – Strategies and Experiences in European  Humanities Research Infrastructures</dc:title>
  <dc:creator>Budin</dc:creator>
  <cp:lastModifiedBy>Budin</cp:lastModifiedBy>
  <cp:revision>9</cp:revision>
  <dcterms:created xsi:type="dcterms:W3CDTF">2014-05-19T15:53:19Z</dcterms:created>
  <dcterms:modified xsi:type="dcterms:W3CDTF">2014-05-20T03:46:07Z</dcterms:modified>
</cp:coreProperties>
</file>